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ms-office.activeX"/>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Override PartName="/ppt/diagrams/data5.xml" ContentType="application/vnd.openxmlformats-officedocument.drawingml.diagramData+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handoutMasterIdLst>
    <p:handoutMasterId r:id="rId48"/>
  </p:handoutMasterIdLst>
  <p:sldIdLst>
    <p:sldId id="257" r:id="rId2"/>
    <p:sldId id="304" r:id="rId3"/>
    <p:sldId id="372" r:id="rId4"/>
    <p:sldId id="343" r:id="rId5"/>
    <p:sldId id="317" r:id="rId6"/>
    <p:sldId id="318" r:id="rId7"/>
    <p:sldId id="345" r:id="rId8"/>
    <p:sldId id="344" r:id="rId9"/>
    <p:sldId id="319" r:id="rId10"/>
    <p:sldId id="320" r:id="rId11"/>
    <p:sldId id="321" r:id="rId12"/>
    <p:sldId id="322" r:id="rId13"/>
    <p:sldId id="323" r:id="rId14"/>
    <p:sldId id="305" r:id="rId15"/>
    <p:sldId id="353" r:id="rId16"/>
    <p:sldId id="280" r:id="rId17"/>
    <p:sldId id="351" r:id="rId18"/>
    <p:sldId id="352" r:id="rId19"/>
    <p:sldId id="324" r:id="rId20"/>
    <p:sldId id="325" r:id="rId21"/>
    <p:sldId id="326" r:id="rId22"/>
    <p:sldId id="329" r:id="rId23"/>
    <p:sldId id="377" r:id="rId24"/>
    <p:sldId id="374" r:id="rId25"/>
    <p:sldId id="383" r:id="rId26"/>
    <p:sldId id="375" r:id="rId27"/>
    <p:sldId id="355" r:id="rId28"/>
    <p:sldId id="369" r:id="rId29"/>
    <p:sldId id="370" r:id="rId30"/>
    <p:sldId id="371" r:id="rId31"/>
    <p:sldId id="357" r:id="rId32"/>
    <p:sldId id="362" r:id="rId33"/>
    <p:sldId id="379" r:id="rId34"/>
    <p:sldId id="380" r:id="rId35"/>
    <p:sldId id="381" r:id="rId36"/>
    <p:sldId id="382" r:id="rId37"/>
    <p:sldId id="366" r:id="rId38"/>
    <p:sldId id="365" r:id="rId39"/>
    <p:sldId id="335" r:id="rId40"/>
    <p:sldId id="337" r:id="rId41"/>
    <p:sldId id="373" r:id="rId42"/>
    <p:sldId id="384" r:id="rId43"/>
    <p:sldId id="385" r:id="rId44"/>
    <p:sldId id="341" r:id="rId45"/>
    <p:sldId id="299" r:id="rId46"/>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9040"/>
    <a:srgbClr val="FF2121"/>
    <a:srgbClr val="257129"/>
    <a:srgbClr val="CC9900"/>
    <a:srgbClr val="B81200"/>
    <a:srgbClr val="AEED9D"/>
    <a:srgbClr val="FF6969"/>
    <a:srgbClr val="E00836"/>
    <a:srgbClr val="CDC529"/>
    <a:srgbClr val="6699FF"/>
  </p:clrMru>
</p:presentationPr>
</file>

<file path=ppt/tableStyles.xml><?xml version="1.0" encoding="utf-8"?>
<a:tblStyleLst xmlns:a="http://schemas.openxmlformats.org/drawingml/2006/main" def="{5C22544A-7EE6-4342-B048-85BDC9FD1C3A}">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483" autoAdjust="0"/>
  </p:normalViewPr>
  <p:slideViewPr>
    <p:cSldViewPr>
      <p:cViewPr>
        <p:scale>
          <a:sx n="100" d="100"/>
          <a:sy n="100" d="100"/>
        </p:scale>
        <p:origin x="-480" y="-3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76" d="100"/>
          <a:sy n="76" d="100"/>
        </p:scale>
        <p:origin x="-2166"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oleObject" Target="file:///\\server\&#1087;&#1086;&#1095;&#1090;&#1072;\&#1041;&#1102;&#1076;&#1078;&#1077;&#1090;%20&#1076;&#1083;&#1103;%20&#1075;&#1088;&#1072;&#1078;&#1076;&#1072;&#1085;\&#1087;&#1088;&#1086;&#1077;&#1082;&#1090;%20&#1073;&#1102;&#1076;&#1078;&#1077;&#1090;&#1072;%20&#1085;&#1072;%202023%20&#1075;&#1086;&#1076;\&#1076;&#1086;&#1093;,%20&#1088;&#1072;&#1089;&#1093;.%20&#1076;&#1077;&#1092;&#1080;&#1094;&#1080;&#1090;%20&#1044;&#1080;&#1085;&#1072;&#1084;&#1080;&#1082;&#1072;%20&#1089;%20&#1091;&#1089;&#1083;&#1086;&#1074;&#1085;&#1086;&#1091;&#1090;&#1074;&#1077;&#1088;&#1078;&#1076;&#1077;&#1085;&#1085;&#1099;&#1084;&#1080;%20&#1087;&#1086;&#1089;&#1083;&#1077;&#1076;&#1085;&#1103;&#110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erver\&#1087;&#1086;&#1095;&#1090;&#1072;\&#1041;&#1102;&#1076;&#1078;&#1077;&#1090;%20&#1076;&#1083;&#1103;%20&#1075;&#1088;&#1072;&#1078;&#1076;&#1072;&#1085;\&#1087;&#1088;&#1086;&#1077;&#1082;&#1090;%20&#1073;&#1102;&#1076;&#1078;&#1077;&#1090;&#1072;%20&#1085;&#1072;%202024%20&#1075;&#1086;&#1076;\&#1055;&#1086;%20&#1088;&#1072;&#1079;&#1076;&#1077;&#1083;&#1072;&#108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bks2019\ReportManager\&#1042;&#1072;&#1088;&#1080;&#1072;&#1085;&#1090;%20(&#1085;&#1086;&#1074;&#1099;&#1081;%20&#1086;&#1090;%2010.11.2023%2009_38_1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bks2019\ReportManager\&#1042;&#1072;&#1088;&#1080;&#1072;&#1085;&#1090;%20(&#1085;&#1086;&#1074;&#1099;&#1081;%20&#1086;&#1090;%2010.11.2023%2009_38_1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bks2019\ReportManager\&#1042;&#1072;&#1088;&#1080;&#1072;&#1085;&#1090;%20(&#1085;&#1086;&#1074;&#1099;&#1081;%20&#1086;&#1090;%2010.11.2023%2009_38_12)(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bks2019\ReportManager\&#1042;&#1072;&#1088;&#1080;&#1072;&#1085;&#1090;%20(&#1085;&#1086;&#1074;&#1099;&#1081;%20&#1086;&#1090;%2010.11.2023%2009_38_12)(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bks2019\ReportManager\&#1042;&#1072;&#1088;&#1080;&#1072;&#1085;&#1090;%20(&#1085;&#1086;&#1074;&#1099;&#1081;%20&#1086;&#1090;%2010.11.2023%2009_38_12)(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erver\&#1087;&#1086;&#1095;&#1090;&#1072;\&#1041;&#1102;&#1076;&#1078;&#1077;&#1090;%20&#1076;&#1083;&#1103;%20&#1075;&#1088;&#1072;&#1078;&#1076;&#1072;&#1085;\&#1087;&#1088;&#1086;&#1077;&#1082;&#1090;%20&#1073;&#1102;&#1076;&#1078;&#1077;&#1090;&#1072;%20&#1085;&#1072;%202024%20&#1075;&#1086;&#1076;\&#1074;&#1077;&#1088;&#1093;%20&#1087;&#1088;&#1077;&#1076;%20202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1087;&#1086;&#1095;&#1090;&#1072;\&#1041;&#1102;&#1076;&#1078;&#1077;&#1090;%20&#1076;&#1083;&#1103;%20&#1075;&#1088;&#1072;&#1078;&#1076;&#1072;&#1085;\&#1087;&#1088;&#1086;&#1077;&#1082;&#1090;%20&#1073;&#1102;&#1076;&#1078;&#1077;&#1090;&#1072;%20&#1085;&#1072;%202024%20&#1075;&#1086;&#1076;\&#1041;&#1070;&#1044;&#1046;&#1045;&#1058;%20&#1044;&#1051;&#1071;%20&#1043;&#1056;&#1040;&#1046;&#1044;&#1040;&#1053;%202024%20&#1080;%202025,%202026%20(&#1076;&#1086;&#1093;&#1086;&#1076;&#109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erver\&#1087;&#1086;&#1095;&#1090;&#1072;\&#1041;&#1102;&#1076;&#1078;&#1077;&#1090;%20&#1076;&#1083;&#1103;%20&#1075;&#1088;&#1072;&#1078;&#1076;&#1072;&#1085;\&#1087;&#1088;&#1086;&#1077;&#1082;&#1090;%20&#1073;&#1102;&#1076;&#1078;&#1077;&#1090;&#1072;%20&#1085;&#1072;%202024%20&#1075;&#1086;&#1076;\&#1041;&#1070;&#1044;&#1046;&#1045;&#1058;%20&#1044;&#1051;&#1071;%20&#1043;&#1056;&#1040;&#1046;&#1044;&#1040;&#1053;%202024%20&#1080;%202025,%202026%20(&#1076;&#1086;&#1093;&#1086;&#1076;&#109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erver\&#1087;&#1086;&#1095;&#1090;&#1072;\&#1041;&#1102;&#1076;&#1078;&#1077;&#1090;%20&#1076;&#1083;&#1103;%20&#1075;&#1088;&#1072;&#1078;&#1076;&#1072;&#1085;\&#1087;&#1088;&#1086;&#1077;&#1082;&#1090;%20&#1073;&#1102;&#1076;&#1078;&#1077;&#1090;&#1072;%20&#1085;&#1072;%202024%20&#1075;&#1086;&#1076;\&#1041;&#1070;&#1044;&#1046;&#1045;&#1058;%20&#1044;&#1051;&#1071;%20&#1043;&#1056;&#1040;&#1046;&#1044;&#1040;&#1053;%202024%20&#1080;%202025,%202026%20(&#1076;&#1086;&#1093;&#1086;&#1076;&#109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rver\&#1087;&#1086;&#1095;&#1090;&#1072;\&#1041;&#1102;&#1076;&#1078;&#1077;&#1090;%20&#1076;&#1083;&#1103;%20&#1075;&#1088;&#1072;&#1078;&#1076;&#1072;&#1085;\&#1087;&#1088;&#1086;&#1077;&#1082;&#1090;%20&#1073;&#1102;&#1076;&#1078;&#1077;&#1090;&#1072;%20&#1085;&#1072;%202024%20&#1075;&#1086;&#1076;\&#1041;&#1070;&#1044;&#1046;&#1045;&#1058;%20&#1044;&#1051;&#1071;%20&#1043;&#1056;&#1040;&#1046;&#1044;&#1040;&#1053;%202024%20&#1080;%202025,%202026%20(&#1076;&#1086;&#1093;&#1086;&#1076;&#109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erver\&#1087;&#1086;&#1095;&#1090;&#1072;\&#1041;&#1102;&#1076;&#1078;&#1077;&#1090;%20&#1076;&#1083;&#1103;%20&#1075;&#1088;&#1072;&#1078;&#1076;&#1072;&#1085;\&#1087;&#1088;&#1086;&#1077;&#1082;&#1090;%20&#1073;&#1102;&#1076;&#1078;&#1077;&#1090;&#1072;%20&#1085;&#1072;%202024%20&#1075;&#1086;&#1076;\&#1041;&#1070;&#1044;&#1046;&#1045;&#1058;%20&#1044;&#1051;&#1071;%20&#1043;&#1056;&#1040;&#1046;&#1044;&#1040;&#1053;%202024%20&#1080;%202025,%202026%20(&#1076;&#1086;&#1093;&#1086;&#1076;&#109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erver\&#1087;&#1086;&#1095;&#1090;&#1072;\&#1041;&#1102;&#1076;&#1078;&#1077;&#1090;%20&#1076;&#1083;&#1103;%20&#1075;&#1088;&#1072;&#1078;&#1076;&#1072;&#1085;\&#1087;&#1088;&#1086;&#1077;&#1082;&#1090;%20&#1073;&#1102;&#1076;&#1078;&#1077;&#1090;&#1072;%20&#1085;&#1072;%202024%20&#1075;&#1086;&#1076;\&#1041;&#1070;&#1044;&#1046;&#1045;&#1058;%20&#1044;&#1051;&#1071;%20&#1043;&#1056;&#1040;&#1046;&#1044;&#1040;&#1053;%202024%20&#1080;%202025,%202026%20(&#1076;&#1086;&#1093;&#1086;&#1076;&#109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erver\&#1087;&#1086;&#1095;&#1090;&#1072;\&#1041;&#1102;&#1076;&#1078;&#1077;&#1090;%20&#1076;&#1083;&#1103;%20&#1075;&#1088;&#1072;&#1078;&#1076;&#1072;&#1085;\&#1087;&#1088;&#1086;&#1077;&#1082;&#1090;%20&#1073;&#1102;&#1076;&#1078;&#1077;&#1090;&#1072;%20&#1085;&#1072;%202024%20&#1075;&#1086;&#1076;\&#1041;&#1070;&#1044;&#1046;&#1045;&#1058;%20&#1044;&#1051;&#1071;%20&#1043;&#1056;&#1040;&#1046;&#1044;&#1040;&#1053;%202024%20&#1080;%202025,%202026%20(&#1076;&#1086;&#1093;&#1086;&#1076;&#109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erver\&#1087;&#1086;&#1095;&#1090;&#1072;\&#1041;&#1102;&#1076;&#1078;&#1077;&#1090;%20&#1076;&#1083;&#1103;%20&#1075;&#1088;&#1072;&#1078;&#1076;&#1072;&#1085;\&#1087;&#1088;&#1086;&#1077;&#1082;&#1090;%20&#1073;&#1102;&#1076;&#1078;&#1077;&#1090;&#1072;%20&#1085;&#1072;%202024%20&#1075;&#1086;&#1076;\&#1041;&#1070;&#1044;&#1046;&#1045;&#1058;%20&#1044;&#1051;&#1071;%20&#1043;&#1056;&#1040;&#1046;&#1044;&#1040;&#1053;%202024%20&#1080;%202025,%202026%20(&#1076;&#1086;&#1093;&#1086;&#1076;&#109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2.0484171322160252E-2"/>
          <c:y val="2.8530670470756202E-2"/>
          <c:w val="0.95903165735568596"/>
          <c:h val="0.90821376286593991"/>
        </c:manualLayout>
      </c:layout>
      <c:lineChart>
        <c:grouping val="standard"/>
        <c:ser>
          <c:idx val="0"/>
          <c:order val="0"/>
          <c:tx>
            <c:strRef>
              <c:f>Лист1!$C$22</c:f>
              <c:strCache>
                <c:ptCount val="1"/>
                <c:pt idx="0">
                  <c:v>Доходы</c:v>
                </c:pt>
              </c:strCache>
            </c:strRef>
          </c:tx>
          <c:spPr>
            <a:ln>
              <a:solidFill>
                <a:srgbClr val="257129"/>
              </a:solidFill>
            </a:ln>
          </c:spPr>
          <c:marker>
            <c:symbol val="none"/>
          </c:marker>
          <c:dLbls>
            <c:dLbl>
              <c:idx val="1"/>
              <c:layout>
                <c:manualLayout>
                  <c:x val="-4.2830540037244111E-2"/>
                  <c:y val="3.0432715168806766E-2"/>
                </c:manualLayout>
              </c:layout>
              <c:dLblPos val="r"/>
              <c:showVal val="1"/>
            </c:dLbl>
            <c:dLbl>
              <c:idx val="2"/>
              <c:layout>
                <c:manualLayout>
                  <c:x val="-4.4692737430168175E-2"/>
                  <c:y val="-3.0432715168806766E-2"/>
                </c:manualLayout>
              </c:layout>
              <c:dLblPos val="r"/>
              <c:showVal val="1"/>
            </c:dLbl>
            <c:dLbl>
              <c:idx val="3"/>
              <c:layout>
                <c:manualLayout>
                  <c:x val="-4.2830540037244111E-2"/>
                  <c:y val="2.8530670470756202E-2"/>
                </c:manualLayout>
              </c:layout>
              <c:dLblPos val="r"/>
              <c:showVal val="1"/>
            </c:dLbl>
            <c:dLbl>
              <c:idx val="4"/>
              <c:layout>
                <c:manualLayout>
                  <c:x val="-5.5865921787709522E-2"/>
                  <c:y val="-3.2334759866856876E-2"/>
                </c:manualLayout>
              </c:layout>
              <c:dLblPos val="r"/>
              <c:showVal val="1"/>
            </c:dLbl>
            <c:dLbl>
              <c:idx val="5"/>
              <c:layout>
                <c:manualLayout>
                  <c:x val="-5.5865921787709534E-3"/>
                  <c:y val="2.8530670470756202E-2"/>
                </c:manualLayout>
              </c:layout>
              <c:dLblPos val="r"/>
              <c:showVal val="1"/>
            </c:dLbl>
            <c:dLbl>
              <c:idx val="6"/>
              <c:layout>
                <c:manualLayout>
                  <c:x val="-2.7932960893854917E-2"/>
                  <c:y val="3.9942938659058534E-2"/>
                </c:manualLayout>
              </c:layout>
              <c:dLblPos val="r"/>
              <c:showVal val="1"/>
            </c:dLbl>
            <c:dLbl>
              <c:idx val="7"/>
              <c:layout>
                <c:manualLayout>
                  <c:x val="-3.9106145251396655E-2"/>
                  <c:y val="2.8530670470756202E-2"/>
                </c:manualLayout>
              </c:layout>
              <c:dLblPos val="r"/>
              <c:showVal val="1"/>
            </c:dLbl>
            <c:dLbl>
              <c:idx val="8"/>
              <c:layout>
                <c:manualLayout>
                  <c:x val="-2.5545929125960629E-2"/>
                  <c:y val="5.325725154541152E-2"/>
                </c:manualLayout>
              </c:layout>
              <c:dLblPos val="r"/>
              <c:showVal val="1"/>
            </c:dLbl>
            <c:dLbl>
              <c:idx val="9"/>
              <c:layout>
                <c:manualLayout>
                  <c:x val="0"/>
                  <c:y val="-1.9020446980504042E-2"/>
                </c:manualLayout>
              </c:layout>
              <c:showVal val="1"/>
            </c:dLbl>
            <c:txPr>
              <a:bodyPr/>
              <a:lstStyle/>
              <a:p>
                <a:pPr>
                  <a:defRPr sz="1400" b="1" i="0" u="none" strike="noStrike" baseline="0">
                    <a:solidFill>
                      <a:srgbClr val="000000"/>
                    </a:solidFill>
                    <a:latin typeface="Liberation Serif" pitchFamily="18" charset="0"/>
                    <a:ea typeface="Times New Roman"/>
                    <a:cs typeface="Times New Roman"/>
                  </a:defRPr>
                </a:pPr>
                <a:endParaRPr lang="ru-RU"/>
              </a:p>
            </c:txPr>
            <c:showVal val="1"/>
          </c:dLbls>
          <c:cat>
            <c:strRef>
              <c:f>Лист1!$B$27:$B$36</c:f>
              <c:strCache>
                <c:ptCount val="10"/>
                <c:pt idx="0">
                  <c:v>2017      (факт)</c:v>
                </c:pt>
                <c:pt idx="1">
                  <c:v>2018      (факт)</c:v>
                </c:pt>
                <c:pt idx="2">
                  <c:v>2019      (факт)</c:v>
                </c:pt>
                <c:pt idx="3">
                  <c:v>2020      (факт)</c:v>
                </c:pt>
                <c:pt idx="4">
                  <c:v>2021      (факт)</c:v>
                </c:pt>
                <c:pt idx="5">
                  <c:v>2022      (факт)</c:v>
                </c:pt>
                <c:pt idx="6">
                  <c:v>2023 (прогноз)</c:v>
                </c:pt>
                <c:pt idx="7">
                  <c:v>2024 (прогноз)</c:v>
                </c:pt>
                <c:pt idx="8">
                  <c:v>2025 (прогноз)</c:v>
                </c:pt>
                <c:pt idx="9">
                  <c:v>2026 (прогноз)</c:v>
                </c:pt>
              </c:strCache>
            </c:strRef>
          </c:cat>
          <c:val>
            <c:numRef>
              <c:f>Лист1!$C$27:$C$36</c:f>
              <c:numCache>
                <c:formatCode>#,##0.0</c:formatCode>
                <c:ptCount val="10"/>
                <c:pt idx="0">
                  <c:v>790.50761685999748</c:v>
                </c:pt>
                <c:pt idx="1">
                  <c:v>1027.8</c:v>
                </c:pt>
                <c:pt idx="2">
                  <c:v>1073.2</c:v>
                </c:pt>
                <c:pt idx="3">
                  <c:v>1058.5999999999999</c:v>
                </c:pt>
                <c:pt idx="4">
                  <c:v>1212.5</c:v>
                </c:pt>
                <c:pt idx="5">
                  <c:v>1414.3</c:v>
                </c:pt>
                <c:pt idx="6">
                  <c:v>1341.7</c:v>
                </c:pt>
                <c:pt idx="7">
                  <c:v>1931.9</c:v>
                </c:pt>
                <c:pt idx="8">
                  <c:v>2032.3</c:v>
                </c:pt>
                <c:pt idx="9">
                  <c:v>2047.1</c:v>
                </c:pt>
              </c:numCache>
            </c:numRef>
          </c:val>
        </c:ser>
        <c:ser>
          <c:idx val="1"/>
          <c:order val="1"/>
          <c:tx>
            <c:strRef>
              <c:f>Лист1!$D$22</c:f>
              <c:strCache>
                <c:ptCount val="1"/>
                <c:pt idx="0">
                  <c:v>Расходы</c:v>
                </c:pt>
              </c:strCache>
            </c:strRef>
          </c:tx>
          <c:spPr>
            <a:ln>
              <a:solidFill>
                <a:srgbClr val="C00000"/>
              </a:solidFill>
            </a:ln>
          </c:spPr>
          <c:marker>
            <c:symbol val="none"/>
          </c:marker>
          <c:dLbls>
            <c:dLbl>
              <c:idx val="0"/>
              <c:layout>
                <c:manualLayout>
                  <c:x val="-5.2141527001862177E-2"/>
                  <c:y val="3.6138849262957691E-2"/>
                </c:manualLayout>
              </c:layout>
              <c:dLblPos val="r"/>
              <c:showVal val="1"/>
            </c:dLbl>
            <c:dLbl>
              <c:idx val="1"/>
              <c:layout>
                <c:manualLayout>
                  <c:x val="9.3109869646183646E-3"/>
                  <c:y val="-3.8040893961008102E-3"/>
                </c:manualLayout>
              </c:layout>
              <c:dLblPos val="r"/>
              <c:showVal val="1"/>
            </c:dLbl>
            <c:dLbl>
              <c:idx val="2"/>
              <c:layout>
                <c:manualLayout>
                  <c:x val="-1.8621973929236525E-2"/>
                  <c:y val="3.6138849262957691E-2"/>
                </c:manualLayout>
              </c:layout>
              <c:dLblPos val="r"/>
              <c:showVal val="1"/>
            </c:dLbl>
            <c:dLbl>
              <c:idx val="3"/>
              <c:layout>
                <c:manualLayout>
                  <c:x val="-3.7243947858473618E-2"/>
                  <c:y val="-2.8530670470756202E-2"/>
                </c:manualLayout>
              </c:layout>
              <c:dLblPos val="r"/>
              <c:showVal val="1"/>
            </c:dLbl>
            <c:dLbl>
              <c:idx val="4"/>
              <c:layout>
                <c:manualLayout>
                  <c:x val="-2.4208566108007448E-2"/>
                  <c:y val="3.6138849262957691E-2"/>
                </c:manualLayout>
              </c:layout>
              <c:dLblPos val="r"/>
              <c:showVal val="1"/>
            </c:dLbl>
            <c:dLbl>
              <c:idx val="5"/>
              <c:layout>
                <c:manualLayout>
                  <c:x val="-4.0968364410817804E-2"/>
                  <c:y val="-4.1844983357108914E-2"/>
                </c:manualLayout>
              </c:layout>
              <c:dLblPos val="r"/>
              <c:showVal val="1"/>
            </c:dLbl>
            <c:dLbl>
              <c:idx val="6"/>
              <c:layout>
                <c:manualLayout>
                  <c:x val="-1.8621973929236607E-3"/>
                  <c:y val="-2.2824536376604851E-2"/>
                </c:manualLayout>
              </c:layout>
              <c:dLblPos val="r"/>
              <c:showVal val="1"/>
            </c:dLbl>
            <c:dLbl>
              <c:idx val="7"/>
              <c:layout>
                <c:manualLayout>
                  <c:x val="-2.2346368715083952E-2"/>
                  <c:y val="-3.2334759866856876E-2"/>
                </c:manualLayout>
              </c:layout>
              <c:dLblPos val="r"/>
              <c:showVal val="1"/>
            </c:dLbl>
            <c:dLbl>
              <c:idx val="8"/>
              <c:layout>
                <c:manualLayout>
                  <c:x val="-2.0484234856801276E-2"/>
                  <c:y val="-4.5649072753209646E-2"/>
                </c:manualLayout>
              </c:layout>
              <c:dLblPos val="r"/>
              <c:showVal val="1"/>
            </c:dLbl>
            <c:dLbl>
              <c:idx val="9"/>
              <c:layout>
                <c:manualLayout>
                  <c:x val="0"/>
                  <c:y val="1.9020446980504042E-2"/>
                </c:manualLayout>
              </c:layout>
              <c:showVal val="1"/>
            </c:dLbl>
            <c:txPr>
              <a:bodyPr/>
              <a:lstStyle/>
              <a:p>
                <a:pPr>
                  <a:defRPr sz="1400" b="1" i="0" u="none" strike="noStrike" baseline="0">
                    <a:solidFill>
                      <a:srgbClr val="000000"/>
                    </a:solidFill>
                    <a:latin typeface="Liberation Serif" pitchFamily="18" charset="0"/>
                    <a:ea typeface="Times New Roman"/>
                    <a:cs typeface="Times New Roman"/>
                  </a:defRPr>
                </a:pPr>
                <a:endParaRPr lang="ru-RU"/>
              </a:p>
            </c:txPr>
            <c:showVal val="1"/>
          </c:dLbls>
          <c:cat>
            <c:strRef>
              <c:f>Лист1!$B$27:$B$36</c:f>
              <c:strCache>
                <c:ptCount val="10"/>
                <c:pt idx="0">
                  <c:v>2017      (факт)</c:v>
                </c:pt>
                <c:pt idx="1">
                  <c:v>2018      (факт)</c:v>
                </c:pt>
                <c:pt idx="2">
                  <c:v>2019      (факт)</c:v>
                </c:pt>
                <c:pt idx="3">
                  <c:v>2020      (факт)</c:v>
                </c:pt>
                <c:pt idx="4">
                  <c:v>2021      (факт)</c:v>
                </c:pt>
                <c:pt idx="5">
                  <c:v>2022      (факт)</c:v>
                </c:pt>
                <c:pt idx="6">
                  <c:v>2023 (прогноз)</c:v>
                </c:pt>
                <c:pt idx="7">
                  <c:v>2024 (прогноз)</c:v>
                </c:pt>
                <c:pt idx="8">
                  <c:v>2025 (прогноз)</c:v>
                </c:pt>
                <c:pt idx="9">
                  <c:v>2026 (прогноз)</c:v>
                </c:pt>
              </c:strCache>
            </c:strRef>
          </c:cat>
          <c:val>
            <c:numRef>
              <c:f>Лист1!$D$27:$D$36</c:f>
              <c:numCache>
                <c:formatCode>#,##0.0</c:formatCode>
                <c:ptCount val="10"/>
                <c:pt idx="0">
                  <c:v>736.65879564000329</c:v>
                </c:pt>
                <c:pt idx="1">
                  <c:v>1027.0999999999999</c:v>
                </c:pt>
                <c:pt idx="2">
                  <c:v>1097.8</c:v>
                </c:pt>
                <c:pt idx="3">
                  <c:v>1067</c:v>
                </c:pt>
                <c:pt idx="4">
                  <c:v>1236.5</c:v>
                </c:pt>
                <c:pt idx="5">
                  <c:v>1424.2</c:v>
                </c:pt>
                <c:pt idx="6">
                  <c:v>1351.9</c:v>
                </c:pt>
                <c:pt idx="7">
                  <c:v>1943.9</c:v>
                </c:pt>
                <c:pt idx="8">
                  <c:v>2032.3</c:v>
                </c:pt>
                <c:pt idx="9">
                  <c:v>2047.1</c:v>
                </c:pt>
              </c:numCache>
            </c:numRef>
          </c:val>
        </c:ser>
        <c:ser>
          <c:idx val="2"/>
          <c:order val="2"/>
          <c:tx>
            <c:strRef>
              <c:f>Лист1!$E$22</c:f>
              <c:strCache>
                <c:ptCount val="1"/>
                <c:pt idx="0">
                  <c:v>Дефицит (-Профицит)</c:v>
                </c:pt>
              </c:strCache>
            </c:strRef>
          </c:tx>
          <c:marker>
            <c:symbol val="none"/>
          </c:marker>
          <c:dLbls>
            <c:txPr>
              <a:bodyPr/>
              <a:lstStyle/>
              <a:p>
                <a:pPr>
                  <a:defRPr sz="1200" b="1">
                    <a:latin typeface="Liberation Serif" pitchFamily="18" charset="0"/>
                  </a:defRPr>
                </a:pPr>
                <a:endParaRPr lang="ru-RU"/>
              </a:p>
            </c:txPr>
            <c:showVal val="1"/>
          </c:dLbls>
          <c:cat>
            <c:strRef>
              <c:f>Лист1!$B$27:$B$36</c:f>
              <c:strCache>
                <c:ptCount val="10"/>
                <c:pt idx="0">
                  <c:v>2017      (факт)</c:v>
                </c:pt>
                <c:pt idx="1">
                  <c:v>2018      (факт)</c:v>
                </c:pt>
                <c:pt idx="2">
                  <c:v>2019      (факт)</c:v>
                </c:pt>
                <c:pt idx="3">
                  <c:v>2020      (факт)</c:v>
                </c:pt>
                <c:pt idx="4">
                  <c:v>2021      (факт)</c:v>
                </c:pt>
                <c:pt idx="5">
                  <c:v>2022      (факт)</c:v>
                </c:pt>
                <c:pt idx="6">
                  <c:v>2023 (прогноз)</c:v>
                </c:pt>
                <c:pt idx="7">
                  <c:v>2024 (прогноз)</c:v>
                </c:pt>
                <c:pt idx="8">
                  <c:v>2025 (прогноз)</c:v>
                </c:pt>
                <c:pt idx="9">
                  <c:v>2026 (прогноз)</c:v>
                </c:pt>
              </c:strCache>
            </c:strRef>
          </c:cat>
          <c:val>
            <c:numRef>
              <c:f>Лист1!$E$27:$E$36</c:f>
              <c:numCache>
                <c:formatCode>#,##0.0</c:formatCode>
                <c:ptCount val="10"/>
                <c:pt idx="0">
                  <c:v>-53.848821219999991</c:v>
                </c:pt>
                <c:pt idx="1">
                  <c:v>-0.7000000000000457</c:v>
                </c:pt>
                <c:pt idx="2">
                  <c:v>24.599999999999909</c:v>
                </c:pt>
                <c:pt idx="3">
                  <c:v>8.4000000000000927</c:v>
                </c:pt>
                <c:pt idx="4">
                  <c:v>24</c:v>
                </c:pt>
                <c:pt idx="5">
                  <c:v>9.9000000000000927</c:v>
                </c:pt>
                <c:pt idx="6">
                  <c:v>10.200000000000045</c:v>
                </c:pt>
                <c:pt idx="7">
                  <c:v>12</c:v>
                </c:pt>
                <c:pt idx="8">
                  <c:v>0</c:v>
                </c:pt>
                <c:pt idx="9">
                  <c:v>0</c:v>
                </c:pt>
              </c:numCache>
            </c:numRef>
          </c:val>
        </c:ser>
        <c:marker val="1"/>
        <c:axId val="96763264"/>
        <c:axId val="97375360"/>
      </c:lineChart>
      <c:catAx>
        <c:axId val="96763264"/>
        <c:scaling>
          <c:orientation val="minMax"/>
        </c:scaling>
        <c:axPos val="b"/>
        <c:minorGridlines/>
        <c:numFmt formatCode="General" sourceLinked="1"/>
        <c:tickLblPos val="low"/>
        <c:txPr>
          <a:bodyPr rot="0" vert="horz"/>
          <a:lstStyle/>
          <a:p>
            <a:pPr>
              <a:defRPr sz="1000" b="0" i="0" u="none" strike="noStrike" baseline="0">
                <a:solidFill>
                  <a:srgbClr val="000000"/>
                </a:solidFill>
                <a:latin typeface="Times New Roman"/>
                <a:ea typeface="Times New Roman"/>
                <a:cs typeface="Times New Roman"/>
              </a:defRPr>
            </a:pPr>
            <a:endParaRPr lang="ru-RU"/>
          </a:p>
        </c:txPr>
        <c:crossAx val="97375360"/>
        <c:crosses val="autoZero"/>
        <c:auto val="1"/>
        <c:lblAlgn val="ctr"/>
        <c:lblOffset val="100"/>
      </c:catAx>
      <c:valAx>
        <c:axId val="97375360"/>
        <c:scaling>
          <c:orientation val="minMax"/>
        </c:scaling>
        <c:delete val="1"/>
        <c:axPos val="l"/>
        <c:majorGridlines/>
        <c:numFmt formatCode="#,##0.0" sourceLinked="1"/>
        <c:tickLblPos val="none"/>
        <c:crossAx val="96763264"/>
        <c:crosses val="autoZero"/>
        <c:crossBetween val="between"/>
      </c:valAx>
    </c:plotArea>
    <c:legend>
      <c:legendPos val="r"/>
      <c:layout>
        <c:manualLayout>
          <c:xMode val="edge"/>
          <c:yMode val="edge"/>
          <c:x val="0.62312543589141201"/>
          <c:y val="0.47032854000326085"/>
          <c:w val="0.26738807557903155"/>
          <c:h val="0.2416842949090994"/>
        </c:manualLayout>
      </c:layout>
      <c:overlay val="1"/>
      <c:spPr>
        <a:noFill/>
      </c:spPr>
      <c:txPr>
        <a:bodyPr/>
        <a:lstStyle/>
        <a:p>
          <a:pPr>
            <a:defRPr sz="1400" b="0" i="0" u="none" strike="noStrike" baseline="0">
              <a:solidFill>
                <a:srgbClr val="000000"/>
              </a:solidFill>
              <a:latin typeface="Times New Roman"/>
              <a:ea typeface="Times New Roman"/>
              <a:cs typeface="Times New Roman"/>
            </a:defRPr>
          </a:pPr>
          <a:endParaRPr lang="ru-RU"/>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view3D>
      <c:rotX val="30"/>
      <c:rotY val="90"/>
      <c:perspective val="30"/>
    </c:view3D>
    <c:plotArea>
      <c:layout>
        <c:manualLayout>
          <c:layoutTarget val="inner"/>
          <c:xMode val="edge"/>
          <c:yMode val="edge"/>
          <c:x val="2.5594134764753232E-4"/>
          <c:y val="9.7751272537278264E-2"/>
          <c:w val="0.79873946754454606"/>
          <c:h val="0.78790854875644356"/>
        </c:manualLayout>
      </c:layout>
      <c:pie3DChart>
        <c:varyColors val="1"/>
        <c:ser>
          <c:idx val="0"/>
          <c:order val="0"/>
          <c:explosion val="25"/>
          <c:dLbls>
            <c:dLbl>
              <c:idx val="0"/>
              <c:layout>
                <c:manualLayout>
                  <c:x val="-0.18678800946842364"/>
                  <c:y val="-0.11983133523550614"/>
                </c:manualLayout>
              </c:layout>
              <c:tx>
                <c:rich>
                  <a:bodyPr/>
                  <a:lstStyle/>
                  <a:p>
                    <a:r>
                      <a:rPr lang="ru-RU" sz="1200"/>
                      <a:t>О</a:t>
                    </a:r>
                    <a:r>
                      <a:rPr lang="ru-RU"/>
                      <a:t>бщегосударственные вопросы; </a:t>
                    </a:r>
                  </a:p>
                  <a:p>
                    <a:r>
                      <a:rPr lang="ru-RU"/>
                      <a:t>13,4%</a:t>
                    </a:r>
                  </a:p>
                </c:rich>
              </c:tx>
              <c:showVal val="1"/>
              <c:showCatName val="1"/>
            </c:dLbl>
            <c:dLbl>
              <c:idx val="1"/>
              <c:layout>
                <c:manualLayout>
                  <c:x val="3.2367017699787858E-2"/>
                  <c:y val="-7.6753080826017124E-3"/>
                </c:manualLayout>
              </c:layout>
              <c:tx>
                <c:rich>
                  <a:bodyPr/>
                  <a:lstStyle/>
                  <a:p>
                    <a:r>
                      <a:rPr lang="ru-RU" sz="1200"/>
                      <a:t>Н</a:t>
                    </a:r>
                    <a:r>
                      <a:rPr lang="ru-RU"/>
                      <a:t>ациональная безопасность и правоохранительная деятельность; </a:t>
                    </a:r>
                  </a:p>
                  <a:p>
                    <a:r>
                      <a:rPr lang="ru-RU"/>
                      <a:t>0,7%</a:t>
                    </a:r>
                  </a:p>
                </c:rich>
              </c:tx>
              <c:showVal val="1"/>
              <c:showCatName val="1"/>
            </c:dLbl>
            <c:dLbl>
              <c:idx val="2"/>
              <c:layout>
                <c:manualLayout>
                  <c:x val="-2.1647570347934051E-2"/>
                  <c:y val="5.1694199189331512E-2"/>
                </c:manualLayout>
              </c:layout>
              <c:tx>
                <c:rich>
                  <a:bodyPr/>
                  <a:lstStyle/>
                  <a:p>
                    <a:r>
                      <a:rPr lang="ru-RU" sz="1200"/>
                      <a:t>Н</a:t>
                    </a:r>
                    <a:r>
                      <a:rPr lang="ru-RU"/>
                      <a:t>ациональная экономика; </a:t>
                    </a:r>
                  </a:p>
                  <a:p>
                    <a:r>
                      <a:rPr lang="ru-RU"/>
                      <a:t>5,4%</a:t>
                    </a:r>
                  </a:p>
                </c:rich>
              </c:tx>
              <c:showVal val="1"/>
              <c:showCatName val="1"/>
            </c:dLbl>
            <c:dLbl>
              <c:idx val="3"/>
              <c:layout>
                <c:manualLayout>
                  <c:x val="8.9726994271591767E-2"/>
                  <c:y val="1.2600711069747767E-2"/>
                </c:manualLayout>
              </c:layout>
              <c:tx>
                <c:rich>
                  <a:bodyPr/>
                  <a:lstStyle/>
                  <a:p>
                    <a:r>
                      <a:rPr lang="ru-RU" sz="1200"/>
                      <a:t>Ж</a:t>
                    </a:r>
                    <a:r>
                      <a:rPr lang="ru-RU"/>
                      <a:t>илищно-коммунальное хозяйство; </a:t>
                    </a:r>
                  </a:p>
                  <a:p>
                    <a:r>
                      <a:rPr lang="ru-RU"/>
                      <a:t>10,1%</a:t>
                    </a:r>
                  </a:p>
                </c:rich>
              </c:tx>
              <c:showVal val="1"/>
              <c:showCatName val="1"/>
            </c:dLbl>
            <c:dLbl>
              <c:idx val="4"/>
              <c:layout>
                <c:manualLayout>
                  <c:x val="0.14260698374161071"/>
                  <c:y val="4.0563467669185213E-2"/>
                </c:manualLayout>
              </c:layout>
              <c:tx>
                <c:rich>
                  <a:bodyPr/>
                  <a:lstStyle/>
                  <a:p>
                    <a:r>
                      <a:rPr lang="ru-RU" sz="1200"/>
                      <a:t>О</a:t>
                    </a:r>
                    <a:r>
                      <a:rPr lang="ru-RU"/>
                      <a:t>храна окружающей среды; </a:t>
                    </a:r>
                  </a:p>
                  <a:p>
                    <a:r>
                      <a:rPr lang="ru-RU"/>
                      <a:t>0,03%</a:t>
                    </a:r>
                  </a:p>
                </c:rich>
              </c:tx>
              <c:showVal val="1"/>
              <c:showCatName val="1"/>
            </c:dLbl>
            <c:dLbl>
              <c:idx val="5"/>
              <c:layout>
                <c:manualLayout>
                  <c:x val="0.18712463810809041"/>
                  <c:y val="1.2209663527673316E-2"/>
                </c:manualLayout>
              </c:layout>
              <c:tx>
                <c:rich>
                  <a:bodyPr/>
                  <a:lstStyle/>
                  <a:p>
                    <a:r>
                      <a:rPr lang="ru-RU" sz="1200"/>
                      <a:t>О</a:t>
                    </a:r>
                    <a:r>
                      <a:rPr lang="ru-RU"/>
                      <a:t>бразование; </a:t>
                    </a:r>
                  </a:p>
                  <a:p>
                    <a:r>
                      <a:rPr lang="ru-RU"/>
                      <a:t>55,7%</a:t>
                    </a:r>
                  </a:p>
                </c:rich>
              </c:tx>
              <c:showVal val="1"/>
              <c:showCatName val="1"/>
            </c:dLbl>
            <c:dLbl>
              <c:idx val="6"/>
              <c:layout>
                <c:manualLayout>
                  <c:x val="7.2378653833784935E-3"/>
                  <c:y val="-5.470159153900505E-2"/>
                </c:manualLayout>
              </c:layout>
              <c:tx>
                <c:rich>
                  <a:bodyPr/>
                  <a:lstStyle/>
                  <a:p>
                    <a:r>
                      <a:rPr lang="ru-RU" sz="1200"/>
                      <a:t>К</a:t>
                    </a:r>
                    <a:r>
                      <a:rPr lang="ru-RU"/>
                      <a:t>ультура, Кинематография; </a:t>
                    </a:r>
                  </a:p>
                  <a:p>
                    <a:r>
                      <a:rPr lang="ru-RU"/>
                      <a:t>4,0%</a:t>
                    </a:r>
                  </a:p>
                </c:rich>
              </c:tx>
              <c:showVal val="1"/>
              <c:showCatName val="1"/>
            </c:dLbl>
            <c:dLbl>
              <c:idx val="7"/>
              <c:layout>
                <c:manualLayout>
                  <c:x val="3.680329378607089E-2"/>
                  <c:y val="-4.8819224191066504E-2"/>
                </c:manualLayout>
              </c:layout>
              <c:tx>
                <c:rich>
                  <a:bodyPr/>
                  <a:lstStyle/>
                  <a:p>
                    <a:r>
                      <a:rPr lang="ru-RU" sz="1200"/>
                      <a:t>С</a:t>
                    </a:r>
                    <a:r>
                      <a:rPr lang="ru-RU"/>
                      <a:t>оциальная политики; </a:t>
                    </a:r>
                  </a:p>
                  <a:p>
                    <a:r>
                      <a:rPr lang="ru-RU"/>
                      <a:t>5,6%</a:t>
                    </a:r>
                  </a:p>
                </c:rich>
              </c:tx>
              <c:showVal val="1"/>
              <c:showCatName val="1"/>
            </c:dLbl>
            <c:dLbl>
              <c:idx val="8"/>
              <c:layout>
                <c:manualLayout>
                  <c:x val="2.0472018703575078E-2"/>
                  <c:y val="-4.1704608074846113E-2"/>
                </c:manualLayout>
              </c:layout>
              <c:tx>
                <c:rich>
                  <a:bodyPr/>
                  <a:lstStyle/>
                  <a:p>
                    <a:r>
                      <a:rPr lang="ru-RU" sz="1200"/>
                      <a:t>Ф</a:t>
                    </a:r>
                    <a:r>
                      <a:rPr lang="ru-RU"/>
                      <a:t>изическая культура и спорт; </a:t>
                    </a:r>
                  </a:p>
                  <a:p>
                    <a:r>
                      <a:rPr lang="ru-RU"/>
                      <a:t>5,2%</a:t>
                    </a:r>
                  </a:p>
                </c:rich>
              </c:tx>
              <c:showVal val="1"/>
              <c:showCatName val="1"/>
            </c:dLbl>
            <c:dLbl>
              <c:idx val="9"/>
              <c:layout>
                <c:manualLayout>
                  <c:x val="4.9025741779178497E-2"/>
                  <c:y val="-5.3724870705314252E-2"/>
                </c:manualLayout>
              </c:layout>
              <c:tx>
                <c:rich>
                  <a:bodyPr/>
                  <a:lstStyle/>
                  <a:p>
                    <a:r>
                      <a:rPr lang="ru-RU" sz="1200"/>
                      <a:t>С</a:t>
                    </a:r>
                    <a:r>
                      <a:rPr lang="ru-RU"/>
                      <a:t>редства</a:t>
                    </a:r>
                    <a:r>
                      <a:rPr lang="ru-RU" baseline="0"/>
                      <a:t> </a:t>
                    </a:r>
                    <a:r>
                      <a:rPr lang="ru-RU"/>
                      <a:t>массовой информации; </a:t>
                    </a:r>
                  </a:p>
                  <a:p>
                    <a:r>
                      <a:rPr lang="ru-RU"/>
                      <a:t>0,03%</a:t>
                    </a:r>
                  </a:p>
                </c:rich>
              </c:tx>
              <c:showVal val="1"/>
              <c:showCatName val="1"/>
            </c:dLbl>
            <c:dLbl>
              <c:idx val="10"/>
              <c:layout>
                <c:manualLayout>
                  <c:x val="2.4055928483580045E-2"/>
                  <c:y val="0.10554413979745533"/>
                </c:manualLayout>
              </c:layout>
              <c:tx>
                <c:rich>
                  <a:bodyPr/>
                  <a:lstStyle/>
                  <a:p>
                    <a:r>
                      <a:rPr lang="ru-RU" sz="1200"/>
                      <a:t>О</a:t>
                    </a:r>
                    <a:r>
                      <a:rPr lang="ru-RU"/>
                      <a:t>бслуживание государственного (муниципального) долга;</a:t>
                    </a:r>
                  </a:p>
                  <a:p>
                    <a:r>
                      <a:rPr lang="ru-RU"/>
                      <a:t>0,002%</a:t>
                    </a:r>
                  </a:p>
                </c:rich>
              </c:tx>
              <c:showVal val="1"/>
              <c:showCatName val="1"/>
            </c:dLbl>
            <c:txPr>
              <a:bodyPr/>
              <a:lstStyle/>
              <a:p>
                <a:pPr>
                  <a:defRPr sz="1200"/>
                </a:pPr>
                <a:endParaRPr lang="ru-RU"/>
              </a:p>
            </c:txPr>
            <c:showVal val="1"/>
            <c:showCatName val="1"/>
            <c:showLeaderLines val="1"/>
          </c:dLbls>
          <c:cat>
            <c:strRef>
              <c:f>Документ!$B$7:$B$17</c:f>
              <c:strCache>
                <c:ptCount val="11"/>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 Кинематография</c:v>
                </c:pt>
                <c:pt idx="7">
                  <c:v>Социальная политики</c:v>
                </c:pt>
                <c:pt idx="8">
                  <c:v>Физическая культура и спорт</c:v>
                </c:pt>
                <c:pt idx="9">
                  <c:v>Средства массовой информации</c:v>
                </c:pt>
                <c:pt idx="10">
                  <c:v>Обслуживание государственного (муниципального) долга</c:v>
                </c:pt>
              </c:strCache>
            </c:strRef>
          </c:cat>
          <c:val>
            <c:numRef>
              <c:f>Документ!$F$7:$F$17</c:f>
              <c:numCache>
                <c:formatCode>0.0%</c:formatCode>
                <c:ptCount val="11"/>
                <c:pt idx="0">
                  <c:v>0.13431067570891897</c:v>
                </c:pt>
                <c:pt idx="1">
                  <c:v>6.5892835039255268E-3</c:v>
                </c:pt>
                <c:pt idx="2">
                  <c:v>5.4033712586094622E-2</c:v>
                </c:pt>
                <c:pt idx="3">
                  <c:v>0.10055812987614637</c:v>
                </c:pt>
                <c:pt idx="4" formatCode="0.00%">
                  <c:v>2.5721731120696657E-4</c:v>
                </c:pt>
                <c:pt idx="5">
                  <c:v>0.55656838734447089</c:v>
                </c:pt>
                <c:pt idx="6">
                  <c:v>3.9830069774321492E-2</c:v>
                </c:pt>
                <c:pt idx="7">
                  <c:v>5.5697631823777405E-2</c:v>
                </c:pt>
                <c:pt idx="8">
                  <c:v>5.1860194596645724E-2</c:v>
                </c:pt>
                <c:pt idx="9" formatCode="0.00%">
                  <c:v>2.7489842917933702E-4</c:v>
                </c:pt>
                <c:pt idx="10" formatCode="0.000%">
                  <c:v>1.9799045312845206E-5</c:v>
                </c:pt>
              </c:numCache>
            </c:numRef>
          </c:val>
        </c:ser>
      </c:pie3DChart>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49258003126967953"/>
          <c:y val="1.0181725817997183E-2"/>
          <c:w val="0.47078931171339433"/>
          <c:h val="0.92951778388404871"/>
        </c:manualLayout>
      </c:layout>
      <c:barChart>
        <c:barDir val="bar"/>
        <c:grouping val="clustered"/>
        <c:varyColors val="1"/>
        <c:ser>
          <c:idx val="0"/>
          <c:order val="0"/>
          <c:spPr>
            <a:scene3d>
              <a:camera prst="orthographicFront"/>
              <a:lightRig rig="threePt" dir="t"/>
            </a:scene3d>
            <a:sp3d>
              <a:bevelT w="139700" h="139700" prst="divot"/>
              <a:bevelB w="139700" h="139700" prst="divot"/>
            </a:sp3d>
          </c:spPr>
          <c:dLbls>
            <c:txPr>
              <a:bodyPr/>
              <a:lstStyle/>
              <a:p>
                <a:pPr>
                  <a:defRPr sz="1400" b="1"/>
                </a:pPr>
                <a:endParaRPr lang="ru-RU"/>
              </a:p>
            </c:txPr>
            <c:showVal val="1"/>
          </c:dLbls>
          <c:cat>
            <c:strRef>
              <c:f>Документ!$A$7:$A$25</c:f>
              <c:strCache>
                <c:ptCount val="19"/>
                <c:pt idx="0">
                  <c:v>Стимулирование развития инфраструктуры Камышловского городского округа</c:v>
                </c:pt>
                <c:pt idx="1">
                  <c:v>Развитие транспортного комплекса на территории Камышловского городского округа</c:v>
                </c:pt>
                <c:pt idx="2">
                  <c:v>Развитие жилищно-коммунального хозяйства и повышение энергетической эффективности Камышловского городского округа</c:v>
                </c:pt>
                <c:pt idx="3">
                  <c:v>Развитие газификации на территории Камышловского городского округа</c:v>
                </c:pt>
                <c:pt idx="4">
                  <c:v>Благоустройство и озеленение Камышловского городского округа</c:v>
                </c:pt>
                <c:pt idx="5">
                  <c:v>Охрана окружающей среды Камышловского городского округа</c:v>
                </c:pt>
                <c:pt idx="6">
                  <c:v>Обеспечение мероприятий по повышению безопасности дорожного движения на территории Камышловского городского округа</c:v>
                </c:pt>
                <c:pt idx="7">
                  <c:v>Социальная поддержка отдельных категорий граждан на территории Камышловского городского округа</c:v>
                </c:pt>
                <c:pt idx="8">
                  <c:v>Развитие малого и среднего предпринимательства на территории Камышловского городского округа</c:v>
                </c:pt>
                <c:pt idx="9">
                  <c:v>Обеспечение мероприятий по гражданской обороне, предупреждению чрезвычайных ситуаций природного и техногенного характера, безопасности людей на водных объектах на территории Камышловского городского округа</c:v>
                </c:pt>
                <c:pt idx="10">
                  <c:v>Пожарная безопасность на территории Камышловского городского округа</c:v>
                </c:pt>
                <c:pt idx="11">
                  <c:v>Обеспечение деятельности по комплектованию, учету, хранению и использованию архивных документов</c:v>
                </c:pt>
                <c:pt idx="12">
                  <c:v>Информационное обеспечение деятельности органов местного самоуправления Камышловского городского округа</c:v>
                </c:pt>
                <c:pt idx="13">
                  <c:v>Обеспечение реализации мероприятий муниципальной программы "Развитие социально-экономического комплекса Камышловского городского округа на 2021 - 2027 годы</c:v>
                </c:pt>
                <c:pt idx="14">
                  <c:v>Ремонт муниципального жилого фонда на территории Камышловского городского округа</c:v>
                </c:pt>
                <c:pt idx="15">
                  <c:v>Переселение граждан на территории Камышловского городского округа из аварийного жилищного фонда</c:v>
                </c:pt>
                <c:pt idx="16">
                  <c:v>Обеспечение жильем молодых семей</c:v>
                </c:pt>
                <c:pt idx="17">
                  <c:v>Предоставление региональной поддержки молодым семьям на улучшение жилищных условий</c:v>
                </c:pt>
                <c:pt idx="18">
                  <c:v>Модернизация школьных систем образования</c:v>
                </c:pt>
              </c:strCache>
            </c:strRef>
          </c:cat>
          <c:val>
            <c:numRef>
              <c:f>Документ!$T$7:$T$25</c:f>
              <c:numCache>
                <c:formatCode>#,##0.0</c:formatCode>
                <c:ptCount val="19"/>
                <c:pt idx="0">
                  <c:v>13.24546</c:v>
                </c:pt>
                <c:pt idx="1">
                  <c:v>2.8517099999999909</c:v>
                </c:pt>
                <c:pt idx="2">
                  <c:v>79.745859999999993</c:v>
                </c:pt>
                <c:pt idx="3">
                  <c:v>38.366</c:v>
                </c:pt>
                <c:pt idx="4">
                  <c:v>27.647707799999999</c:v>
                </c:pt>
                <c:pt idx="5">
                  <c:v>2.2606999999999999</c:v>
                </c:pt>
                <c:pt idx="6">
                  <c:v>80.136690000000002</c:v>
                </c:pt>
                <c:pt idx="7">
                  <c:v>99.681089999999998</c:v>
                </c:pt>
                <c:pt idx="8">
                  <c:v>0.29152000000000117</c:v>
                </c:pt>
                <c:pt idx="9">
                  <c:v>0.99935999999999958</c:v>
                </c:pt>
                <c:pt idx="10">
                  <c:v>1.12537</c:v>
                </c:pt>
                <c:pt idx="11">
                  <c:v>6.7354599999999998</c:v>
                </c:pt>
                <c:pt idx="12">
                  <c:v>0.53437000000000001</c:v>
                </c:pt>
                <c:pt idx="13">
                  <c:v>61.853692999999993</c:v>
                </c:pt>
                <c:pt idx="14">
                  <c:v>4.1053737799999945</c:v>
                </c:pt>
                <c:pt idx="15">
                  <c:v>10.076812220000004</c:v>
                </c:pt>
                <c:pt idx="16">
                  <c:v>0.50661</c:v>
                </c:pt>
                <c:pt idx="17">
                  <c:v>0.20264399999999999</c:v>
                </c:pt>
                <c:pt idx="18">
                  <c:v>164.09800000000001</c:v>
                </c:pt>
              </c:numCache>
            </c:numRef>
          </c:val>
        </c:ser>
        <c:gapWidth val="76"/>
        <c:axId val="98375552"/>
        <c:axId val="98377088"/>
      </c:barChart>
      <c:catAx>
        <c:axId val="98375552"/>
        <c:scaling>
          <c:orientation val="maxMin"/>
        </c:scaling>
        <c:axPos val="l"/>
        <c:tickLblPos val="nextTo"/>
        <c:crossAx val="98377088"/>
        <c:crosses val="autoZero"/>
        <c:auto val="1"/>
        <c:lblAlgn val="ctr"/>
        <c:lblOffset val="100"/>
      </c:catAx>
      <c:valAx>
        <c:axId val="98377088"/>
        <c:scaling>
          <c:orientation val="minMax"/>
        </c:scaling>
        <c:delete val="1"/>
        <c:axPos val="t"/>
        <c:numFmt formatCode="#,##0.0" sourceLinked="1"/>
        <c:tickLblPos val="none"/>
        <c:crossAx val="98375552"/>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5065102348464845"/>
          <c:y val="3.9977039588194083E-2"/>
          <c:w val="0.4756910292332453"/>
          <c:h val="0.9341554642076807"/>
        </c:manualLayout>
      </c:layout>
      <c:barChart>
        <c:barDir val="bar"/>
        <c:grouping val="clustered"/>
        <c:varyColors val="1"/>
        <c:ser>
          <c:idx val="0"/>
          <c:order val="0"/>
          <c:spPr>
            <a:scene3d>
              <a:camera prst="orthographicFront"/>
              <a:lightRig rig="threePt" dir="t"/>
            </a:scene3d>
            <a:sp3d>
              <a:bevelT w="139700" h="139700" prst="divot"/>
              <a:bevelB w="139700" h="139700" prst="divot"/>
            </a:sp3d>
          </c:spPr>
          <c:dLbls>
            <c:txPr>
              <a:bodyPr/>
              <a:lstStyle/>
              <a:p>
                <a:pPr>
                  <a:defRPr sz="1400" b="1"/>
                </a:pPr>
                <a:endParaRPr lang="ru-RU"/>
              </a:p>
            </c:txPr>
            <c:showVal val="1"/>
          </c:dLbls>
          <c:cat>
            <c:strRef>
              <c:f>Документ!$A$27:$A$37</c:f>
              <c:strCache>
                <c:ptCount val="11"/>
                <c:pt idx="0">
                  <c:v>Развитие системы дошкольного образования в Камышловском городском округе</c:v>
                </c:pt>
                <c:pt idx="1">
                  <c:v>Развитие системы общего образования в Камышловском городском округе</c:v>
                </c:pt>
                <c:pt idx="2">
                  <c:v>Развитие системы дополнительного образования в Камышловском городском округе</c:v>
                </c:pt>
                <c:pt idx="3">
                  <c:v>Развитие культуры в Камышловском городском округе</c:v>
                </c:pt>
                <c:pt idx="4">
                  <c:v>Развитие образования в сфере культуры в Камышловском городском округе</c:v>
                </c:pt>
                <c:pt idx="5">
                  <c:v>Развитие физической культуры и спорта в Камышловском городском округе</c:v>
                </c:pt>
                <c:pt idx="6">
                  <c:v>Организация отдыха и оздоровления детей в Камышловском городском округе</c:v>
                </c:pt>
                <c:pt idx="7">
                  <c:v>Развитие молодежной политики в Камышловском городском округе</c:v>
                </c:pt>
                <c:pt idx="8">
                  <c:v>Патриотическое воспитание граждан в Камышловском городском округе</c:v>
                </c:pt>
                <c:pt idx="9">
                  <c:v>Профилактика асоциальных явлений в Камышловском городском округе</c:v>
                </c:pt>
                <c:pt idx="10">
                  <c:v>Обеспечение реализации муниципальной программы Камышловского городского округа "Развитие образования, культуры, спорта и молодежной политики в Камышловском городском округе до 2027 года</c:v>
                </c:pt>
              </c:strCache>
            </c:strRef>
          </c:cat>
          <c:val>
            <c:numRef>
              <c:f>Документ!$T$27:$T$37</c:f>
              <c:numCache>
                <c:formatCode>#,##0.0</c:formatCode>
                <c:ptCount val="11"/>
                <c:pt idx="0">
                  <c:v>349.64952073000154</c:v>
                </c:pt>
                <c:pt idx="1">
                  <c:v>411.12380631000002</c:v>
                </c:pt>
                <c:pt idx="2">
                  <c:v>74.381053559999998</c:v>
                </c:pt>
                <c:pt idx="3">
                  <c:v>71.720379999999949</c:v>
                </c:pt>
                <c:pt idx="4">
                  <c:v>47.584636599999996</c:v>
                </c:pt>
                <c:pt idx="5">
                  <c:v>67.052531799999642</c:v>
                </c:pt>
                <c:pt idx="6">
                  <c:v>16.416</c:v>
                </c:pt>
                <c:pt idx="7">
                  <c:v>1.0156999999999934</c:v>
                </c:pt>
                <c:pt idx="8">
                  <c:v>6.9667000000000034E-2</c:v>
                </c:pt>
                <c:pt idx="9">
                  <c:v>0.2</c:v>
                </c:pt>
                <c:pt idx="10">
                  <c:v>24.44921299999988</c:v>
                </c:pt>
              </c:numCache>
            </c:numRef>
          </c:val>
        </c:ser>
        <c:axId val="98405760"/>
        <c:axId val="98419840"/>
      </c:barChart>
      <c:catAx>
        <c:axId val="98405760"/>
        <c:scaling>
          <c:orientation val="maxMin"/>
        </c:scaling>
        <c:axPos val="l"/>
        <c:tickLblPos val="nextTo"/>
        <c:txPr>
          <a:bodyPr/>
          <a:lstStyle/>
          <a:p>
            <a:pPr>
              <a:defRPr sz="900"/>
            </a:pPr>
            <a:endParaRPr lang="ru-RU"/>
          </a:p>
        </c:txPr>
        <c:crossAx val="98419840"/>
        <c:crosses val="autoZero"/>
        <c:auto val="1"/>
        <c:lblAlgn val="ctr"/>
        <c:lblOffset val="100"/>
      </c:catAx>
      <c:valAx>
        <c:axId val="98419840"/>
        <c:scaling>
          <c:orientation val="minMax"/>
        </c:scaling>
        <c:delete val="1"/>
        <c:axPos val="t"/>
        <c:numFmt formatCode="#,##0.0" sourceLinked="1"/>
        <c:tickLblPos val="none"/>
        <c:crossAx val="98405760"/>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465650753722887"/>
          <c:y val="2.6960855186562226E-2"/>
          <c:w val="0.50139854469410861"/>
          <c:h val="0.94362745098039535"/>
        </c:manualLayout>
      </c:layout>
      <c:barChart>
        <c:barDir val="bar"/>
        <c:grouping val="clustered"/>
        <c:varyColors val="1"/>
        <c:ser>
          <c:idx val="0"/>
          <c:order val="0"/>
          <c:spPr>
            <a:scene3d>
              <a:camera prst="orthographicFront"/>
              <a:lightRig rig="threePt" dir="t"/>
            </a:scene3d>
            <a:sp3d>
              <a:bevelT w="139700" h="139700" prst="divot"/>
              <a:bevelB w="139700" h="139700" prst="divot"/>
            </a:sp3d>
          </c:spPr>
          <c:dLbls>
            <c:txPr>
              <a:bodyPr/>
              <a:lstStyle/>
              <a:p>
                <a:pPr>
                  <a:defRPr sz="1800" b="1">
                    <a:latin typeface="Liberation Serif" pitchFamily="18" charset="0"/>
                  </a:defRPr>
                </a:pPr>
                <a:endParaRPr lang="ru-RU"/>
              </a:p>
            </c:txPr>
            <c:showVal val="1"/>
          </c:dLbls>
          <c:cat>
            <c:strRef>
              <c:f>Документ!$A$109:$A$112</c:f>
              <c:strCache>
                <c:ptCount val="4"/>
                <c:pt idx="0">
                  <c:v>    Инвентаризация и оценка муниципального имущества</c:v>
                </c:pt>
                <c:pt idx="1">
                  <c:v>    Межевание земельных участков</c:v>
                </c:pt>
                <c:pt idx="2">
                  <c:v>    Содержание и ремонт муниципального имущества</c:v>
                </c:pt>
                <c:pt idx="3">
                  <c:v>    Прочие расходы на управление и содержание программы</c:v>
                </c:pt>
              </c:strCache>
            </c:strRef>
          </c:cat>
          <c:val>
            <c:numRef>
              <c:f>Документ!$T$109:$T$112</c:f>
              <c:numCache>
                <c:formatCode>#,##0.0</c:formatCode>
                <c:ptCount val="4"/>
                <c:pt idx="0">
                  <c:v>1.5</c:v>
                </c:pt>
                <c:pt idx="1">
                  <c:v>1.1599999999999948</c:v>
                </c:pt>
                <c:pt idx="2">
                  <c:v>0.76890000000000303</c:v>
                </c:pt>
                <c:pt idx="3">
                  <c:v>0.1928</c:v>
                </c:pt>
              </c:numCache>
            </c:numRef>
          </c:val>
        </c:ser>
        <c:gapWidth val="65"/>
        <c:axId val="98468608"/>
        <c:axId val="98470144"/>
      </c:barChart>
      <c:catAx>
        <c:axId val="98468608"/>
        <c:scaling>
          <c:orientation val="maxMin"/>
        </c:scaling>
        <c:axPos val="l"/>
        <c:tickLblPos val="nextTo"/>
        <c:txPr>
          <a:bodyPr/>
          <a:lstStyle/>
          <a:p>
            <a:pPr>
              <a:defRPr sz="1400">
                <a:latin typeface="Liberation Serif" pitchFamily="18" charset="0"/>
              </a:defRPr>
            </a:pPr>
            <a:endParaRPr lang="ru-RU"/>
          </a:p>
        </c:txPr>
        <c:crossAx val="98470144"/>
        <c:crosses val="autoZero"/>
        <c:auto val="1"/>
        <c:lblAlgn val="ctr"/>
        <c:lblOffset val="100"/>
      </c:catAx>
      <c:valAx>
        <c:axId val="98470144"/>
        <c:scaling>
          <c:orientation val="minMax"/>
        </c:scaling>
        <c:delete val="1"/>
        <c:axPos val="t"/>
        <c:numFmt formatCode="#,##0.0" sourceLinked="1"/>
        <c:tickLblPos val="none"/>
        <c:crossAx val="98468608"/>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bar"/>
        <c:grouping val="clustered"/>
        <c:varyColors val="1"/>
        <c:ser>
          <c:idx val="0"/>
          <c:order val="0"/>
          <c:spPr>
            <a:scene3d>
              <a:camera prst="orthographicFront"/>
              <a:lightRig rig="threePt" dir="t"/>
            </a:scene3d>
            <a:sp3d>
              <a:bevelT w="139700" h="139700" prst="divot"/>
              <a:bevelB w="139700" h="139700" prst="divot"/>
            </a:sp3d>
          </c:spPr>
          <c:dLbls>
            <c:txPr>
              <a:bodyPr/>
              <a:lstStyle/>
              <a:p>
                <a:pPr>
                  <a:defRPr sz="1800" b="1"/>
                </a:pPr>
                <a:endParaRPr lang="ru-RU"/>
              </a:p>
            </c:txPr>
            <c:showVal val="1"/>
          </c:dLbls>
          <c:cat>
            <c:strRef>
              <c:f>Документ!$A$114:$A$115</c:f>
              <c:strCache>
                <c:ptCount val="2"/>
                <c:pt idx="0">
                  <c:v>    Установка и содержание технических средств охраны (видеонаблюдение, сигнализация, тревожные кнопки, турникеты и т.д.)</c:v>
                </c:pt>
                <c:pt idx="1">
                  <c:v>    Обеспечение выпуска и размещения печатной продукции по вопросам профилактики терроризма</c:v>
                </c:pt>
              </c:strCache>
            </c:strRef>
          </c:cat>
          <c:val>
            <c:numRef>
              <c:f>Документ!$T$114:$T$115</c:f>
              <c:numCache>
                <c:formatCode>#,##0.00</c:formatCode>
                <c:ptCount val="2"/>
                <c:pt idx="0" formatCode="#,##0.0">
                  <c:v>0.29291000000000128</c:v>
                </c:pt>
                <c:pt idx="1">
                  <c:v>2.0000000000000011E-2</c:v>
                </c:pt>
              </c:numCache>
            </c:numRef>
          </c:val>
        </c:ser>
        <c:axId val="98982144"/>
        <c:axId val="98992128"/>
      </c:barChart>
      <c:catAx>
        <c:axId val="98982144"/>
        <c:scaling>
          <c:orientation val="minMax"/>
        </c:scaling>
        <c:axPos val="l"/>
        <c:tickLblPos val="nextTo"/>
        <c:crossAx val="98992128"/>
        <c:crosses val="autoZero"/>
        <c:auto val="1"/>
        <c:lblAlgn val="ctr"/>
        <c:lblOffset val="100"/>
      </c:catAx>
      <c:valAx>
        <c:axId val="98992128"/>
        <c:scaling>
          <c:orientation val="minMax"/>
        </c:scaling>
        <c:delete val="1"/>
        <c:axPos val="b"/>
        <c:numFmt formatCode="#,##0.0" sourceLinked="1"/>
        <c:tickLblPos val="none"/>
        <c:crossAx val="98982144"/>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42444327434138157"/>
          <c:y val="2.7324819933935353E-2"/>
          <c:w val="0.53642079764407602"/>
          <c:h val="0.93044591289543765"/>
        </c:manualLayout>
      </c:layout>
      <c:barChart>
        <c:barDir val="bar"/>
        <c:grouping val="clustered"/>
        <c:ser>
          <c:idx val="0"/>
          <c:order val="0"/>
          <c:tx>
            <c:strRef>
              <c:f>Документ!$A$117</c:f>
              <c:strCache>
                <c:ptCount val="1"/>
                <c:pt idx="0">
                  <c:v>    Мероприятия по гармонизации межэтнических отношений</c:v>
                </c:pt>
              </c:strCache>
            </c:strRef>
          </c:tx>
          <c:spPr>
            <a:solidFill>
              <a:srgbClr val="7EAADF"/>
            </a:solidFill>
            <a:scene3d>
              <a:camera prst="orthographicFront"/>
              <a:lightRig rig="threePt" dir="t"/>
            </a:scene3d>
            <a:sp3d>
              <a:bevelT w="139700" h="139700" prst="divot"/>
              <a:bevelB w="139700" h="139700" prst="divot"/>
            </a:sp3d>
          </c:spPr>
          <c:invertIfNegative val="1"/>
          <c:dLbls>
            <c:dLbl>
              <c:idx val="0"/>
              <c:layout>
                <c:manualLayout>
                  <c:x val="1.0209372525533479E-2"/>
                  <c:y val="0"/>
                </c:manualLayout>
              </c:layout>
              <c:showVal val="1"/>
            </c:dLbl>
            <c:txPr>
              <a:bodyPr/>
              <a:lstStyle/>
              <a:p>
                <a:pPr>
                  <a:defRPr sz="1800" b="1">
                    <a:latin typeface="Liberation Serif" pitchFamily="18" charset="0"/>
                  </a:defRPr>
                </a:pPr>
                <a:endParaRPr lang="ru-RU"/>
              </a:p>
            </c:txPr>
            <c:showVal val="1"/>
          </c:dLbls>
          <c:cat>
            <c:strRef>
              <c:f>Документ!$A$117</c:f>
              <c:strCache>
                <c:ptCount val="1"/>
                <c:pt idx="0">
                  <c:v>    Мероприятия по гармонизации межэтнических отношений</c:v>
                </c:pt>
              </c:strCache>
            </c:strRef>
          </c:cat>
          <c:val>
            <c:numRef>
              <c:f>Документ!$T$117</c:f>
              <c:numCache>
                <c:formatCode>#,##0.0</c:formatCode>
                <c:ptCount val="1"/>
                <c:pt idx="0">
                  <c:v>0.17700000000000021</c:v>
                </c:pt>
              </c:numCache>
            </c:numRef>
          </c:val>
        </c:ser>
        <c:axId val="99053568"/>
        <c:axId val="99055104"/>
      </c:barChart>
      <c:catAx>
        <c:axId val="99053568"/>
        <c:scaling>
          <c:orientation val="minMax"/>
        </c:scaling>
        <c:axPos val="l"/>
        <c:tickLblPos val="nextTo"/>
        <c:txPr>
          <a:bodyPr/>
          <a:lstStyle/>
          <a:p>
            <a:pPr>
              <a:defRPr sz="1600">
                <a:latin typeface="Liberation Serif" pitchFamily="18" charset="0"/>
              </a:defRPr>
            </a:pPr>
            <a:endParaRPr lang="ru-RU"/>
          </a:p>
        </c:txPr>
        <c:crossAx val="99055104"/>
        <c:crosses val="autoZero"/>
        <c:auto val="1"/>
        <c:lblAlgn val="ctr"/>
        <c:lblOffset val="100"/>
      </c:catAx>
      <c:valAx>
        <c:axId val="99055104"/>
        <c:scaling>
          <c:orientation val="minMax"/>
        </c:scaling>
        <c:delete val="1"/>
        <c:axPos val="b"/>
        <c:numFmt formatCode="#,##0.0" sourceLinked="1"/>
        <c:tickLblPos val="none"/>
        <c:crossAx val="99053568"/>
        <c:crosses val="autoZero"/>
        <c:crossBetween val="between"/>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Лист1!$A$3</c:f>
              <c:strCache>
                <c:ptCount val="1"/>
                <c:pt idx="0">
                  <c:v>Кредиты</c:v>
                </c:pt>
              </c:strCache>
            </c:strRef>
          </c:tx>
          <c:spPr>
            <a:ln>
              <a:solidFill>
                <a:sysClr val="windowText" lastClr="000000"/>
              </a:solidFill>
            </a:ln>
            <a:scene3d>
              <a:camera prst="orthographicFront"/>
              <a:lightRig rig="threePt" dir="t"/>
            </a:scene3d>
            <a:sp3d>
              <a:bevelT/>
              <a:bevelB prst="angle"/>
              <a:contourClr>
                <a:srgbClr val="000000"/>
              </a:contourClr>
            </a:sp3d>
          </c:spPr>
          <c:dLbls>
            <c:txPr>
              <a:bodyPr/>
              <a:lstStyle/>
              <a:p>
                <a:pPr>
                  <a:defRPr sz="1400" b="1">
                    <a:latin typeface="Times New Roman" pitchFamily="18" charset="0"/>
                    <a:cs typeface="Times New Roman" pitchFamily="18" charset="0"/>
                  </a:defRPr>
                </a:pPr>
                <a:endParaRPr lang="ru-RU"/>
              </a:p>
            </c:txPr>
            <c:showVal val="1"/>
          </c:dLbls>
          <c:cat>
            <c:strRef>
              <c:f>Лист1!$F$2:$I$2</c:f>
              <c:strCache>
                <c:ptCount val="4"/>
                <c:pt idx="0">
                  <c:v>на 01.01.2024</c:v>
                </c:pt>
                <c:pt idx="1">
                  <c:v>на 01.01.2025</c:v>
                </c:pt>
                <c:pt idx="2">
                  <c:v>на 01.01.2026</c:v>
                </c:pt>
                <c:pt idx="3">
                  <c:v>на 01.01.2027</c:v>
                </c:pt>
              </c:strCache>
            </c:strRef>
          </c:cat>
          <c:val>
            <c:numRef>
              <c:f>Лист1!$F$3:$I$3</c:f>
              <c:numCache>
                <c:formatCode>#,##0.0</c:formatCode>
                <c:ptCount val="4"/>
                <c:pt idx="0" formatCode="General">
                  <c:v>28.5</c:v>
                </c:pt>
                <c:pt idx="1">
                  <c:v>31.4</c:v>
                </c:pt>
                <c:pt idx="2">
                  <c:v>22.200000000000003</c:v>
                </c:pt>
                <c:pt idx="3">
                  <c:v>13.100000000000001</c:v>
                </c:pt>
              </c:numCache>
            </c:numRef>
          </c:val>
        </c:ser>
        <c:ser>
          <c:idx val="1"/>
          <c:order val="1"/>
          <c:tx>
            <c:strRef>
              <c:f>Лист1!$A$4</c:f>
              <c:strCache>
                <c:ptCount val="1"/>
                <c:pt idx="0">
                  <c:v>Гарантии</c:v>
                </c:pt>
              </c:strCache>
            </c:strRef>
          </c:tx>
          <c:spPr>
            <a:ln>
              <a:solidFill>
                <a:schemeClr val="tx1"/>
              </a:solidFill>
            </a:ln>
            <a:scene3d>
              <a:camera prst="orthographicFront"/>
              <a:lightRig rig="threePt" dir="t"/>
            </a:scene3d>
            <a:sp3d>
              <a:bevelT prst="slope"/>
            </a:sp3d>
          </c:spPr>
          <c:dLbls>
            <c:txPr>
              <a:bodyPr/>
              <a:lstStyle/>
              <a:p>
                <a:pPr>
                  <a:defRPr sz="1400" b="1">
                    <a:latin typeface="Times New Roman" pitchFamily="18" charset="0"/>
                    <a:cs typeface="Times New Roman" pitchFamily="18" charset="0"/>
                  </a:defRPr>
                </a:pPr>
                <a:endParaRPr lang="ru-RU"/>
              </a:p>
            </c:txPr>
            <c:showVal val="1"/>
          </c:dLbls>
          <c:cat>
            <c:strRef>
              <c:f>Лист1!$F$2:$I$2</c:f>
              <c:strCache>
                <c:ptCount val="4"/>
                <c:pt idx="0">
                  <c:v>на 01.01.2024</c:v>
                </c:pt>
                <c:pt idx="1">
                  <c:v>на 01.01.2025</c:v>
                </c:pt>
                <c:pt idx="2">
                  <c:v>на 01.01.2026</c:v>
                </c:pt>
                <c:pt idx="3">
                  <c:v>на 01.01.2027</c:v>
                </c:pt>
              </c:strCache>
            </c:strRef>
          </c:cat>
          <c:val>
            <c:numRef>
              <c:f>Лист1!$F$4:$I$4</c:f>
              <c:numCache>
                <c:formatCode>General</c:formatCode>
                <c:ptCount val="4"/>
                <c:pt idx="0">
                  <c:v>24.9</c:v>
                </c:pt>
                <c:pt idx="1">
                  <c:v>24.9</c:v>
                </c:pt>
                <c:pt idx="2">
                  <c:v>24.9</c:v>
                </c:pt>
                <c:pt idx="3">
                  <c:v>24.9</c:v>
                </c:pt>
              </c:numCache>
            </c:numRef>
          </c:val>
        </c:ser>
        <c:shape val="cylinder"/>
        <c:axId val="99117696"/>
        <c:axId val="99135872"/>
        <c:axId val="0"/>
      </c:bar3DChart>
      <c:catAx>
        <c:axId val="99117696"/>
        <c:scaling>
          <c:orientation val="minMax"/>
        </c:scaling>
        <c:axPos val="b"/>
        <c:tickLblPos val="nextTo"/>
        <c:txPr>
          <a:bodyPr/>
          <a:lstStyle/>
          <a:p>
            <a:pPr>
              <a:defRPr sz="1200">
                <a:latin typeface="Times New Roman" pitchFamily="18" charset="0"/>
                <a:cs typeface="Times New Roman" pitchFamily="18" charset="0"/>
              </a:defRPr>
            </a:pPr>
            <a:endParaRPr lang="ru-RU"/>
          </a:p>
        </c:txPr>
        <c:crossAx val="99135872"/>
        <c:crosses val="autoZero"/>
        <c:auto val="1"/>
        <c:lblAlgn val="ctr"/>
        <c:lblOffset val="100"/>
      </c:catAx>
      <c:valAx>
        <c:axId val="99135872"/>
        <c:scaling>
          <c:orientation val="minMax"/>
        </c:scaling>
        <c:delete val="1"/>
        <c:axPos val="l"/>
        <c:numFmt formatCode="General" sourceLinked="1"/>
        <c:tickLblPos val="none"/>
        <c:crossAx val="99117696"/>
        <c:crosses val="autoZero"/>
        <c:crossBetween val="between"/>
      </c:valAx>
      <c:spPr>
        <a:noFill/>
        <a:ln w="25400">
          <a:noFill/>
        </a:ln>
      </c:spPr>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10"/>
  <c:chart>
    <c:autoTitleDeleted val="1"/>
    <c:view3D>
      <c:rotX val="30"/>
      <c:rotY val="30"/>
      <c:perspective val="30"/>
    </c:view3D>
    <c:plotArea>
      <c:layout>
        <c:manualLayout>
          <c:layoutTarget val="inner"/>
          <c:xMode val="edge"/>
          <c:yMode val="edge"/>
          <c:x val="5.0790155547455272E-2"/>
          <c:y val="9.9515691672118753E-2"/>
          <c:w val="0.79222326995806658"/>
          <c:h val="0.77919462995195321"/>
        </c:manualLayout>
      </c:layout>
      <c:pie3DChart>
        <c:varyColors val="1"/>
        <c:ser>
          <c:idx val="0"/>
          <c:order val="0"/>
          <c:explosion val="25"/>
          <c:dLbls>
            <c:dLbl>
              <c:idx val="0"/>
              <c:layout>
                <c:manualLayout>
                  <c:x val="-0.16416908392064747"/>
                  <c:y val="1.1189085986330741E-2"/>
                </c:manualLayout>
              </c:layout>
              <c:tx>
                <c:rich>
                  <a:bodyPr/>
                  <a:lstStyle/>
                  <a:p>
                    <a:r>
                      <a:rPr lang="ru-RU" sz="1200" dirty="0"/>
                      <a:t>Н</a:t>
                    </a:r>
                    <a:r>
                      <a:rPr lang="ru-RU" dirty="0"/>
                      <a:t>ДФЛ</a:t>
                    </a:r>
                    <a:r>
                      <a:rPr lang="ru-RU" dirty="0" smtClean="0"/>
                      <a:t>;</a:t>
                    </a:r>
                  </a:p>
                  <a:p>
                    <a:r>
                      <a:rPr lang="ru-RU" dirty="0" smtClean="0"/>
                      <a:t> </a:t>
                    </a:r>
                    <a:r>
                      <a:rPr lang="ru-RU" dirty="0"/>
                      <a:t>28,2%</a:t>
                    </a:r>
                  </a:p>
                </c:rich>
              </c:tx>
              <c:showVal val="1"/>
              <c:showCatName val="1"/>
            </c:dLbl>
            <c:dLbl>
              <c:idx val="1"/>
              <c:layout>
                <c:manualLayout>
                  <c:x val="6.8561596920819784E-2"/>
                  <c:y val="-9.1743750008572433E-2"/>
                </c:manualLayout>
              </c:layout>
              <c:tx>
                <c:rich>
                  <a:bodyPr/>
                  <a:lstStyle/>
                  <a:p>
                    <a:r>
                      <a:rPr lang="ru-RU" sz="1200" dirty="0" smtClean="0"/>
                      <a:t> </a:t>
                    </a:r>
                    <a:r>
                      <a:rPr lang="ru-RU" dirty="0"/>
                      <a:t>Доходы от уплаты акцизов; </a:t>
                    </a:r>
                    <a:endParaRPr lang="ru-RU" dirty="0" smtClean="0"/>
                  </a:p>
                  <a:p>
                    <a:r>
                      <a:rPr lang="ru-RU" dirty="0" smtClean="0"/>
                      <a:t>1,5</a:t>
                    </a:r>
                    <a:r>
                      <a:rPr lang="ru-RU" dirty="0"/>
                      <a:t>%</a:t>
                    </a:r>
                  </a:p>
                </c:rich>
              </c:tx>
              <c:showVal val="1"/>
              <c:showCatName val="1"/>
            </c:dLbl>
            <c:dLbl>
              <c:idx val="2"/>
              <c:layout>
                <c:manualLayout>
                  <c:x val="5.1118746218280615E-2"/>
                  <c:y val="-1.0850131878350967E-2"/>
                </c:manualLayout>
              </c:layout>
              <c:tx>
                <c:rich>
                  <a:bodyPr/>
                  <a:lstStyle/>
                  <a:p>
                    <a:r>
                      <a:rPr lang="ru-RU" sz="1200"/>
                      <a:t>Н</a:t>
                    </a:r>
                    <a:r>
                      <a:rPr lang="ru-RU"/>
                      <a:t>алоги на совокупный доход; </a:t>
                    </a:r>
                    <a:endParaRPr lang="ru-RU" smtClean="0"/>
                  </a:p>
                  <a:p>
                    <a:r>
                      <a:rPr lang="ru-RU" smtClean="0"/>
                      <a:t>3,2</a:t>
                    </a:r>
                    <a:r>
                      <a:rPr lang="ru-RU"/>
                      <a:t>%</a:t>
                    </a:r>
                  </a:p>
                </c:rich>
              </c:tx>
              <c:showVal val="1"/>
              <c:showCatName val="1"/>
            </c:dLbl>
            <c:dLbl>
              <c:idx val="3"/>
              <c:layout>
                <c:manualLayout>
                  <c:x val="0.13740725318858071"/>
                  <c:y val="6.942112741931282E-2"/>
                </c:manualLayout>
              </c:layout>
              <c:tx>
                <c:rich>
                  <a:bodyPr/>
                  <a:lstStyle/>
                  <a:p>
                    <a:r>
                      <a:rPr lang="ru-RU" sz="1200"/>
                      <a:t>Н</a:t>
                    </a:r>
                    <a:r>
                      <a:rPr lang="ru-RU"/>
                      <a:t>алог на имущество физических лиц; </a:t>
                    </a:r>
                    <a:endParaRPr lang="ru-RU" smtClean="0"/>
                  </a:p>
                  <a:p>
                    <a:r>
                      <a:rPr lang="ru-RU" smtClean="0"/>
                      <a:t>0,4</a:t>
                    </a:r>
                    <a:r>
                      <a:rPr lang="ru-RU"/>
                      <a:t>%</a:t>
                    </a:r>
                  </a:p>
                </c:rich>
              </c:tx>
              <c:showVal val="1"/>
              <c:showCatName val="1"/>
            </c:dLbl>
            <c:dLbl>
              <c:idx val="4"/>
              <c:layout>
                <c:manualLayout>
                  <c:x val="3.9424108983299441E-2"/>
                  <c:y val="0.14373574403941441"/>
                </c:manualLayout>
              </c:layout>
              <c:tx>
                <c:rich>
                  <a:bodyPr/>
                  <a:lstStyle/>
                  <a:p>
                    <a:r>
                      <a:rPr lang="ru-RU" sz="1200"/>
                      <a:t>З</a:t>
                    </a:r>
                    <a:r>
                      <a:rPr lang="ru-RU"/>
                      <a:t>емельный налог; </a:t>
                    </a:r>
                    <a:endParaRPr lang="ru-RU" smtClean="0"/>
                  </a:p>
                  <a:p>
                    <a:r>
                      <a:rPr lang="ru-RU" smtClean="0"/>
                      <a:t>0,8</a:t>
                    </a:r>
                    <a:r>
                      <a:rPr lang="ru-RU"/>
                      <a:t>%</a:t>
                    </a:r>
                  </a:p>
                </c:rich>
              </c:tx>
              <c:showVal val="1"/>
              <c:showCatName val="1"/>
            </c:dLbl>
            <c:dLbl>
              <c:idx val="5"/>
              <c:layout>
                <c:manualLayout>
                  <c:x val="-0.10709588282661031"/>
                  <c:y val="0.11968611855198572"/>
                </c:manualLayout>
              </c:layout>
              <c:tx>
                <c:rich>
                  <a:bodyPr/>
                  <a:lstStyle/>
                  <a:p>
                    <a:r>
                      <a:rPr lang="ru-RU" sz="1200"/>
                      <a:t>Г</a:t>
                    </a:r>
                    <a:r>
                      <a:rPr lang="ru-RU"/>
                      <a:t>осударственная пошлина; </a:t>
                    </a:r>
                    <a:endParaRPr lang="ru-RU" smtClean="0"/>
                  </a:p>
                  <a:p>
                    <a:r>
                      <a:rPr lang="ru-RU" smtClean="0"/>
                      <a:t>0,5</a:t>
                    </a:r>
                    <a:r>
                      <a:rPr lang="ru-RU"/>
                      <a:t>%</a:t>
                    </a:r>
                  </a:p>
                </c:rich>
              </c:tx>
              <c:showVal val="1"/>
              <c:showCatName val="1"/>
            </c:dLbl>
            <c:dLbl>
              <c:idx val="6"/>
              <c:layout>
                <c:manualLayout>
                  <c:x val="-0.18495224589370768"/>
                  <c:y val="3.1557021784959442E-2"/>
                </c:manualLayout>
              </c:layout>
              <c:tx>
                <c:rich>
                  <a:bodyPr/>
                  <a:lstStyle/>
                  <a:p>
                    <a:r>
                      <a:rPr lang="ru-RU" sz="1200" dirty="0" smtClean="0"/>
                      <a:t>Н</a:t>
                    </a:r>
                    <a:r>
                      <a:rPr lang="ru-RU" dirty="0" smtClean="0"/>
                      <a:t>еналоговые </a:t>
                    </a:r>
                    <a:r>
                      <a:rPr lang="ru-RU" dirty="0"/>
                      <a:t>доходы; </a:t>
                    </a:r>
                    <a:endParaRPr lang="ru-RU" dirty="0" smtClean="0"/>
                  </a:p>
                  <a:p>
                    <a:r>
                      <a:rPr lang="ru-RU" dirty="0" smtClean="0"/>
                      <a:t>0,6</a:t>
                    </a:r>
                    <a:r>
                      <a:rPr lang="ru-RU" dirty="0"/>
                      <a:t>%</a:t>
                    </a:r>
                  </a:p>
                </c:rich>
              </c:tx>
              <c:showVal val="1"/>
              <c:showCatName val="1"/>
            </c:dLbl>
            <c:dLbl>
              <c:idx val="7"/>
              <c:layout>
                <c:manualLayout>
                  <c:x val="0.19337265513915766"/>
                  <c:y val="-2.3572826613229597E-2"/>
                </c:manualLayout>
              </c:layout>
              <c:tx>
                <c:rich>
                  <a:bodyPr/>
                  <a:lstStyle/>
                  <a:p>
                    <a:r>
                      <a:rPr lang="ru-RU" sz="1200" dirty="0" smtClean="0"/>
                      <a:t>Б</a:t>
                    </a:r>
                    <a:r>
                      <a:rPr lang="ru-RU" dirty="0" smtClean="0"/>
                      <a:t>езвозмездные поступления; </a:t>
                    </a:r>
                  </a:p>
                  <a:p>
                    <a:r>
                      <a:rPr lang="ru-RU" dirty="0" smtClean="0"/>
                      <a:t>64,8</a:t>
                    </a:r>
                    <a:r>
                      <a:rPr lang="ru-RU" dirty="0"/>
                      <a:t>%</a:t>
                    </a:r>
                  </a:p>
                </c:rich>
              </c:tx>
              <c:showVal val="1"/>
              <c:showCatName val="1"/>
            </c:dLbl>
            <c:spPr>
              <a:noFill/>
              <a:ln>
                <a:noFill/>
              </a:ln>
              <a:effectLst/>
            </c:spPr>
            <c:txPr>
              <a:bodyPr/>
              <a:lstStyle/>
              <a:p>
                <a:pPr>
                  <a:defRPr sz="1200"/>
                </a:pPr>
                <a:endParaRPr lang="ru-RU"/>
              </a:p>
            </c:txPr>
            <c:showVal val="1"/>
            <c:showCatName val="1"/>
            <c:showLeaderLines val="1"/>
            <c:extLst xmlns:c16r2="http://schemas.microsoft.com/office/drawing/2015/06/chart">
              <c:ext xmlns:c15="http://schemas.microsoft.com/office/drawing/2012/chart" uri="{CE6537A1-D6FC-4f65-9D91-7224C49458BB}"/>
            </c:extLst>
          </c:dLbls>
          <c:cat>
            <c:strRef>
              <c:f>Лист1!$C$6:$C$13</c:f>
              <c:strCache>
                <c:ptCount val="8"/>
                <c:pt idx="0">
                  <c:v>НДФЛ</c:v>
                </c:pt>
                <c:pt idx="1">
                  <c:v> Доходы от уплаты акцизов</c:v>
                </c:pt>
                <c:pt idx="2">
                  <c:v>Налоги на совокупный доход</c:v>
                </c:pt>
                <c:pt idx="3">
                  <c:v>Налог на имущество физических лиц</c:v>
                </c:pt>
                <c:pt idx="4">
                  <c:v>Земельный налог</c:v>
                </c:pt>
                <c:pt idx="5">
                  <c:v>Государственная пошлина</c:v>
                </c:pt>
                <c:pt idx="6">
                  <c:v>Неналоговые доходы</c:v>
                </c:pt>
                <c:pt idx="7">
                  <c:v>безвозмездные поступления </c:v>
                </c:pt>
              </c:strCache>
            </c:strRef>
          </c:cat>
          <c:val>
            <c:numRef>
              <c:f>Лист1!$D$6:$D$13</c:f>
              <c:numCache>
                <c:formatCode>0.0%</c:formatCode>
                <c:ptCount val="8"/>
                <c:pt idx="0">
                  <c:v>0.28200000000000008</c:v>
                </c:pt>
                <c:pt idx="1">
                  <c:v>1.4999999999999998E-2</c:v>
                </c:pt>
                <c:pt idx="2">
                  <c:v>3.2000000000000042E-2</c:v>
                </c:pt>
                <c:pt idx="3">
                  <c:v>4.0000000000000114E-3</c:v>
                </c:pt>
                <c:pt idx="4">
                  <c:v>8.0000000000000227E-3</c:v>
                </c:pt>
                <c:pt idx="5">
                  <c:v>5.0000000000000114E-3</c:v>
                </c:pt>
                <c:pt idx="6">
                  <c:v>6.0000000000000114E-3</c:v>
                </c:pt>
                <c:pt idx="7">
                  <c:v>0.64800000000000235</c:v>
                </c:pt>
              </c:numCache>
            </c:numRef>
          </c:val>
          <c:extLst xmlns:c16r2="http://schemas.microsoft.com/office/drawing/2015/06/chart">
            <c:ext xmlns:c16="http://schemas.microsoft.com/office/drawing/2014/chart" uri="{C3380CC4-5D6E-409C-BE32-E72D297353CC}">
              <c16:uniqueId val="{00000000-74C5-4837-AFF0-AFBC92F9550A}"/>
            </c:ext>
          </c:extLst>
        </c:ser>
        <c:dLbls>
          <c:showCatName val="1"/>
          <c:showPercent val="1"/>
        </c:dLbls>
      </c:pie3DChart>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5"/>
      <c:rotY val="130"/>
      <c:perspective val="30"/>
    </c:view3D>
    <c:plotArea>
      <c:layout>
        <c:manualLayout>
          <c:layoutTarget val="inner"/>
          <c:xMode val="edge"/>
          <c:yMode val="edge"/>
          <c:x val="1.24073595358244E-3"/>
          <c:y val="4.0491756515039043E-2"/>
          <c:w val="0.82811773099517394"/>
          <c:h val="0.81057003426045771"/>
        </c:manualLayout>
      </c:layout>
      <c:pie3DChart>
        <c:varyColors val="1"/>
        <c:ser>
          <c:idx val="0"/>
          <c:order val="0"/>
          <c:explosion val="25"/>
          <c:dLbls>
            <c:dLbl>
              <c:idx val="0"/>
              <c:layout>
                <c:manualLayout>
                  <c:x val="0.11121546055340452"/>
                  <c:y val="-2.3506063378738867E-3"/>
                </c:manualLayout>
              </c:layout>
              <c:tx>
                <c:rich>
                  <a:bodyPr wrap="square" lIns="38100" tIns="19050" rIns="38100" bIns="19050" anchor="ctr">
                    <a:noAutofit/>
                  </a:bodyPr>
                  <a:lstStyle/>
                  <a:p>
                    <a:pPr>
                      <a:defRPr sz="1200"/>
                    </a:pPr>
                    <a:r>
                      <a:rPr lang="ru-RU" dirty="0"/>
                      <a:t>Налог на доходы физических лиц; </a:t>
                    </a:r>
                    <a:endParaRPr lang="ru-RU" dirty="0" smtClean="0"/>
                  </a:p>
                  <a:p>
                    <a:pPr>
                      <a:defRPr sz="1200"/>
                    </a:pPr>
                    <a:r>
                      <a:rPr lang="ru-RU" dirty="0" smtClean="0"/>
                      <a:t>80,3</a:t>
                    </a:r>
                    <a:r>
                      <a:rPr lang="ru-RU" dirty="0"/>
                      <a:t>%</a:t>
                    </a:r>
                  </a:p>
                </c:rich>
              </c:tx>
              <c:spPr>
                <a:noFill/>
                <a:ln>
                  <a:noFill/>
                </a:ln>
                <a:effectLst/>
              </c:spPr>
              <c:showVal val="1"/>
              <c:showCatName val="1"/>
            </c:dLbl>
            <c:dLbl>
              <c:idx val="1"/>
              <c:layout>
                <c:manualLayout>
                  <c:x val="-1.5738704540859669E-2"/>
                  <c:y val="-0.10149135081087086"/>
                </c:manualLayout>
              </c:layout>
              <c:tx>
                <c:rich>
                  <a:bodyPr/>
                  <a:lstStyle/>
                  <a:p>
                    <a:r>
                      <a:rPr lang="ru-RU" dirty="0" smtClean="0"/>
                      <a:t>Доходы </a:t>
                    </a:r>
                    <a:r>
                      <a:rPr lang="ru-RU" dirty="0"/>
                      <a:t>от уплаты акцизов; </a:t>
                    </a:r>
                    <a:endParaRPr lang="ru-RU" dirty="0" smtClean="0"/>
                  </a:p>
                  <a:p>
                    <a:r>
                      <a:rPr lang="ru-RU" dirty="0" smtClean="0"/>
                      <a:t>4,1</a:t>
                    </a:r>
                    <a:r>
                      <a:rPr lang="ru-RU" dirty="0"/>
                      <a:t>%</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052-47A5-93E4-818933EA461A}"/>
                </c:ext>
              </c:extLst>
            </c:dLbl>
            <c:dLbl>
              <c:idx val="2"/>
              <c:layout>
                <c:manualLayout>
                  <c:x val="2.8356592955302667E-2"/>
                  <c:y val="-7.5103517026637034E-2"/>
                </c:manualLayout>
              </c:layout>
              <c:tx>
                <c:rich>
                  <a:bodyPr/>
                  <a:lstStyle/>
                  <a:p>
                    <a:r>
                      <a:rPr lang="ru-RU" dirty="0"/>
                      <a:t>Налог, взимаемый в связи с применением упрощенной системы налогообложения; </a:t>
                    </a:r>
                    <a:endParaRPr lang="ru-RU" dirty="0" smtClean="0"/>
                  </a:p>
                  <a:p>
                    <a:r>
                      <a:rPr lang="ru-RU" dirty="0" smtClean="0"/>
                      <a:t>8,2</a:t>
                    </a:r>
                    <a:r>
                      <a:rPr lang="ru-RU" dirty="0"/>
                      <a:t>%</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052-47A5-93E4-818933EA461A}"/>
                </c:ext>
              </c:extLst>
            </c:dLbl>
            <c:dLbl>
              <c:idx val="3"/>
              <c:layout>
                <c:manualLayout>
                  <c:x val="1.7399662819621388E-2"/>
                  <c:y val="-7.3311486411419824E-2"/>
                </c:manualLayout>
              </c:layout>
              <c:tx>
                <c:rich>
                  <a:bodyPr/>
                  <a:lstStyle/>
                  <a:p>
                    <a:r>
                      <a:rPr lang="ru-RU" dirty="0"/>
                      <a:t>Налог, взимаемый в связи с применением патентной системы налогообложения; </a:t>
                    </a:r>
                    <a:endParaRPr lang="ru-RU" dirty="0" smtClean="0"/>
                  </a:p>
                  <a:p>
                    <a:r>
                      <a:rPr lang="ru-RU" dirty="0" smtClean="0"/>
                      <a:t>0,8</a:t>
                    </a:r>
                    <a:r>
                      <a:rPr lang="ru-RU" dirty="0"/>
                      <a:t>%</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052-47A5-93E4-818933EA461A}"/>
                </c:ext>
              </c:extLst>
            </c:dLbl>
            <c:dLbl>
              <c:idx val="4"/>
              <c:layout>
                <c:manualLayout>
                  <c:x val="2.391734569390868E-2"/>
                  <c:y val="9.0013271798628974E-2"/>
                </c:manualLayout>
              </c:layout>
              <c:tx>
                <c:rich>
                  <a:bodyPr/>
                  <a:lstStyle/>
                  <a:p>
                    <a:r>
                      <a:rPr lang="ru-RU" dirty="0"/>
                      <a:t>Налог на имущество физических лиц; </a:t>
                    </a:r>
                    <a:endParaRPr lang="ru-RU" dirty="0" smtClean="0"/>
                  </a:p>
                  <a:p>
                    <a:r>
                      <a:rPr lang="ru-RU" dirty="0" smtClean="0"/>
                      <a:t>1,1</a:t>
                    </a:r>
                    <a:r>
                      <a:rPr lang="ru-RU" dirty="0"/>
                      <a:t>%</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052-47A5-93E4-818933EA461A}"/>
                </c:ext>
              </c:extLst>
            </c:dLbl>
            <c:dLbl>
              <c:idx val="5"/>
              <c:layout>
                <c:manualLayout>
                  <c:x val="2.1172115951286201E-2"/>
                  <c:y val="0.15502838273225003"/>
                </c:manualLayout>
              </c:layout>
              <c:tx>
                <c:rich>
                  <a:bodyPr/>
                  <a:lstStyle/>
                  <a:p>
                    <a:r>
                      <a:rPr lang="ru-RU" dirty="0" smtClean="0"/>
                      <a:t>Земельный </a:t>
                    </a:r>
                    <a:r>
                      <a:rPr lang="ru-RU" dirty="0"/>
                      <a:t>налог; </a:t>
                    </a:r>
                    <a:endParaRPr lang="ru-RU" dirty="0" smtClean="0"/>
                  </a:p>
                  <a:p>
                    <a:r>
                      <a:rPr lang="ru-RU" dirty="0" smtClean="0"/>
                      <a:t>2,3</a:t>
                    </a:r>
                    <a:r>
                      <a:rPr lang="ru-RU" dirty="0"/>
                      <a:t>%</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052-47A5-93E4-818933EA461A}"/>
                </c:ext>
              </c:extLst>
            </c:dLbl>
            <c:dLbl>
              <c:idx val="6"/>
              <c:layout>
                <c:manualLayout>
                  <c:x val="2.0914564182545243E-2"/>
                  <c:y val="0.21439322057308949"/>
                </c:manualLayout>
              </c:layout>
              <c:tx>
                <c:rich>
                  <a:bodyPr/>
                  <a:lstStyle/>
                  <a:p>
                    <a:r>
                      <a:rPr lang="ru-RU" dirty="0"/>
                      <a:t>Государственная пошлина; </a:t>
                    </a:r>
                    <a:endParaRPr lang="ru-RU" dirty="0" smtClean="0"/>
                  </a:p>
                  <a:p>
                    <a:r>
                      <a:rPr lang="ru-RU" dirty="0" smtClean="0"/>
                      <a:t>1,5</a:t>
                    </a:r>
                    <a:r>
                      <a:rPr lang="ru-RU" dirty="0"/>
                      <a:t>%</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052-47A5-93E4-818933EA461A}"/>
                </c:ext>
              </c:extLst>
            </c:dLbl>
            <c:dLbl>
              <c:idx val="7"/>
              <c:layout>
                <c:manualLayout>
                  <c:x val="-0.18296272373765621"/>
                  <c:y val="0.17341297663623034"/>
                </c:manualLayout>
              </c:layou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052-47A5-93E4-818933EA461A}"/>
                </c:ext>
              </c:extLst>
            </c:dLbl>
            <c:dLbl>
              <c:idx val="8"/>
              <c:layout>
                <c:manualLayout>
                  <c:x val="-2.5052192066805846E-2"/>
                  <c:y val="-5.2373158756137558E-2"/>
                </c:manualLayout>
              </c:layou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052-47A5-93E4-818933EA461A}"/>
                </c:ext>
              </c:extLst>
            </c:dLbl>
            <c:spPr>
              <a:noFill/>
              <a:ln>
                <a:noFill/>
              </a:ln>
              <a:effectLst/>
            </c:spPr>
            <c:txPr>
              <a:bodyPr/>
              <a:lstStyle/>
              <a:p>
                <a:pPr>
                  <a:defRPr sz="1200"/>
                </a:pPr>
                <a:endParaRPr lang="ru-RU"/>
              </a:p>
            </c:txPr>
            <c:showVal val="1"/>
            <c:showCatName val="1"/>
            <c:showLeaderLines val="1"/>
            <c:extLst xmlns:c16r2="http://schemas.microsoft.com/office/drawing/2015/06/chart">
              <c:ext xmlns:c15="http://schemas.microsoft.com/office/drawing/2012/chart" uri="{CE6537A1-D6FC-4f65-9D91-7224C49458BB}"/>
            </c:extLst>
          </c:dLbls>
          <c:cat>
            <c:strRef>
              <c:f>Лист3!$B$7:$B$14</c:f>
              <c:strCache>
                <c:ptCount val="8"/>
                <c:pt idx="0">
                  <c:v>Налог на доходы физических лиц</c:v>
                </c:pt>
                <c:pt idx="1">
                  <c:v>Доходы от уплаты акцизов</c:v>
                </c:pt>
                <c:pt idx="2">
                  <c:v>Налог, взимаемый в связи с применением упрощенной системы налогообложения</c:v>
                </c:pt>
                <c:pt idx="3">
                  <c:v>Налог, взимаемый в связи с применением патентной системы налогообложения</c:v>
                </c:pt>
                <c:pt idx="4">
                  <c:v>Налог на имущество физических лиц</c:v>
                </c:pt>
                <c:pt idx="5">
                  <c:v>Земельный налог</c:v>
                </c:pt>
                <c:pt idx="6">
                  <c:v>Государственная пошлина</c:v>
                </c:pt>
                <c:pt idx="7">
                  <c:v>Неналоговые доходы</c:v>
                </c:pt>
              </c:strCache>
            </c:strRef>
          </c:cat>
          <c:val>
            <c:numRef>
              <c:f>Лист3!$C$7:$C$14</c:f>
              <c:numCache>
                <c:formatCode>0.0%</c:formatCode>
                <c:ptCount val="8"/>
                <c:pt idx="0">
                  <c:v>0.80300000000000005</c:v>
                </c:pt>
                <c:pt idx="1">
                  <c:v>4.1000000000000002E-2</c:v>
                </c:pt>
                <c:pt idx="2">
                  <c:v>8.2000000000000003E-2</c:v>
                </c:pt>
                <c:pt idx="3">
                  <c:v>8.0000000000000227E-3</c:v>
                </c:pt>
                <c:pt idx="4">
                  <c:v>1.0999999999999998E-2</c:v>
                </c:pt>
                <c:pt idx="5">
                  <c:v>2.3E-2</c:v>
                </c:pt>
                <c:pt idx="6">
                  <c:v>1.4999999999999998E-2</c:v>
                </c:pt>
                <c:pt idx="7">
                  <c:v>1.7000000000000001E-2</c:v>
                </c:pt>
              </c:numCache>
            </c:numRef>
          </c:val>
          <c:extLst xmlns:c16r2="http://schemas.microsoft.com/office/drawing/2015/06/chart">
            <c:ext xmlns:c16="http://schemas.microsoft.com/office/drawing/2014/chart" uri="{C3380CC4-5D6E-409C-BE32-E72D297353CC}">
              <c16:uniqueId val="{00000000-6052-47A5-93E4-818933EA461A}"/>
            </c:ext>
          </c:extLst>
        </c:ser>
        <c:dLbls>
          <c:showPercent val="1"/>
        </c:dLbls>
      </c:pie3DChart>
    </c:plotArea>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1.7798735920269818E-2"/>
          <c:y val="2.2515228804364622E-2"/>
          <c:w val="0.96440252815946037"/>
          <c:h val="0.8415802499485876"/>
        </c:manualLayout>
      </c:layout>
      <c:barChart>
        <c:barDir val="col"/>
        <c:grouping val="stacked"/>
        <c:ser>
          <c:idx val="0"/>
          <c:order val="0"/>
          <c:tx>
            <c:strRef>
              <c:f>Лист4!$B$5</c:f>
              <c:strCache>
                <c:ptCount val="1"/>
                <c:pt idx="0">
                  <c:v>Налог на доходы физических лиц</c:v>
                </c:pt>
              </c:strCache>
            </c:strRef>
          </c:tx>
          <c:spPr>
            <a:scene3d>
              <a:camera prst="orthographicFront"/>
              <a:lightRig rig="threePt" dir="t"/>
            </a:scene3d>
            <a:sp3d>
              <a:bevelT prst="angle"/>
              <a:bevelB prst="angle"/>
            </a:sp3d>
          </c:spPr>
          <c:dLbls>
            <c:spPr>
              <a:noFill/>
              <a:ln>
                <a:noFill/>
              </a:ln>
              <a:effectLst/>
            </c:spPr>
            <c:txPr>
              <a:bodyPr/>
              <a:lstStyle/>
              <a:p>
                <a:pPr>
                  <a:defRPr sz="1400" b="1"/>
                </a:pPr>
                <a:endParaRPr lang="ru-RU"/>
              </a:p>
            </c:txPr>
            <c:showVal val="1"/>
            <c:extLst xmlns:c16r2="http://schemas.microsoft.com/office/drawing/2015/06/chart">
              <c:ext xmlns:c15="http://schemas.microsoft.com/office/drawing/2012/chart" uri="{CE6537A1-D6FC-4f65-9D91-7224C49458BB}">
                <c15:layout/>
                <c15:showLeaderLines val="0"/>
              </c:ext>
            </c:extLst>
          </c:dLbls>
          <c:cat>
            <c:numRef>
              <c:f>Лист4!$C$4:$F$4</c:f>
              <c:numCache>
                <c:formatCode>General</c:formatCode>
                <c:ptCount val="4"/>
                <c:pt idx="0">
                  <c:v>2023</c:v>
                </c:pt>
                <c:pt idx="1">
                  <c:v>2024</c:v>
                </c:pt>
                <c:pt idx="2">
                  <c:v>2025</c:v>
                </c:pt>
                <c:pt idx="3">
                  <c:v>2026</c:v>
                </c:pt>
              </c:numCache>
            </c:numRef>
          </c:cat>
          <c:val>
            <c:numRef>
              <c:f>Лист4!$C$5:$F$5</c:f>
              <c:numCache>
                <c:formatCode>0.0</c:formatCode>
                <c:ptCount val="4"/>
                <c:pt idx="0">
                  <c:v>364</c:v>
                </c:pt>
                <c:pt idx="1">
                  <c:v>545.6</c:v>
                </c:pt>
                <c:pt idx="2">
                  <c:v>615.4</c:v>
                </c:pt>
                <c:pt idx="3">
                  <c:v>686.1</c:v>
                </c:pt>
              </c:numCache>
            </c:numRef>
          </c:val>
          <c:extLst xmlns:c16r2="http://schemas.microsoft.com/office/drawing/2015/06/chart">
            <c:ext xmlns:c16="http://schemas.microsoft.com/office/drawing/2014/chart" uri="{C3380CC4-5D6E-409C-BE32-E72D297353CC}">
              <c16:uniqueId val="{00000000-3578-49F0-B628-D0DE9744BD90}"/>
            </c:ext>
          </c:extLst>
        </c:ser>
        <c:dLbls>
          <c:showVal val="1"/>
        </c:dLbls>
        <c:gapWidth val="95"/>
        <c:overlap val="100"/>
        <c:axId val="97548160"/>
        <c:axId val="97549696"/>
      </c:barChart>
      <c:catAx>
        <c:axId val="97548160"/>
        <c:scaling>
          <c:orientation val="minMax"/>
        </c:scaling>
        <c:axPos val="b"/>
        <c:numFmt formatCode="General" sourceLinked="1"/>
        <c:majorTickMark val="none"/>
        <c:tickLblPos val="nextTo"/>
        <c:txPr>
          <a:bodyPr/>
          <a:lstStyle/>
          <a:p>
            <a:pPr>
              <a:defRPr sz="1400" b="1">
                <a:solidFill>
                  <a:schemeClr val="tx1"/>
                </a:solidFill>
              </a:defRPr>
            </a:pPr>
            <a:endParaRPr lang="ru-RU"/>
          </a:p>
        </c:txPr>
        <c:crossAx val="97549696"/>
        <c:crosses val="autoZero"/>
        <c:auto val="1"/>
        <c:lblAlgn val="ctr"/>
        <c:lblOffset val="100"/>
      </c:catAx>
      <c:valAx>
        <c:axId val="97549696"/>
        <c:scaling>
          <c:orientation val="minMax"/>
        </c:scaling>
        <c:delete val="1"/>
        <c:axPos val="l"/>
        <c:numFmt formatCode="0.0" sourceLinked="1"/>
        <c:majorTickMark val="none"/>
        <c:tickLblPos val="none"/>
        <c:crossAx val="97548160"/>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stacked"/>
        <c:ser>
          <c:idx val="0"/>
          <c:order val="0"/>
          <c:tx>
            <c:strRef>
              <c:f>Лист4!$I$46</c:f>
              <c:strCache>
                <c:ptCount val="1"/>
                <c:pt idx="0">
                  <c:v>Налог, взимаемый в связи с применением упрощенной системы налогообложения
</c:v>
                </c:pt>
              </c:strCache>
            </c:strRef>
          </c:tx>
          <c:spPr>
            <a:solidFill>
              <a:srgbClr val="799040"/>
            </a:solidFill>
            <a:ln>
              <a:noFill/>
            </a:ln>
            <a:effectLst/>
            <a:scene3d>
              <a:camera prst="orthographicFront"/>
              <a:lightRig rig="threePt" dir="t"/>
            </a:scene3d>
            <a:sp3d>
              <a:bevelT prst="angle"/>
              <a:bevelB prst="angle"/>
            </a:sp3d>
          </c:spPr>
          <c:dLbls>
            <c:dLbl>
              <c:idx val="1"/>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ru-RU"/>
                </a:p>
              </c:txPr>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Лист4!$J$45:$M$45</c:f>
              <c:numCache>
                <c:formatCode>General</c:formatCode>
                <c:ptCount val="4"/>
                <c:pt idx="0">
                  <c:v>2023</c:v>
                </c:pt>
                <c:pt idx="1">
                  <c:v>2024</c:v>
                </c:pt>
                <c:pt idx="2">
                  <c:v>2025</c:v>
                </c:pt>
                <c:pt idx="3">
                  <c:v>2026</c:v>
                </c:pt>
              </c:numCache>
            </c:numRef>
          </c:cat>
          <c:val>
            <c:numRef>
              <c:f>Лист4!$J$46:$M$46</c:f>
              <c:numCache>
                <c:formatCode>0.0</c:formatCode>
                <c:ptCount val="4"/>
                <c:pt idx="0">
                  <c:v>43.9</c:v>
                </c:pt>
                <c:pt idx="1">
                  <c:v>55.9</c:v>
                </c:pt>
                <c:pt idx="2">
                  <c:v>83.9</c:v>
                </c:pt>
                <c:pt idx="3">
                  <c:v>93.6</c:v>
                </c:pt>
              </c:numCache>
            </c:numRef>
          </c:val>
          <c:extLst xmlns:c16r2="http://schemas.microsoft.com/office/drawing/2015/06/chart">
            <c:ext xmlns:c16="http://schemas.microsoft.com/office/drawing/2014/chart" uri="{C3380CC4-5D6E-409C-BE32-E72D297353CC}">
              <c16:uniqueId val="{00000000-185E-4A9B-BEF5-86ECBED4A511}"/>
            </c:ext>
          </c:extLst>
        </c:ser>
        <c:gapWidth val="85"/>
        <c:overlap val="100"/>
        <c:axId val="97603968"/>
        <c:axId val="97605504"/>
      </c:barChart>
      <c:catAx>
        <c:axId val="97603968"/>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ru-RU"/>
          </a:p>
        </c:txPr>
        <c:crossAx val="97605504"/>
        <c:crosses val="autoZero"/>
        <c:auto val="1"/>
        <c:lblAlgn val="ctr"/>
        <c:lblOffset val="100"/>
      </c:catAx>
      <c:valAx>
        <c:axId val="97605504"/>
        <c:scaling>
          <c:orientation val="minMax"/>
        </c:scaling>
        <c:delete val="1"/>
        <c:axPos val="l"/>
        <c:numFmt formatCode="0.0" sourceLinked="1"/>
        <c:majorTickMark val="none"/>
        <c:tickLblPos val="none"/>
        <c:crossAx val="9760396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5"/>
  <c:chart>
    <c:autoTitleDeleted val="1"/>
    <c:plotArea>
      <c:layout>
        <c:manualLayout>
          <c:layoutTarget val="inner"/>
          <c:xMode val="edge"/>
          <c:yMode val="edge"/>
          <c:x val="0"/>
          <c:y val="5.1408320531435313E-2"/>
          <c:w val="0.95372372955445261"/>
          <c:h val="0.85857294591788647"/>
        </c:manualLayout>
      </c:layout>
      <c:barChart>
        <c:barDir val="col"/>
        <c:grouping val="stacked"/>
        <c:ser>
          <c:idx val="0"/>
          <c:order val="0"/>
          <c:tx>
            <c:strRef>
              <c:f>Лист4!$B$26</c:f>
              <c:strCache>
                <c:ptCount val="1"/>
                <c:pt idx="0">
                  <c:v> Доходы от уплаты акцизов</c:v>
                </c:pt>
              </c:strCache>
            </c:strRef>
          </c:tx>
          <c:spPr>
            <a:scene3d>
              <a:camera prst="orthographicFront"/>
              <a:lightRig rig="threePt" dir="t"/>
            </a:scene3d>
            <a:sp3d>
              <a:bevelT prst="angle"/>
              <a:bevelB prst="angle"/>
            </a:sp3d>
          </c:spPr>
          <c:dLbls>
            <c:spPr>
              <a:noFill/>
              <a:ln>
                <a:noFill/>
              </a:ln>
              <a:effectLst/>
            </c:spPr>
            <c:txPr>
              <a:bodyPr/>
              <a:lstStyle/>
              <a:p>
                <a:pPr>
                  <a:defRPr sz="1400" b="1"/>
                </a:pPr>
                <a:endParaRPr lang="ru-RU"/>
              </a:p>
            </c:txPr>
            <c:showVal val="1"/>
            <c:extLst xmlns:c16r2="http://schemas.microsoft.com/office/drawing/2015/06/chart">
              <c:ext xmlns:c15="http://schemas.microsoft.com/office/drawing/2012/chart" uri="{CE6537A1-D6FC-4f65-9D91-7224C49458BB}">
                <c15:layout/>
                <c15:showLeaderLines val="0"/>
              </c:ext>
            </c:extLst>
          </c:dLbls>
          <c:cat>
            <c:numRef>
              <c:f>Лист4!$C$25:$F$25</c:f>
              <c:numCache>
                <c:formatCode>General</c:formatCode>
                <c:ptCount val="4"/>
                <c:pt idx="0">
                  <c:v>2023</c:v>
                </c:pt>
                <c:pt idx="1">
                  <c:v>2024</c:v>
                </c:pt>
                <c:pt idx="2">
                  <c:v>2025</c:v>
                </c:pt>
                <c:pt idx="3">
                  <c:v>2026</c:v>
                </c:pt>
              </c:numCache>
            </c:numRef>
          </c:cat>
          <c:val>
            <c:numRef>
              <c:f>Лист4!$C$26:$F$26</c:f>
              <c:numCache>
                <c:formatCode>#,##0.0</c:formatCode>
                <c:ptCount val="4"/>
                <c:pt idx="0">
                  <c:v>24.1</c:v>
                </c:pt>
                <c:pt idx="1">
                  <c:v>27.7</c:v>
                </c:pt>
                <c:pt idx="2" formatCode="General">
                  <c:v>28.4</c:v>
                </c:pt>
                <c:pt idx="3" formatCode="General">
                  <c:v>29.8</c:v>
                </c:pt>
              </c:numCache>
            </c:numRef>
          </c:val>
          <c:extLst xmlns:c16r2="http://schemas.microsoft.com/office/drawing/2015/06/chart">
            <c:ext xmlns:c16="http://schemas.microsoft.com/office/drawing/2014/chart" uri="{C3380CC4-5D6E-409C-BE32-E72D297353CC}">
              <c16:uniqueId val="{00000000-B3E2-4AB4-B78D-B7AA75A31094}"/>
            </c:ext>
          </c:extLst>
        </c:ser>
        <c:dLbls>
          <c:showVal val="1"/>
        </c:dLbls>
        <c:gapWidth val="83"/>
        <c:overlap val="100"/>
        <c:axId val="97626752"/>
        <c:axId val="97653120"/>
      </c:barChart>
      <c:catAx>
        <c:axId val="97626752"/>
        <c:scaling>
          <c:orientation val="minMax"/>
        </c:scaling>
        <c:axPos val="b"/>
        <c:numFmt formatCode="General" sourceLinked="1"/>
        <c:majorTickMark val="none"/>
        <c:tickLblPos val="nextTo"/>
        <c:txPr>
          <a:bodyPr/>
          <a:lstStyle/>
          <a:p>
            <a:pPr>
              <a:defRPr sz="1400" b="1"/>
            </a:pPr>
            <a:endParaRPr lang="ru-RU"/>
          </a:p>
        </c:txPr>
        <c:crossAx val="97653120"/>
        <c:crosses val="autoZero"/>
        <c:auto val="1"/>
        <c:lblAlgn val="ctr"/>
        <c:lblOffset val="100"/>
      </c:catAx>
      <c:valAx>
        <c:axId val="97653120"/>
        <c:scaling>
          <c:orientation val="minMax"/>
        </c:scaling>
        <c:delete val="1"/>
        <c:axPos val="l"/>
        <c:numFmt formatCode="#,##0.0" sourceLinked="1"/>
        <c:tickLblPos val="none"/>
        <c:crossAx val="97626752"/>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style val="6"/>
  <c:chart>
    <c:autoTitleDeleted val="1"/>
    <c:plotArea>
      <c:layout/>
      <c:barChart>
        <c:barDir val="col"/>
        <c:grouping val="percentStacked"/>
        <c:ser>
          <c:idx val="0"/>
          <c:order val="0"/>
          <c:tx>
            <c:strRef>
              <c:f>Лист4!$B$46</c:f>
              <c:strCache>
                <c:ptCount val="1"/>
                <c:pt idx="0">
                  <c:v>Земельный налог</c:v>
                </c:pt>
              </c:strCache>
            </c:strRef>
          </c:tx>
          <c:spPr>
            <a:scene3d>
              <a:camera prst="orthographicFront"/>
              <a:lightRig rig="threePt" dir="t"/>
            </a:scene3d>
            <a:sp3d>
              <a:bevelT prst="angle"/>
              <a:bevelB prst="convex"/>
            </a:sp3d>
          </c:spPr>
          <c:dLbls>
            <c:spPr>
              <a:noFill/>
              <a:ln>
                <a:noFill/>
              </a:ln>
              <a:effectLst/>
            </c:spPr>
            <c:txPr>
              <a:bodyPr/>
              <a:lstStyle/>
              <a:p>
                <a:pPr>
                  <a:defRPr sz="1400" b="1"/>
                </a:pPr>
                <a:endParaRPr lang="ru-RU"/>
              </a:p>
            </c:txPr>
            <c:showVal val="1"/>
            <c:extLst xmlns:c16r2="http://schemas.microsoft.com/office/drawing/2015/06/chart">
              <c:ext xmlns:c15="http://schemas.microsoft.com/office/drawing/2012/chart" uri="{CE6537A1-D6FC-4f65-9D91-7224C49458BB}">
                <c15:layout/>
                <c15:showLeaderLines val="0"/>
              </c:ext>
            </c:extLst>
          </c:dLbls>
          <c:cat>
            <c:numRef>
              <c:f>Лист4!$C$45:$F$45</c:f>
              <c:numCache>
                <c:formatCode>General</c:formatCode>
                <c:ptCount val="4"/>
                <c:pt idx="0">
                  <c:v>2023</c:v>
                </c:pt>
                <c:pt idx="1">
                  <c:v>2024</c:v>
                </c:pt>
                <c:pt idx="2">
                  <c:v>2025</c:v>
                </c:pt>
                <c:pt idx="3">
                  <c:v>2026</c:v>
                </c:pt>
              </c:numCache>
            </c:numRef>
          </c:cat>
          <c:val>
            <c:numRef>
              <c:f>Лист4!$C$46:$F$46</c:f>
              <c:numCache>
                <c:formatCode>0.0</c:formatCode>
                <c:ptCount val="4"/>
                <c:pt idx="0">
                  <c:v>15.7</c:v>
                </c:pt>
                <c:pt idx="1">
                  <c:v>15.9</c:v>
                </c:pt>
                <c:pt idx="2">
                  <c:v>15.9</c:v>
                </c:pt>
                <c:pt idx="3">
                  <c:v>15.9</c:v>
                </c:pt>
              </c:numCache>
            </c:numRef>
          </c:val>
          <c:extLst xmlns:c16r2="http://schemas.microsoft.com/office/drawing/2015/06/chart">
            <c:ext xmlns:c16="http://schemas.microsoft.com/office/drawing/2014/chart" uri="{C3380CC4-5D6E-409C-BE32-E72D297353CC}">
              <c16:uniqueId val="{00000000-E5FF-4B96-8D78-EBC391ADEEFB}"/>
            </c:ext>
          </c:extLst>
        </c:ser>
        <c:dLbls>
          <c:showVal val="1"/>
        </c:dLbls>
        <c:gapWidth val="95"/>
        <c:overlap val="100"/>
        <c:axId val="97689984"/>
        <c:axId val="97691520"/>
      </c:barChart>
      <c:catAx>
        <c:axId val="97689984"/>
        <c:scaling>
          <c:orientation val="minMax"/>
        </c:scaling>
        <c:axPos val="b"/>
        <c:numFmt formatCode="General" sourceLinked="1"/>
        <c:majorTickMark val="none"/>
        <c:tickLblPos val="nextTo"/>
        <c:txPr>
          <a:bodyPr/>
          <a:lstStyle/>
          <a:p>
            <a:pPr>
              <a:defRPr sz="1400" b="1"/>
            </a:pPr>
            <a:endParaRPr lang="ru-RU"/>
          </a:p>
        </c:txPr>
        <c:crossAx val="97691520"/>
        <c:crosses val="autoZero"/>
        <c:auto val="1"/>
        <c:lblAlgn val="ctr"/>
        <c:lblOffset val="100"/>
      </c:catAx>
      <c:valAx>
        <c:axId val="97691520"/>
        <c:scaling>
          <c:orientation val="minMax"/>
        </c:scaling>
        <c:delete val="1"/>
        <c:axPos val="l"/>
        <c:numFmt formatCode="0%" sourceLinked="1"/>
        <c:tickLblPos val="none"/>
        <c:crossAx val="97689984"/>
        <c:crosses val="autoZero"/>
        <c:crossBetween val="between"/>
      </c:valAx>
      <c:spPr>
        <a:scene3d>
          <a:camera prst="orthographicFront"/>
          <a:lightRig rig="threePt" dir="t"/>
        </a:scene3d>
        <a:sp3d>
          <a:bevelT prst="convex"/>
        </a:sp3d>
      </c:spPr>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style val="8"/>
  <c:chart>
    <c:autoTitleDeleted val="1"/>
    <c:plotArea>
      <c:layout>
        <c:manualLayout>
          <c:layoutTarget val="inner"/>
          <c:xMode val="edge"/>
          <c:yMode val="edge"/>
          <c:x val="4.1666542648630213E-2"/>
          <c:y val="0"/>
          <c:w val="0.93888888888889288"/>
          <c:h val="0.90933684637895529"/>
        </c:manualLayout>
      </c:layout>
      <c:barChart>
        <c:barDir val="col"/>
        <c:grouping val="stacked"/>
        <c:ser>
          <c:idx val="0"/>
          <c:order val="0"/>
          <c:tx>
            <c:strRef>
              <c:f>Лист4!$I$26</c:f>
              <c:strCache>
                <c:ptCount val="1"/>
                <c:pt idx="0">
                  <c:v>Налог на имущество физических лиц</c:v>
                </c:pt>
              </c:strCache>
            </c:strRef>
          </c:tx>
          <c:spPr>
            <a:scene3d>
              <a:camera prst="orthographicFront"/>
              <a:lightRig rig="threePt" dir="t"/>
            </a:scene3d>
            <a:sp3d>
              <a:bevelT prst="angle"/>
              <a:bevelB prst="angle"/>
            </a:sp3d>
          </c:spPr>
          <c:dLbls>
            <c:spPr>
              <a:noFill/>
              <a:ln>
                <a:noFill/>
              </a:ln>
              <a:effectLst/>
            </c:spPr>
            <c:txPr>
              <a:bodyPr/>
              <a:lstStyle/>
              <a:p>
                <a:pPr>
                  <a:defRPr sz="1400" b="1"/>
                </a:pPr>
                <a:endParaRPr lang="ru-RU"/>
              </a:p>
            </c:txPr>
            <c:showVal val="1"/>
            <c:extLst xmlns:c16r2="http://schemas.microsoft.com/office/drawing/2015/06/chart">
              <c:ext xmlns:c15="http://schemas.microsoft.com/office/drawing/2012/chart" uri="{CE6537A1-D6FC-4f65-9D91-7224C49458BB}">
                <c15:layout/>
                <c15:showLeaderLines val="0"/>
              </c:ext>
            </c:extLst>
          </c:dLbls>
          <c:cat>
            <c:numRef>
              <c:f>Лист4!$J$25:$M$25</c:f>
              <c:numCache>
                <c:formatCode>General</c:formatCode>
                <c:ptCount val="4"/>
                <c:pt idx="0">
                  <c:v>2023</c:v>
                </c:pt>
                <c:pt idx="1">
                  <c:v>2024</c:v>
                </c:pt>
                <c:pt idx="2">
                  <c:v>2025</c:v>
                </c:pt>
                <c:pt idx="3">
                  <c:v>2026</c:v>
                </c:pt>
              </c:numCache>
            </c:numRef>
          </c:cat>
          <c:val>
            <c:numRef>
              <c:f>Лист4!$J$26:$M$26</c:f>
              <c:numCache>
                <c:formatCode>0.0</c:formatCode>
                <c:ptCount val="4"/>
                <c:pt idx="0">
                  <c:v>6.6</c:v>
                </c:pt>
                <c:pt idx="1">
                  <c:v>7.2</c:v>
                </c:pt>
                <c:pt idx="2">
                  <c:v>7.7</c:v>
                </c:pt>
                <c:pt idx="3">
                  <c:v>10</c:v>
                </c:pt>
              </c:numCache>
            </c:numRef>
          </c:val>
          <c:extLst xmlns:c16r2="http://schemas.microsoft.com/office/drawing/2015/06/chart">
            <c:ext xmlns:c16="http://schemas.microsoft.com/office/drawing/2014/chart" uri="{C3380CC4-5D6E-409C-BE32-E72D297353CC}">
              <c16:uniqueId val="{00000000-0FE7-4504-8D4E-B42BA4C714E4}"/>
            </c:ext>
          </c:extLst>
        </c:ser>
        <c:dLbls>
          <c:showVal val="1"/>
        </c:dLbls>
        <c:gapWidth val="95"/>
        <c:overlap val="100"/>
        <c:axId val="97745152"/>
        <c:axId val="97755136"/>
      </c:barChart>
      <c:catAx>
        <c:axId val="97745152"/>
        <c:scaling>
          <c:orientation val="minMax"/>
        </c:scaling>
        <c:axPos val="b"/>
        <c:numFmt formatCode="General" sourceLinked="1"/>
        <c:majorTickMark val="none"/>
        <c:tickLblPos val="nextTo"/>
        <c:txPr>
          <a:bodyPr/>
          <a:lstStyle/>
          <a:p>
            <a:pPr>
              <a:defRPr sz="1400" b="1">
                <a:solidFill>
                  <a:schemeClr val="tx1"/>
                </a:solidFill>
              </a:defRPr>
            </a:pPr>
            <a:endParaRPr lang="ru-RU"/>
          </a:p>
        </c:txPr>
        <c:crossAx val="97755136"/>
        <c:crosses val="autoZero"/>
        <c:auto val="1"/>
        <c:lblAlgn val="ctr"/>
        <c:lblOffset val="100"/>
      </c:catAx>
      <c:valAx>
        <c:axId val="97755136"/>
        <c:scaling>
          <c:orientation val="minMax"/>
          <c:min val="0"/>
        </c:scaling>
        <c:delete val="1"/>
        <c:axPos val="l"/>
        <c:numFmt formatCode="0.0" sourceLinked="1"/>
        <c:tickLblPos val="none"/>
        <c:crossAx val="97745152"/>
        <c:crosses val="autoZero"/>
        <c:crossBetween val="between"/>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1.7984129681409364E-2"/>
          <c:y val="2.621705696364068E-2"/>
          <c:w val="0.62733201509791459"/>
          <c:h val="0.90779553022637405"/>
        </c:manualLayout>
      </c:layout>
      <c:barChart>
        <c:barDir val="col"/>
        <c:grouping val="stacked"/>
        <c:ser>
          <c:idx val="0"/>
          <c:order val="0"/>
          <c:tx>
            <c:strRef>
              <c:f>Лист5!$B$6</c:f>
              <c:strCache>
                <c:ptCount val="1"/>
                <c:pt idx="0">
                  <c:v>Дотации бюджетам городских округов на выравнивание бюджетной обеспеченности</c:v>
                </c:pt>
              </c:strCache>
            </c:strRef>
          </c:tx>
          <c:spPr>
            <a:scene3d>
              <a:camera prst="orthographicFront"/>
              <a:lightRig rig="threePt" dir="t"/>
            </a:scene3d>
            <a:sp3d>
              <a:bevelT w="114300" prst="artDeco"/>
              <a:bevelB prst="slope"/>
            </a:sp3d>
          </c:spPr>
          <c:dLbls>
            <c:spPr>
              <a:noFill/>
              <a:ln>
                <a:noFill/>
              </a:ln>
              <a:effectLst/>
            </c:spPr>
            <c:txPr>
              <a:bodyPr/>
              <a:lstStyle/>
              <a:p>
                <a:pPr>
                  <a:defRPr sz="1200" b="1"/>
                </a:pPr>
                <a:endParaRPr lang="ru-RU"/>
              </a:p>
            </c:txPr>
            <c:showVal val="1"/>
            <c:extLst xmlns:c16r2="http://schemas.microsoft.com/office/drawing/2015/06/chart">
              <c:ext xmlns:c15="http://schemas.microsoft.com/office/drawing/2012/chart" uri="{CE6537A1-D6FC-4f65-9D91-7224C49458BB}">
                <c15:layout/>
                <c15:showLeaderLines val="0"/>
              </c:ext>
            </c:extLst>
          </c:dLbls>
          <c:cat>
            <c:numRef>
              <c:f>Лист5!$C$5:$F$5</c:f>
              <c:numCache>
                <c:formatCode>General</c:formatCode>
                <c:ptCount val="4"/>
                <c:pt idx="0">
                  <c:v>2023</c:v>
                </c:pt>
                <c:pt idx="1">
                  <c:v>2024</c:v>
                </c:pt>
                <c:pt idx="2">
                  <c:v>2025</c:v>
                </c:pt>
                <c:pt idx="3">
                  <c:v>2026</c:v>
                </c:pt>
              </c:numCache>
            </c:numRef>
          </c:cat>
          <c:val>
            <c:numRef>
              <c:f>Лист5!$C$6:$F$6</c:f>
              <c:numCache>
                <c:formatCode>General</c:formatCode>
                <c:ptCount val="4"/>
                <c:pt idx="0">
                  <c:v>294.3</c:v>
                </c:pt>
                <c:pt idx="1">
                  <c:v>612.9</c:v>
                </c:pt>
                <c:pt idx="2">
                  <c:v>529.20000000000005</c:v>
                </c:pt>
                <c:pt idx="3" formatCode="0.0">
                  <c:v>441.5</c:v>
                </c:pt>
              </c:numCache>
            </c:numRef>
          </c:val>
          <c:extLst xmlns:c16r2="http://schemas.microsoft.com/office/drawing/2015/06/chart">
            <c:ext xmlns:c16="http://schemas.microsoft.com/office/drawing/2014/chart" uri="{C3380CC4-5D6E-409C-BE32-E72D297353CC}">
              <c16:uniqueId val="{00000000-ACAE-47C2-B1AB-A4AE4852E45D}"/>
            </c:ext>
          </c:extLst>
        </c:ser>
        <c:ser>
          <c:idx val="1"/>
          <c:order val="1"/>
          <c:tx>
            <c:strRef>
              <c:f>Лист5!$B$7</c:f>
              <c:strCache>
                <c:ptCount val="1"/>
                <c:pt idx="0">
                  <c:v>Субсидии</c:v>
                </c:pt>
              </c:strCache>
            </c:strRef>
          </c:tx>
          <c:spPr>
            <a:scene3d>
              <a:camera prst="orthographicFront"/>
              <a:lightRig rig="threePt" dir="t"/>
            </a:scene3d>
            <a:sp3d>
              <a:bevelT w="114300" prst="artDeco"/>
              <a:bevelB prst="slope"/>
            </a:sp3d>
          </c:spPr>
          <c:dLbls>
            <c:spPr>
              <a:noFill/>
              <a:ln>
                <a:noFill/>
              </a:ln>
              <a:effectLst/>
            </c:spPr>
            <c:txPr>
              <a:bodyPr/>
              <a:lstStyle/>
              <a:p>
                <a:pPr>
                  <a:defRPr sz="1200" b="1"/>
                </a:pPr>
                <a:endParaRPr lang="ru-RU"/>
              </a:p>
            </c:txPr>
            <c:showVal val="1"/>
            <c:extLst xmlns:c16r2="http://schemas.microsoft.com/office/drawing/2015/06/chart">
              <c:ext xmlns:c15="http://schemas.microsoft.com/office/drawing/2012/chart" uri="{CE6537A1-D6FC-4f65-9D91-7224C49458BB}">
                <c15:layout/>
                <c15:showLeaderLines val="0"/>
              </c:ext>
            </c:extLst>
          </c:dLbls>
          <c:cat>
            <c:numRef>
              <c:f>Лист5!$C$5:$F$5</c:f>
              <c:numCache>
                <c:formatCode>General</c:formatCode>
                <c:ptCount val="4"/>
                <c:pt idx="0">
                  <c:v>2023</c:v>
                </c:pt>
                <c:pt idx="1">
                  <c:v>2024</c:v>
                </c:pt>
                <c:pt idx="2">
                  <c:v>2025</c:v>
                </c:pt>
                <c:pt idx="3">
                  <c:v>2026</c:v>
                </c:pt>
              </c:numCache>
            </c:numRef>
          </c:cat>
          <c:val>
            <c:numRef>
              <c:f>Лист5!$C$7:$F$7</c:f>
              <c:numCache>
                <c:formatCode>0.0</c:formatCode>
                <c:ptCount val="4"/>
                <c:pt idx="0">
                  <c:v>42.6</c:v>
                </c:pt>
                <c:pt idx="1">
                  <c:v>41.4</c:v>
                </c:pt>
                <c:pt idx="2" formatCode="General">
                  <c:v>92.6</c:v>
                </c:pt>
                <c:pt idx="3" formatCode="General">
                  <c:v>71.900000000000006</c:v>
                </c:pt>
              </c:numCache>
            </c:numRef>
          </c:val>
          <c:extLst xmlns:c16r2="http://schemas.microsoft.com/office/drawing/2015/06/chart">
            <c:ext xmlns:c16="http://schemas.microsoft.com/office/drawing/2014/chart" uri="{C3380CC4-5D6E-409C-BE32-E72D297353CC}">
              <c16:uniqueId val="{00000001-ACAE-47C2-B1AB-A4AE4852E45D}"/>
            </c:ext>
          </c:extLst>
        </c:ser>
        <c:ser>
          <c:idx val="2"/>
          <c:order val="2"/>
          <c:tx>
            <c:strRef>
              <c:f>Лист5!$B$8</c:f>
              <c:strCache>
                <c:ptCount val="1"/>
                <c:pt idx="0">
                  <c:v>Субвенции</c:v>
                </c:pt>
              </c:strCache>
            </c:strRef>
          </c:tx>
          <c:spPr>
            <a:scene3d>
              <a:camera prst="orthographicFront"/>
              <a:lightRig rig="threePt" dir="t"/>
            </a:scene3d>
            <a:sp3d>
              <a:bevelT w="114300" prst="artDeco"/>
              <a:bevelB prst="slope"/>
            </a:sp3d>
          </c:spPr>
          <c:dLbls>
            <c:spPr>
              <a:noFill/>
              <a:ln>
                <a:noFill/>
              </a:ln>
              <a:effectLst/>
            </c:spPr>
            <c:txPr>
              <a:bodyPr/>
              <a:lstStyle/>
              <a:p>
                <a:pPr>
                  <a:defRPr sz="1200" b="1">
                    <a:solidFill>
                      <a:schemeClr val="tx1"/>
                    </a:solidFill>
                  </a:defRPr>
                </a:pPr>
                <a:endParaRPr lang="ru-RU"/>
              </a:p>
            </c:txPr>
            <c:showVal val="1"/>
            <c:extLst xmlns:c16r2="http://schemas.microsoft.com/office/drawing/2015/06/chart">
              <c:ext xmlns:c15="http://schemas.microsoft.com/office/drawing/2012/chart" uri="{CE6537A1-D6FC-4f65-9D91-7224C49458BB}">
                <c15:layout/>
                <c15:showLeaderLines val="0"/>
              </c:ext>
            </c:extLst>
          </c:dLbls>
          <c:cat>
            <c:numRef>
              <c:f>Лист5!$C$5:$F$5</c:f>
              <c:numCache>
                <c:formatCode>General</c:formatCode>
                <c:ptCount val="4"/>
                <c:pt idx="0">
                  <c:v>2023</c:v>
                </c:pt>
                <c:pt idx="1">
                  <c:v>2024</c:v>
                </c:pt>
                <c:pt idx="2">
                  <c:v>2025</c:v>
                </c:pt>
                <c:pt idx="3">
                  <c:v>2026</c:v>
                </c:pt>
              </c:numCache>
            </c:numRef>
          </c:cat>
          <c:val>
            <c:numRef>
              <c:f>Лист5!$C$8:$F$8</c:f>
              <c:numCache>
                <c:formatCode>General</c:formatCode>
                <c:ptCount val="4"/>
                <c:pt idx="0">
                  <c:v>524.4</c:v>
                </c:pt>
                <c:pt idx="1">
                  <c:v>595.9</c:v>
                </c:pt>
                <c:pt idx="2">
                  <c:v>631.1</c:v>
                </c:pt>
                <c:pt idx="3">
                  <c:v>666.6</c:v>
                </c:pt>
              </c:numCache>
            </c:numRef>
          </c:val>
          <c:extLst xmlns:c16r2="http://schemas.microsoft.com/office/drawing/2015/06/chart">
            <c:ext xmlns:c16="http://schemas.microsoft.com/office/drawing/2014/chart" uri="{C3380CC4-5D6E-409C-BE32-E72D297353CC}">
              <c16:uniqueId val="{00000002-ACAE-47C2-B1AB-A4AE4852E45D}"/>
            </c:ext>
          </c:extLst>
        </c:ser>
        <c:ser>
          <c:idx val="3"/>
          <c:order val="3"/>
          <c:tx>
            <c:strRef>
              <c:f>Лист5!$B$9</c:f>
              <c:strCache>
                <c:ptCount val="1"/>
                <c:pt idx="0">
                  <c:v>Иные межбюджетные трансферты</c:v>
                </c:pt>
              </c:strCache>
            </c:strRef>
          </c:tx>
          <c:spPr>
            <a:scene3d>
              <a:camera prst="orthographicFront"/>
              <a:lightRig rig="threePt" dir="t"/>
            </a:scene3d>
            <a:sp3d>
              <a:bevelT w="114300" prst="artDeco"/>
            </a:sp3d>
          </c:spPr>
          <c:dLbls>
            <c:dLbl>
              <c:idx val="0"/>
              <c:layout>
                <c:manualLayout>
                  <c:x val="1.6349208801281201E-3"/>
                  <c:y val="-4.7667376297528524E-3"/>
                </c:manualLayout>
              </c:layout>
              <c:showVal val="1"/>
            </c:dLbl>
            <c:dLbl>
              <c:idx val="1"/>
              <c:layout>
                <c:manualLayout>
                  <c:x val="3.2698417602562472E-3"/>
                  <c:y val="-7.1501064446292794E-3"/>
                </c:manualLayout>
              </c:layout>
              <c:showVal val="1"/>
            </c:dLbl>
            <c:spPr>
              <a:noFill/>
              <a:ln>
                <a:noFill/>
              </a:ln>
              <a:effectLst/>
              <a:scene3d>
                <a:camera prst="orthographicFront"/>
                <a:lightRig rig="threePt" dir="t"/>
              </a:scene3d>
              <a:sp3d>
                <a:bevelB prst="slope"/>
              </a:sp3d>
            </c:spPr>
            <c:txPr>
              <a:bodyPr/>
              <a:lstStyle/>
              <a:p>
                <a:pPr>
                  <a:defRPr sz="1200" b="1">
                    <a:solidFill>
                      <a:schemeClr val="tx1"/>
                    </a:solidFill>
                  </a:defRPr>
                </a:pPr>
                <a:endParaRPr lang="ru-RU"/>
              </a:p>
            </c:txPr>
            <c:showVal val="1"/>
            <c:extLst xmlns:c16r2="http://schemas.microsoft.com/office/drawing/2015/06/chart">
              <c:ext xmlns:c15="http://schemas.microsoft.com/office/drawing/2012/chart" uri="{CE6537A1-D6FC-4f65-9D91-7224C49458BB}">
                <c15:layout/>
                <c15:showLeaderLines val="1"/>
              </c:ext>
            </c:extLst>
          </c:dLbls>
          <c:val>
            <c:numRef>
              <c:f>Лист5!$C$9:$F$9</c:f>
              <c:numCache>
                <c:formatCode>#,##0.0</c:formatCode>
                <c:ptCount val="4"/>
                <c:pt idx="0">
                  <c:v>2.2000000000000002</c:v>
                </c:pt>
                <c:pt idx="1">
                  <c:v>2.4</c:v>
                </c:pt>
              </c:numCache>
            </c:numRef>
          </c:val>
          <c:extLst xmlns:c16r2="http://schemas.microsoft.com/office/drawing/2015/06/chart">
            <c:ext xmlns:c16="http://schemas.microsoft.com/office/drawing/2014/chart" uri="{C3380CC4-5D6E-409C-BE32-E72D297353CC}">
              <c16:uniqueId val="{00000001-3294-406A-9724-51C26233FE59}"/>
            </c:ext>
          </c:extLst>
        </c:ser>
        <c:gapWidth val="115"/>
        <c:overlap val="100"/>
        <c:axId val="97945856"/>
        <c:axId val="98177024"/>
      </c:barChart>
      <c:catAx>
        <c:axId val="97945856"/>
        <c:scaling>
          <c:orientation val="minMax"/>
        </c:scaling>
        <c:axPos val="b"/>
        <c:numFmt formatCode="General" sourceLinked="1"/>
        <c:tickLblPos val="nextTo"/>
        <c:txPr>
          <a:bodyPr/>
          <a:lstStyle/>
          <a:p>
            <a:pPr>
              <a:defRPr sz="1200" b="1"/>
            </a:pPr>
            <a:endParaRPr lang="ru-RU"/>
          </a:p>
        </c:txPr>
        <c:crossAx val="98177024"/>
        <c:crosses val="autoZero"/>
        <c:auto val="1"/>
        <c:lblAlgn val="ctr"/>
        <c:lblOffset val="100"/>
      </c:catAx>
      <c:valAx>
        <c:axId val="98177024"/>
        <c:scaling>
          <c:orientation val="minMax"/>
        </c:scaling>
        <c:delete val="1"/>
        <c:axPos val="l"/>
        <c:numFmt formatCode="General" sourceLinked="1"/>
        <c:tickLblPos val="none"/>
        <c:crossAx val="97945856"/>
        <c:crosses val="autoZero"/>
        <c:crossBetween val="between"/>
      </c:valAx>
    </c:plotArea>
    <c:legend>
      <c:legendPos val="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35A76-F11F-4A4C-B2C6-F1C35D2FF4F4}"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ru-RU"/>
        </a:p>
      </dgm:t>
    </dgm:pt>
    <dgm:pt modelId="{9A74F3A5-E4B7-4FBE-A1B2-D80547AE6588}">
      <dgm:prSet phldrT="[Текст]"/>
      <dgm:spPr>
        <a:scene3d>
          <a:camera prst="orthographicFront"/>
          <a:lightRig rig="threePt" dir="t"/>
        </a:scene3d>
        <a:sp3d>
          <a:bevelT prst="angle"/>
        </a:sp3d>
      </dgm:spPr>
      <dgm:t>
        <a:bodyPr/>
        <a:lstStyle/>
        <a:p>
          <a:r>
            <a:rPr lang="ru-RU" dirty="0" smtClean="0">
              <a:latin typeface="Liberation Serif" pitchFamily="18" charset="0"/>
            </a:rPr>
            <a:t>14,3</a:t>
          </a:r>
          <a:endParaRPr lang="ru-RU" dirty="0">
            <a:latin typeface="Liberation Serif" pitchFamily="18" charset="0"/>
          </a:endParaRPr>
        </a:p>
      </dgm:t>
    </dgm:pt>
    <dgm:pt modelId="{A778DB2B-A4AC-42CF-AC11-38E292E65F3A}" type="parTrans" cxnId="{7B828E1A-B076-4953-A9C3-4441B418A2DF}">
      <dgm:prSet/>
      <dgm:spPr/>
      <dgm:t>
        <a:bodyPr/>
        <a:lstStyle/>
        <a:p>
          <a:endParaRPr lang="ru-RU"/>
        </a:p>
      </dgm:t>
    </dgm:pt>
    <dgm:pt modelId="{0576F8AD-2456-454A-9074-68BEC4EC07F8}" type="sibTrans" cxnId="{7B828E1A-B076-4953-A9C3-4441B418A2DF}">
      <dgm:prSet/>
      <dgm:spPr/>
      <dgm:t>
        <a:bodyPr/>
        <a:lstStyle/>
        <a:p>
          <a:endParaRPr lang="ru-RU"/>
        </a:p>
      </dgm:t>
    </dgm:pt>
    <dgm:pt modelId="{8138BDE4-CB60-4522-AD58-88C84804A555}">
      <dgm:prSet phldrT="[Текст]" custT="1"/>
      <dgm:spPr/>
      <dgm:t>
        <a:bodyPr/>
        <a:lstStyle/>
        <a:p>
          <a:r>
            <a:rPr lang="ru-RU" sz="1600" dirty="0" smtClean="0">
              <a:solidFill>
                <a:schemeClr val="tx1"/>
              </a:solidFill>
              <a:latin typeface="Liberation Serif" pitchFamily="18" charset="0"/>
              <a:cs typeface="Times New Roman" pitchFamily="18" charset="0"/>
            </a:rPr>
            <a:t>Жилищное хозяйство</a:t>
          </a:r>
          <a:endParaRPr lang="ru-RU" sz="1600" dirty="0">
            <a:solidFill>
              <a:schemeClr val="tx1"/>
            </a:solidFill>
            <a:latin typeface="Liberation Serif" pitchFamily="18" charset="0"/>
          </a:endParaRPr>
        </a:p>
      </dgm:t>
    </dgm:pt>
    <dgm:pt modelId="{9166D45F-199C-4AEE-A16E-EA2E21C6FBD5}" type="parTrans" cxnId="{423B6728-DFDB-4DCE-8F05-08AECA6D94E3}">
      <dgm:prSet/>
      <dgm:spPr/>
      <dgm:t>
        <a:bodyPr/>
        <a:lstStyle/>
        <a:p>
          <a:endParaRPr lang="ru-RU"/>
        </a:p>
      </dgm:t>
    </dgm:pt>
    <dgm:pt modelId="{45B77DD4-F9D0-47B4-B696-B0CD16AA99A1}" type="sibTrans" cxnId="{423B6728-DFDB-4DCE-8F05-08AECA6D94E3}">
      <dgm:prSet/>
      <dgm:spPr/>
      <dgm:t>
        <a:bodyPr/>
        <a:lstStyle/>
        <a:p>
          <a:endParaRPr lang="ru-RU"/>
        </a:p>
      </dgm:t>
    </dgm:pt>
    <dgm:pt modelId="{31CD1AE1-8334-4FD9-A4E5-82029A33A84A}">
      <dgm:prSet phldrT="[Текст]"/>
      <dgm:spPr>
        <a:scene3d>
          <a:camera prst="orthographicFront"/>
          <a:lightRig rig="threePt" dir="t"/>
        </a:scene3d>
        <a:sp3d>
          <a:bevelT prst="angle"/>
        </a:sp3d>
      </dgm:spPr>
      <dgm:t>
        <a:bodyPr/>
        <a:lstStyle/>
        <a:p>
          <a:r>
            <a:rPr lang="ru-RU" smtClean="0">
              <a:latin typeface="Liberation Serif" pitchFamily="18" charset="0"/>
            </a:rPr>
            <a:t>118,2</a:t>
          </a:r>
          <a:endParaRPr lang="ru-RU" dirty="0">
            <a:latin typeface="Liberation Serif" pitchFamily="18" charset="0"/>
          </a:endParaRPr>
        </a:p>
      </dgm:t>
    </dgm:pt>
    <dgm:pt modelId="{3B0776A2-F29A-403D-B49B-52F00ACAE8A7}" type="parTrans" cxnId="{BBEE3ED3-3397-4ED2-B058-F8CAF6F5BE40}">
      <dgm:prSet/>
      <dgm:spPr/>
      <dgm:t>
        <a:bodyPr/>
        <a:lstStyle/>
        <a:p>
          <a:endParaRPr lang="ru-RU"/>
        </a:p>
      </dgm:t>
    </dgm:pt>
    <dgm:pt modelId="{1B33348B-8C74-4F87-B64B-CBE031D663EF}" type="sibTrans" cxnId="{BBEE3ED3-3397-4ED2-B058-F8CAF6F5BE40}">
      <dgm:prSet/>
      <dgm:spPr/>
      <dgm:t>
        <a:bodyPr/>
        <a:lstStyle/>
        <a:p>
          <a:endParaRPr lang="ru-RU"/>
        </a:p>
      </dgm:t>
    </dgm:pt>
    <dgm:pt modelId="{F94FC054-9E60-466E-B8DC-A9E83D5E457E}">
      <dgm:prSet phldrT="[Текст]" custT="1"/>
      <dgm:spPr/>
      <dgm:t>
        <a:bodyPr/>
        <a:lstStyle/>
        <a:p>
          <a:r>
            <a:rPr lang="ru-RU" sz="1600" dirty="0" smtClean="0">
              <a:solidFill>
                <a:schemeClr val="tx1"/>
              </a:solidFill>
              <a:latin typeface="Liberation Serif" pitchFamily="18" charset="0"/>
              <a:cs typeface="Times New Roman" pitchFamily="18" charset="0"/>
            </a:rPr>
            <a:t>Коммунальное хозяйство</a:t>
          </a:r>
          <a:endParaRPr lang="ru-RU" sz="1600" dirty="0">
            <a:solidFill>
              <a:schemeClr val="tx1"/>
            </a:solidFill>
            <a:latin typeface="Liberation Serif" pitchFamily="18" charset="0"/>
          </a:endParaRPr>
        </a:p>
      </dgm:t>
    </dgm:pt>
    <dgm:pt modelId="{4E949298-B426-4F51-ABD9-AF0732DF57B7}" type="parTrans" cxnId="{84BED9F0-8913-4CDB-B1F0-734198E3330D}">
      <dgm:prSet/>
      <dgm:spPr/>
      <dgm:t>
        <a:bodyPr/>
        <a:lstStyle/>
        <a:p>
          <a:endParaRPr lang="ru-RU"/>
        </a:p>
      </dgm:t>
    </dgm:pt>
    <dgm:pt modelId="{D90B7E75-09E2-41C7-95E5-8573C60B3CB1}" type="sibTrans" cxnId="{84BED9F0-8913-4CDB-B1F0-734198E3330D}">
      <dgm:prSet/>
      <dgm:spPr/>
      <dgm:t>
        <a:bodyPr/>
        <a:lstStyle/>
        <a:p>
          <a:endParaRPr lang="ru-RU"/>
        </a:p>
      </dgm:t>
    </dgm:pt>
    <dgm:pt modelId="{3C9C1D27-BB4A-48BA-AD66-15EE649C50CF}">
      <dgm:prSet phldrT="[Текст]"/>
      <dgm:spPr>
        <a:scene3d>
          <a:camera prst="orthographicFront"/>
          <a:lightRig rig="threePt" dir="t"/>
        </a:scene3d>
        <a:sp3d>
          <a:bevelT prst="angle"/>
        </a:sp3d>
      </dgm:spPr>
      <dgm:t>
        <a:bodyPr/>
        <a:lstStyle/>
        <a:p>
          <a:r>
            <a:rPr lang="ru-RU" dirty="0" smtClean="0">
              <a:latin typeface="Liberation Serif" pitchFamily="18" charset="0"/>
            </a:rPr>
            <a:t>30,1</a:t>
          </a:r>
          <a:endParaRPr lang="ru-RU" dirty="0">
            <a:latin typeface="Liberation Serif" pitchFamily="18" charset="0"/>
          </a:endParaRPr>
        </a:p>
      </dgm:t>
    </dgm:pt>
    <dgm:pt modelId="{5C2E753D-81CD-4A11-9ECC-58A3AA5D65A6}" type="parTrans" cxnId="{94462257-01DD-4D36-AFB5-095F31408B02}">
      <dgm:prSet/>
      <dgm:spPr/>
      <dgm:t>
        <a:bodyPr/>
        <a:lstStyle/>
        <a:p>
          <a:endParaRPr lang="ru-RU"/>
        </a:p>
      </dgm:t>
    </dgm:pt>
    <dgm:pt modelId="{9FAD1BA2-292E-4C1A-8E4F-0D061698EFBA}" type="sibTrans" cxnId="{94462257-01DD-4D36-AFB5-095F31408B02}">
      <dgm:prSet/>
      <dgm:spPr/>
      <dgm:t>
        <a:bodyPr/>
        <a:lstStyle/>
        <a:p>
          <a:endParaRPr lang="ru-RU"/>
        </a:p>
      </dgm:t>
    </dgm:pt>
    <dgm:pt modelId="{48E51560-9BF6-47FA-846B-FE5EB4E80C8F}">
      <dgm:prSet phldrT="[Текст]" custT="1"/>
      <dgm:spPr/>
      <dgm:t>
        <a:bodyPr/>
        <a:lstStyle/>
        <a:p>
          <a:r>
            <a:rPr lang="ru-RU" sz="1600" dirty="0" smtClean="0">
              <a:latin typeface="Liberation Serif" pitchFamily="18" charset="0"/>
            </a:rPr>
            <a:t>Благоустройство</a:t>
          </a:r>
          <a:endParaRPr lang="ru-RU" sz="1600" dirty="0">
            <a:latin typeface="Liberation Serif" pitchFamily="18" charset="0"/>
          </a:endParaRPr>
        </a:p>
      </dgm:t>
    </dgm:pt>
    <dgm:pt modelId="{D84AA430-439D-440C-A859-11EFFA542196}" type="parTrans" cxnId="{959A8CB1-CF71-44C9-8480-DE9E0FC426CC}">
      <dgm:prSet/>
      <dgm:spPr/>
      <dgm:t>
        <a:bodyPr/>
        <a:lstStyle/>
        <a:p>
          <a:endParaRPr lang="ru-RU"/>
        </a:p>
      </dgm:t>
    </dgm:pt>
    <dgm:pt modelId="{448E28A5-3A6B-4DE3-B73D-45606966B6F0}" type="sibTrans" cxnId="{959A8CB1-CF71-44C9-8480-DE9E0FC426CC}">
      <dgm:prSet/>
      <dgm:spPr/>
      <dgm:t>
        <a:bodyPr/>
        <a:lstStyle/>
        <a:p>
          <a:endParaRPr lang="ru-RU"/>
        </a:p>
      </dgm:t>
    </dgm:pt>
    <dgm:pt modelId="{E3B57F94-BFB5-4009-A09F-30A7CD145BDA}">
      <dgm:prSet/>
      <dgm:spPr>
        <a:scene3d>
          <a:camera prst="orthographicFront"/>
          <a:lightRig rig="threePt" dir="t"/>
        </a:scene3d>
        <a:sp3d>
          <a:bevelT prst="angle"/>
        </a:sp3d>
      </dgm:spPr>
      <dgm:t>
        <a:bodyPr/>
        <a:lstStyle/>
        <a:p>
          <a:r>
            <a:rPr lang="ru-RU" dirty="0" smtClean="0">
              <a:latin typeface="Liberation Serif" pitchFamily="18" charset="0"/>
            </a:rPr>
            <a:t>32,9</a:t>
          </a:r>
          <a:endParaRPr lang="ru-RU" dirty="0">
            <a:latin typeface="Liberation Serif" pitchFamily="18" charset="0"/>
          </a:endParaRPr>
        </a:p>
      </dgm:t>
    </dgm:pt>
    <dgm:pt modelId="{28BE7D09-908C-414F-8C5A-B9BD44F7C801}" type="parTrans" cxnId="{614ACC9C-8C08-4ACF-9FCB-621A63C152A7}">
      <dgm:prSet/>
      <dgm:spPr/>
      <dgm:t>
        <a:bodyPr/>
        <a:lstStyle/>
        <a:p>
          <a:endParaRPr lang="ru-RU"/>
        </a:p>
      </dgm:t>
    </dgm:pt>
    <dgm:pt modelId="{7A611165-CF01-45BE-A302-FA053C3239E1}" type="sibTrans" cxnId="{614ACC9C-8C08-4ACF-9FCB-621A63C152A7}">
      <dgm:prSet/>
      <dgm:spPr/>
      <dgm:t>
        <a:bodyPr/>
        <a:lstStyle/>
        <a:p>
          <a:endParaRPr lang="ru-RU"/>
        </a:p>
      </dgm:t>
    </dgm:pt>
    <dgm:pt modelId="{B692D25C-E021-45AF-8583-0789149EACFE}">
      <dgm:prSet/>
      <dgm:spPr/>
      <dgm:t>
        <a:bodyPr/>
        <a:lstStyle/>
        <a:p>
          <a:endParaRPr lang="ru-RU" sz="1400" dirty="0">
            <a:latin typeface="Liberation Serif" pitchFamily="18" charset="0"/>
          </a:endParaRPr>
        </a:p>
      </dgm:t>
    </dgm:pt>
    <dgm:pt modelId="{3E6EFA6A-2296-45DE-BF80-98F0E18D6D1E}" type="parTrans" cxnId="{2E12E7ED-CC7F-4474-BAF3-159B635402B6}">
      <dgm:prSet/>
      <dgm:spPr/>
      <dgm:t>
        <a:bodyPr/>
        <a:lstStyle/>
        <a:p>
          <a:endParaRPr lang="ru-RU"/>
        </a:p>
      </dgm:t>
    </dgm:pt>
    <dgm:pt modelId="{65888CBC-9404-43F6-B821-EF118C78A70C}" type="sibTrans" cxnId="{2E12E7ED-CC7F-4474-BAF3-159B635402B6}">
      <dgm:prSet/>
      <dgm:spPr/>
      <dgm:t>
        <a:bodyPr/>
        <a:lstStyle/>
        <a:p>
          <a:endParaRPr lang="ru-RU"/>
        </a:p>
      </dgm:t>
    </dgm:pt>
    <dgm:pt modelId="{1440E92F-F6F8-42B6-8766-01F88BAD6436}">
      <dgm:prSet custT="1"/>
      <dgm:spPr/>
      <dgm:t>
        <a:bodyPr/>
        <a:lstStyle/>
        <a:p>
          <a:r>
            <a:rPr lang="ru-RU" sz="1600" dirty="0" smtClean="0">
              <a:latin typeface="Liberation Serif" pitchFamily="18" charset="0"/>
            </a:rPr>
            <a:t>Другие вопросы в области жилищно-коммунального хозяйства</a:t>
          </a:r>
          <a:endParaRPr lang="ru-RU" sz="1600" dirty="0">
            <a:latin typeface="Liberation Serif" pitchFamily="18" charset="0"/>
          </a:endParaRPr>
        </a:p>
      </dgm:t>
    </dgm:pt>
    <dgm:pt modelId="{413E1F91-A095-4DB6-8427-E9DA5C195BEA}" type="parTrans" cxnId="{5865DC28-8FC4-4E16-8354-EF67742F9CC7}">
      <dgm:prSet/>
      <dgm:spPr/>
      <dgm:t>
        <a:bodyPr/>
        <a:lstStyle/>
        <a:p>
          <a:endParaRPr lang="ru-RU"/>
        </a:p>
      </dgm:t>
    </dgm:pt>
    <dgm:pt modelId="{5A177208-AAC1-4200-A053-6168C6B01409}" type="sibTrans" cxnId="{5865DC28-8FC4-4E16-8354-EF67742F9CC7}">
      <dgm:prSet/>
      <dgm:spPr/>
      <dgm:t>
        <a:bodyPr/>
        <a:lstStyle/>
        <a:p>
          <a:endParaRPr lang="ru-RU"/>
        </a:p>
      </dgm:t>
    </dgm:pt>
    <dgm:pt modelId="{43A1D213-BC4A-48A2-9E50-DAA082E7AC84}" type="pres">
      <dgm:prSet presAssocID="{4BF35A76-F11F-4A4C-B2C6-F1C35D2FF4F4}" presName="linearFlow" presStyleCnt="0">
        <dgm:presLayoutVars>
          <dgm:dir/>
          <dgm:animLvl val="lvl"/>
          <dgm:resizeHandles val="exact"/>
        </dgm:presLayoutVars>
      </dgm:prSet>
      <dgm:spPr/>
      <dgm:t>
        <a:bodyPr/>
        <a:lstStyle/>
        <a:p>
          <a:endParaRPr lang="ru-RU"/>
        </a:p>
      </dgm:t>
    </dgm:pt>
    <dgm:pt modelId="{42F04CDC-BB6D-44CA-A955-4CC712E98ABB}" type="pres">
      <dgm:prSet presAssocID="{9A74F3A5-E4B7-4FBE-A1B2-D80547AE6588}" presName="composite" presStyleCnt="0"/>
      <dgm:spPr/>
    </dgm:pt>
    <dgm:pt modelId="{8D5ED4B3-E7C9-49C9-BCA4-DA3DCCA86DBE}" type="pres">
      <dgm:prSet presAssocID="{9A74F3A5-E4B7-4FBE-A1B2-D80547AE6588}" presName="parentText" presStyleLbl="alignNode1" presStyleIdx="0" presStyleCnt="4">
        <dgm:presLayoutVars>
          <dgm:chMax val="1"/>
          <dgm:bulletEnabled val="1"/>
        </dgm:presLayoutVars>
      </dgm:prSet>
      <dgm:spPr/>
      <dgm:t>
        <a:bodyPr/>
        <a:lstStyle/>
        <a:p>
          <a:endParaRPr lang="ru-RU"/>
        </a:p>
      </dgm:t>
    </dgm:pt>
    <dgm:pt modelId="{DEAB30D8-0798-4563-8568-FDD40B5C514B}" type="pres">
      <dgm:prSet presAssocID="{9A74F3A5-E4B7-4FBE-A1B2-D80547AE6588}" presName="descendantText" presStyleLbl="alignAcc1" presStyleIdx="0" presStyleCnt="4" custScaleY="100000">
        <dgm:presLayoutVars>
          <dgm:bulletEnabled val="1"/>
        </dgm:presLayoutVars>
      </dgm:prSet>
      <dgm:spPr/>
      <dgm:t>
        <a:bodyPr/>
        <a:lstStyle/>
        <a:p>
          <a:endParaRPr lang="ru-RU"/>
        </a:p>
      </dgm:t>
    </dgm:pt>
    <dgm:pt modelId="{D4CA838D-BC0C-4561-ACEB-DD330A99202F}" type="pres">
      <dgm:prSet presAssocID="{0576F8AD-2456-454A-9074-68BEC4EC07F8}" presName="sp" presStyleCnt="0"/>
      <dgm:spPr/>
    </dgm:pt>
    <dgm:pt modelId="{DAE9481F-CDA3-4766-95D9-41344310178C}" type="pres">
      <dgm:prSet presAssocID="{31CD1AE1-8334-4FD9-A4E5-82029A33A84A}" presName="composite" presStyleCnt="0"/>
      <dgm:spPr/>
    </dgm:pt>
    <dgm:pt modelId="{CD5431EC-9B8B-41C9-B727-4C97C68E01CF}" type="pres">
      <dgm:prSet presAssocID="{31CD1AE1-8334-4FD9-A4E5-82029A33A84A}" presName="parentText" presStyleLbl="alignNode1" presStyleIdx="1" presStyleCnt="4">
        <dgm:presLayoutVars>
          <dgm:chMax val="1"/>
          <dgm:bulletEnabled val="1"/>
        </dgm:presLayoutVars>
      </dgm:prSet>
      <dgm:spPr/>
      <dgm:t>
        <a:bodyPr/>
        <a:lstStyle/>
        <a:p>
          <a:endParaRPr lang="ru-RU"/>
        </a:p>
      </dgm:t>
    </dgm:pt>
    <dgm:pt modelId="{5EE77D21-60E6-42C2-8DA6-596DC8AF249E}" type="pres">
      <dgm:prSet presAssocID="{31CD1AE1-8334-4FD9-A4E5-82029A33A84A}" presName="descendantText" presStyleLbl="alignAcc1" presStyleIdx="1" presStyleCnt="4" custScaleY="105657">
        <dgm:presLayoutVars>
          <dgm:bulletEnabled val="1"/>
        </dgm:presLayoutVars>
      </dgm:prSet>
      <dgm:spPr/>
      <dgm:t>
        <a:bodyPr/>
        <a:lstStyle/>
        <a:p>
          <a:endParaRPr lang="ru-RU"/>
        </a:p>
      </dgm:t>
    </dgm:pt>
    <dgm:pt modelId="{01176366-D572-4E9C-8FEA-64BAB5BF04CE}" type="pres">
      <dgm:prSet presAssocID="{1B33348B-8C74-4F87-B64B-CBE031D663EF}" presName="sp" presStyleCnt="0"/>
      <dgm:spPr/>
    </dgm:pt>
    <dgm:pt modelId="{D1C7FDF8-7423-417A-BA58-B373316D51E5}" type="pres">
      <dgm:prSet presAssocID="{3C9C1D27-BB4A-48BA-AD66-15EE649C50CF}" presName="composite" presStyleCnt="0"/>
      <dgm:spPr/>
    </dgm:pt>
    <dgm:pt modelId="{CE567B08-339C-47EB-A717-C590A1DC49B8}" type="pres">
      <dgm:prSet presAssocID="{3C9C1D27-BB4A-48BA-AD66-15EE649C50CF}" presName="parentText" presStyleLbl="alignNode1" presStyleIdx="2" presStyleCnt="4">
        <dgm:presLayoutVars>
          <dgm:chMax val="1"/>
          <dgm:bulletEnabled val="1"/>
        </dgm:presLayoutVars>
      </dgm:prSet>
      <dgm:spPr/>
      <dgm:t>
        <a:bodyPr/>
        <a:lstStyle/>
        <a:p>
          <a:endParaRPr lang="ru-RU"/>
        </a:p>
      </dgm:t>
    </dgm:pt>
    <dgm:pt modelId="{D190B217-3081-4A48-8590-999A563E0011}" type="pres">
      <dgm:prSet presAssocID="{3C9C1D27-BB4A-48BA-AD66-15EE649C50CF}" presName="descendantText" presStyleLbl="alignAcc1" presStyleIdx="2" presStyleCnt="4" custScaleY="104975">
        <dgm:presLayoutVars>
          <dgm:bulletEnabled val="1"/>
        </dgm:presLayoutVars>
      </dgm:prSet>
      <dgm:spPr/>
      <dgm:t>
        <a:bodyPr/>
        <a:lstStyle/>
        <a:p>
          <a:endParaRPr lang="ru-RU"/>
        </a:p>
      </dgm:t>
    </dgm:pt>
    <dgm:pt modelId="{53B84F6E-0932-4D0B-AEA9-C76E27366A54}" type="pres">
      <dgm:prSet presAssocID="{9FAD1BA2-292E-4C1A-8E4F-0D061698EFBA}" presName="sp" presStyleCnt="0"/>
      <dgm:spPr/>
    </dgm:pt>
    <dgm:pt modelId="{3AD27D16-19BA-4FB3-B05B-3DAB6E461BC2}" type="pres">
      <dgm:prSet presAssocID="{E3B57F94-BFB5-4009-A09F-30A7CD145BDA}" presName="composite" presStyleCnt="0"/>
      <dgm:spPr/>
    </dgm:pt>
    <dgm:pt modelId="{265B557E-9179-4745-B6A4-EDF9D245248B}" type="pres">
      <dgm:prSet presAssocID="{E3B57F94-BFB5-4009-A09F-30A7CD145BDA}" presName="parentText" presStyleLbl="alignNode1" presStyleIdx="3" presStyleCnt="4">
        <dgm:presLayoutVars>
          <dgm:chMax val="1"/>
          <dgm:bulletEnabled val="1"/>
        </dgm:presLayoutVars>
      </dgm:prSet>
      <dgm:spPr/>
      <dgm:t>
        <a:bodyPr/>
        <a:lstStyle/>
        <a:p>
          <a:endParaRPr lang="ru-RU"/>
        </a:p>
      </dgm:t>
    </dgm:pt>
    <dgm:pt modelId="{45E75014-D4CE-41D1-87CC-DB49A41A565A}" type="pres">
      <dgm:prSet presAssocID="{E3B57F94-BFB5-4009-A09F-30A7CD145BDA}" presName="descendantText" presStyleLbl="alignAcc1" presStyleIdx="3" presStyleCnt="4">
        <dgm:presLayoutVars>
          <dgm:bulletEnabled val="1"/>
        </dgm:presLayoutVars>
      </dgm:prSet>
      <dgm:spPr/>
      <dgm:t>
        <a:bodyPr/>
        <a:lstStyle/>
        <a:p>
          <a:endParaRPr lang="ru-RU"/>
        </a:p>
      </dgm:t>
    </dgm:pt>
  </dgm:ptLst>
  <dgm:cxnLst>
    <dgm:cxn modelId="{30F5D8CF-D052-449D-AD96-5DA30F7B4BCF}" type="presOf" srcId="{9A74F3A5-E4B7-4FBE-A1B2-D80547AE6588}" destId="{8D5ED4B3-E7C9-49C9-BCA4-DA3DCCA86DBE}" srcOrd="0" destOrd="0" presId="urn:microsoft.com/office/officeart/2005/8/layout/chevron2"/>
    <dgm:cxn modelId="{959A8CB1-CF71-44C9-8480-DE9E0FC426CC}" srcId="{3C9C1D27-BB4A-48BA-AD66-15EE649C50CF}" destId="{48E51560-9BF6-47FA-846B-FE5EB4E80C8F}" srcOrd="0" destOrd="0" parTransId="{D84AA430-439D-440C-A859-11EFFA542196}" sibTransId="{448E28A5-3A6B-4DE3-B73D-45606966B6F0}"/>
    <dgm:cxn modelId="{F0094CD0-73BC-4974-A8C7-61DD278EB20B}" type="presOf" srcId="{E3B57F94-BFB5-4009-A09F-30A7CD145BDA}" destId="{265B557E-9179-4745-B6A4-EDF9D245248B}" srcOrd="0" destOrd="0" presId="urn:microsoft.com/office/officeart/2005/8/layout/chevron2"/>
    <dgm:cxn modelId="{5865DC28-8FC4-4E16-8354-EF67742F9CC7}" srcId="{E3B57F94-BFB5-4009-A09F-30A7CD145BDA}" destId="{1440E92F-F6F8-42B6-8766-01F88BAD6436}" srcOrd="1" destOrd="0" parTransId="{413E1F91-A095-4DB6-8427-E9DA5C195BEA}" sibTransId="{5A177208-AAC1-4200-A053-6168C6B01409}"/>
    <dgm:cxn modelId="{7B828E1A-B076-4953-A9C3-4441B418A2DF}" srcId="{4BF35A76-F11F-4A4C-B2C6-F1C35D2FF4F4}" destId="{9A74F3A5-E4B7-4FBE-A1B2-D80547AE6588}" srcOrd="0" destOrd="0" parTransId="{A778DB2B-A4AC-42CF-AC11-38E292E65F3A}" sibTransId="{0576F8AD-2456-454A-9074-68BEC4EC07F8}"/>
    <dgm:cxn modelId="{5B37CCCA-177C-41B4-A269-5D8C64FEAC66}" type="presOf" srcId="{31CD1AE1-8334-4FD9-A4E5-82029A33A84A}" destId="{CD5431EC-9B8B-41C9-B727-4C97C68E01CF}" srcOrd="0" destOrd="0" presId="urn:microsoft.com/office/officeart/2005/8/layout/chevron2"/>
    <dgm:cxn modelId="{EA35837B-407E-4D31-B04D-096FDA19FAAE}" type="presOf" srcId="{48E51560-9BF6-47FA-846B-FE5EB4E80C8F}" destId="{D190B217-3081-4A48-8590-999A563E0011}" srcOrd="0" destOrd="0" presId="urn:microsoft.com/office/officeart/2005/8/layout/chevron2"/>
    <dgm:cxn modelId="{C17F3B2F-9594-4809-A2B0-8B2B940254C2}" type="presOf" srcId="{3C9C1D27-BB4A-48BA-AD66-15EE649C50CF}" destId="{CE567B08-339C-47EB-A717-C590A1DC49B8}" srcOrd="0" destOrd="0" presId="urn:microsoft.com/office/officeart/2005/8/layout/chevron2"/>
    <dgm:cxn modelId="{6DFB909B-DD44-4DD2-A14E-D8C638A47E78}" type="presOf" srcId="{8138BDE4-CB60-4522-AD58-88C84804A555}" destId="{DEAB30D8-0798-4563-8568-FDD40B5C514B}" srcOrd="0" destOrd="0" presId="urn:microsoft.com/office/officeart/2005/8/layout/chevron2"/>
    <dgm:cxn modelId="{84BED9F0-8913-4CDB-B1F0-734198E3330D}" srcId="{31CD1AE1-8334-4FD9-A4E5-82029A33A84A}" destId="{F94FC054-9E60-466E-B8DC-A9E83D5E457E}" srcOrd="0" destOrd="0" parTransId="{4E949298-B426-4F51-ABD9-AF0732DF57B7}" sibTransId="{D90B7E75-09E2-41C7-95E5-8573C60B3CB1}"/>
    <dgm:cxn modelId="{9E075C3F-1753-48EF-B8EB-B46344603446}" type="presOf" srcId="{F94FC054-9E60-466E-B8DC-A9E83D5E457E}" destId="{5EE77D21-60E6-42C2-8DA6-596DC8AF249E}" srcOrd="0" destOrd="0" presId="urn:microsoft.com/office/officeart/2005/8/layout/chevron2"/>
    <dgm:cxn modelId="{55EF4CD1-9A4C-4920-8A6F-FDC903693126}" type="presOf" srcId="{B692D25C-E021-45AF-8583-0789149EACFE}" destId="{45E75014-D4CE-41D1-87CC-DB49A41A565A}" srcOrd="0" destOrd="0" presId="urn:microsoft.com/office/officeart/2005/8/layout/chevron2"/>
    <dgm:cxn modelId="{BBEE3ED3-3397-4ED2-B058-F8CAF6F5BE40}" srcId="{4BF35A76-F11F-4A4C-B2C6-F1C35D2FF4F4}" destId="{31CD1AE1-8334-4FD9-A4E5-82029A33A84A}" srcOrd="1" destOrd="0" parTransId="{3B0776A2-F29A-403D-B49B-52F00ACAE8A7}" sibTransId="{1B33348B-8C74-4F87-B64B-CBE031D663EF}"/>
    <dgm:cxn modelId="{423B6728-DFDB-4DCE-8F05-08AECA6D94E3}" srcId="{9A74F3A5-E4B7-4FBE-A1B2-D80547AE6588}" destId="{8138BDE4-CB60-4522-AD58-88C84804A555}" srcOrd="0" destOrd="0" parTransId="{9166D45F-199C-4AEE-A16E-EA2E21C6FBD5}" sibTransId="{45B77DD4-F9D0-47B4-B696-B0CD16AA99A1}"/>
    <dgm:cxn modelId="{B43329FF-6F8D-45EA-BE2D-9A2729807ED6}" type="presOf" srcId="{4BF35A76-F11F-4A4C-B2C6-F1C35D2FF4F4}" destId="{43A1D213-BC4A-48A2-9E50-DAA082E7AC84}" srcOrd="0" destOrd="0" presId="urn:microsoft.com/office/officeart/2005/8/layout/chevron2"/>
    <dgm:cxn modelId="{614ACC9C-8C08-4ACF-9FCB-621A63C152A7}" srcId="{4BF35A76-F11F-4A4C-B2C6-F1C35D2FF4F4}" destId="{E3B57F94-BFB5-4009-A09F-30A7CD145BDA}" srcOrd="3" destOrd="0" parTransId="{28BE7D09-908C-414F-8C5A-B9BD44F7C801}" sibTransId="{7A611165-CF01-45BE-A302-FA053C3239E1}"/>
    <dgm:cxn modelId="{221A45DD-147E-4ECD-9723-BB5A433E11D5}" type="presOf" srcId="{1440E92F-F6F8-42B6-8766-01F88BAD6436}" destId="{45E75014-D4CE-41D1-87CC-DB49A41A565A}" srcOrd="0" destOrd="1" presId="urn:microsoft.com/office/officeart/2005/8/layout/chevron2"/>
    <dgm:cxn modelId="{94462257-01DD-4D36-AFB5-095F31408B02}" srcId="{4BF35A76-F11F-4A4C-B2C6-F1C35D2FF4F4}" destId="{3C9C1D27-BB4A-48BA-AD66-15EE649C50CF}" srcOrd="2" destOrd="0" parTransId="{5C2E753D-81CD-4A11-9ECC-58A3AA5D65A6}" sibTransId="{9FAD1BA2-292E-4C1A-8E4F-0D061698EFBA}"/>
    <dgm:cxn modelId="{2E12E7ED-CC7F-4474-BAF3-159B635402B6}" srcId="{E3B57F94-BFB5-4009-A09F-30A7CD145BDA}" destId="{B692D25C-E021-45AF-8583-0789149EACFE}" srcOrd="0" destOrd="0" parTransId="{3E6EFA6A-2296-45DE-BF80-98F0E18D6D1E}" sibTransId="{65888CBC-9404-43F6-B821-EF118C78A70C}"/>
    <dgm:cxn modelId="{18F55D65-200E-4170-BCE4-D712EE3CDE50}" type="presParOf" srcId="{43A1D213-BC4A-48A2-9E50-DAA082E7AC84}" destId="{42F04CDC-BB6D-44CA-A955-4CC712E98ABB}" srcOrd="0" destOrd="0" presId="urn:microsoft.com/office/officeart/2005/8/layout/chevron2"/>
    <dgm:cxn modelId="{B4159F48-617C-422D-8A77-38BD0A971E35}" type="presParOf" srcId="{42F04CDC-BB6D-44CA-A955-4CC712E98ABB}" destId="{8D5ED4B3-E7C9-49C9-BCA4-DA3DCCA86DBE}" srcOrd="0" destOrd="0" presId="urn:microsoft.com/office/officeart/2005/8/layout/chevron2"/>
    <dgm:cxn modelId="{D053E7B2-A7F9-4287-98EA-537D3258DA1E}" type="presParOf" srcId="{42F04CDC-BB6D-44CA-A955-4CC712E98ABB}" destId="{DEAB30D8-0798-4563-8568-FDD40B5C514B}" srcOrd="1" destOrd="0" presId="urn:microsoft.com/office/officeart/2005/8/layout/chevron2"/>
    <dgm:cxn modelId="{96B859D7-A41A-4548-9D2E-9AC3A412A0C5}" type="presParOf" srcId="{43A1D213-BC4A-48A2-9E50-DAA082E7AC84}" destId="{D4CA838D-BC0C-4561-ACEB-DD330A99202F}" srcOrd="1" destOrd="0" presId="urn:microsoft.com/office/officeart/2005/8/layout/chevron2"/>
    <dgm:cxn modelId="{1D3A7FDD-FDD3-42F0-9606-D068CAF23E62}" type="presParOf" srcId="{43A1D213-BC4A-48A2-9E50-DAA082E7AC84}" destId="{DAE9481F-CDA3-4766-95D9-41344310178C}" srcOrd="2" destOrd="0" presId="urn:microsoft.com/office/officeart/2005/8/layout/chevron2"/>
    <dgm:cxn modelId="{61967088-5751-4840-8B8D-32E7559C0839}" type="presParOf" srcId="{DAE9481F-CDA3-4766-95D9-41344310178C}" destId="{CD5431EC-9B8B-41C9-B727-4C97C68E01CF}" srcOrd="0" destOrd="0" presId="urn:microsoft.com/office/officeart/2005/8/layout/chevron2"/>
    <dgm:cxn modelId="{6C6CDC49-9E7A-4224-9C51-887A0243BA3D}" type="presParOf" srcId="{DAE9481F-CDA3-4766-95D9-41344310178C}" destId="{5EE77D21-60E6-42C2-8DA6-596DC8AF249E}" srcOrd="1" destOrd="0" presId="urn:microsoft.com/office/officeart/2005/8/layout/chevron2"/>
    <dgm:cxn modelId="{9A177DC8-491A-42DD-ADC4-534BC898B0AB}" type="presParOf" srcId="{43A1D213-BC4A-48A2-9E50-DAA082E7AC84}" destId="{01176366-D572-4E9C-8FEA-64BAB5BF04CE}" srcOrd="3" destOrd="0" presId="urn:microsoft.com/office/officeart/2005/8/layout/chevron2"/>
    <dgm:cxn modelId="{AD716AF5-78A8-4D4A-A3AE-88198535E2DE}" type="presParOf" srcId="{43A1D213-BC4A-48A2-9E50-DAA082E7AC84}" destId="{D1C7FDF8-7423-417A-BA58-B373316D51E5}" srcOrd="4" destOrd="0" presId="urn:microsoft.com/office/officeart/2005/8/layout/chevron2"/>
    <dgm:cxn modelId="{304B50D3-9372-44E0-B483-1B00E9068349}" type="presParOf" srcId="{D1C7FDF8-7423-417A-BA58-B373316D51E5}" destId="{CE567B08-339C-47EB-A717-C590A1DC49B8}" srcOrd="0" destOrd="0" presId="urn:microsoft.com/office/officeart/2005/8/layout/chevron2"/>
    <dgm:cxn modelId="{A7A92450-1B2B-416A-953D-8577D0D27D0B}" type="presParOf" srcId="{D1C7FDF8-7423-417A-BA58-B373316D51E5}" destId="{D190B217-3081-4A48-8590-999A563E0011}" srcOrd="1" destOrd="0" presId="urn:microsoft.com/office/officeart/2005/8/layout/chevron2"/>
    <dgm:cxn modelId="{4328C1CA-8C68-49C5-843D-F1F7D68C9887}" type="presParOf" srcId="{43A1D213-BC4A-48A2-9E50-DAA082E7AC84}" destId="{53B84F6E-0932-4D0B-AEA9-C76E27366A54}" srcOrd="5" destOrd="0" presId="urn:microsoft.com/office/officeart/2005/8/layout/chevron2"/>
    <dgm:cxn modelId="{96F6BB75-88A5-4A79-8A34-AB6577AB8885}" type="presParOf" srcId="{43A1D213-BC4A-48A2-9E50-DAA082E7AC84}" destId="{3AD27D16-19BA-4FB3-B05B-3DAB6E461BC2}" srcOrd="6" destOrd="0" presId="urn:microsoft.com/office/officeart/2005/8/layout/chevron2"/>
    <dgm:cxn modelId="{6D039704-7041-492A-95B4-BBABE4264538}" type="presParOf" srcId="{3AD27D16-19BA-4FB3-B05B-3DAB6E461BC2}" destId="{265B557E-9179-4745-B6A4-EDF9D245248B}" srcOrd="0" destOrd="0" presId="urn:microsoft.com/office/officeart/2005/8/layout/chevron2"/>
    <dgm:cxn modelId="{46C00939-57F4-40B7-819E-9B6EFCF2AD08}" type="presParOf" srcId="{3AD27D16-19BA-4FB3-B05B-3DAB6E461BC2}" destId="{45E75014-D4CE-41D1-87CC-DB49A41A565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35A76-F11F-4A4C-B2C6-F1C35D2FF4F4}"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ru-RU"/>
        </a:p>
      </dgm:t>
    </dgm:pt>
    <dgm:pt modelId="{9A74F3A5-E4B7-4FBE-A1B2-D80547AE6588}">
      <dgm:prSet phldrT="[Текст]" custT="1"/>
      <dgm:spPr>
        <a:scene3d>
          <a:camera prst="orthographicFront"/>
          <a:lightRig rig="threePt" dir="t"/>
        </a:scene3d>
        <a:sp3d>
          <a:bevelT prst="angle"/>
        </a:sp3d>
      </dgm:spPr>
      <dgm:t>
        <a:bodyPr/>
        <a:lstStyle/>
        <a:p>
          <a:r>
            <a:rPr lang="ru-RU" sz="1600" dirty="0" smtClean="0">
              <a:latin typeface="Liberation Serif" pitchFamily="18" charset="0"/>
            </a:rPr>
            <a:t>2,9</a:t>
          </a:r>
          <a:endParaRPr lang="ru-RU" sz="1600" dirty="0">
            <a:latin typeface="Liberation Serif" pitchFamily="18" charset="0"/>
          </a:endParaRPr>
        </a:p>
      </dgm:t>
    </dgm:pt>
    <dgm:pt modelId="{A778DB2B-A4AC-42CF-AC11-38E292E65F3A}" type="parTrans" cxnId="{7B828E1A-B076-4953-A9C3-4441B418A2DF}">
      <dgm:prSet/>
      <dgm:spPr/>
      <dgm:t>
        <a:bodyPr/>
        <a:lstStyle/>
        <a:p>
          <a:endParaRPr lang="ru-RU" sz="1400"/>
        </a:p>
      </dgm:t>
    </dgm:pt>
    <dgm:pt modelId="{0576F8AD-2456-454A-9074-68BEC4EC07F8}" type="sibTrans" cxnId="{7B828E1A-B076-4953-A9C3-4441B418A2DF}">
      <dgm:prSet/>
      <dgm:spPr/>
      <dgm:t>
        <a:bodyPr/>
        <a:lstStyle/>
        <a:p>
          <a:endParaRPr lang="ru-RU" sz="1400"/>
        </a:p>
      </dgm:t>
    </dgm:pt>
    <dgm:pt modelId="{8138BDE4-CB60-4522-AD58-88C84804A555}">
      <dgm:prSet phldrT="[Текст]" custT="1"/>
      <dgm:spPr/>
      <dgm:t>
        <a:bodyPr/>
        <a:lstStyle/>
        <a:p>
          <a:r>
            <a:rPr lang="ru-RU" sz="1350" b="0" i="0" u="none" dirty="0" smtClean="0"/>
            <a:t>Обеспечение осуществления регулярных перевозок пассажиров автомобильным транспортом (автобусами) на территории Камышловского городского округа</a:t>
          </a:r>
          <a:endParaRPr lang="ru-RU" sz="1350" b="0" dirty="0">
            <a:solidFill>
              <a:schemeClr val="tx1"/>
            </a:solidFill>
            <a:latin typeface="Liberation Serif" pitchFamily="18" charset="0"/>
          </a:endParaRPr>
        </a:p>
      </dgm:t>
    </dgm:pt>
    <dgm:pt modelId="{9166D45F-199C-4AEE-A16E-EA2E21C6FBD5}" type="parTrans" cxnId="{423B6728-DFDB-4DCE-8F05-08AECA6D94E3}">
      <dgm:prSet/>
      <dgm:spPr/>
      <dgm:t>
        <a:bodyPr/>
        <a:lstStyle/>
        <a:p>
          <a:endParaRPr lang="ru-RU" sz="1400"/>
        </a:p>
      </dgm:t>
    </dgm:pt>
    <dgm:pt modelId="{45B77DD4-F9D0-47B4-B696-B0CD16AA99A1}" type="sibTrans" cxnId="{423B6728-DFDB-4DCE-8F05-08AECA6D94E3}">
      <dgm:prSet/>
      <dgm:spPr/>
      <dgm:t>
        <a:bodyPr/>
        <a:lstStyle/>
        <a:p>
          <a:endParaRPr lang="ru-RU" sz="1400"/>
        </a:p>
      </dgm:t>
    </dgm:pt>
    <dgm:pt modelId="{31CD1AE1-8334-4FD9-A4E5-82029A33A84A}">
      <dgm:prSet phldrT="[Текст]" custT="1"/>
      <dgm:spPr>
        <a:scene3d>
          <a:camera prst="orthographicFront"/>
          <a:lightRig rig="threePt" dir="t"/>
        </a:scene3d>
        <a:sp3d>
          <a:bevelT prst="angle"/>
        </a:sp3d>
      </dgm:spPr>
      <dgm:t>
        <a:bodyPr/>
        <a:lstStyle/>
        <a:p>
          <a:r>
            <a:rPr lang="ru-RU" sz="1600" dirty="0" smtClean="0">
              <a:latin typeface="Liberation Serif" pitchFamily="18" charset="0"/>
            </a:rPr>
            <a:t>2,6</a:t>
          </a:r>
          <a:endParaRPr lang="ru-RU" sz="1600" dirty="0">
            <a:latin typeface="Liberation Serif" pitchFamily="18" charset="0"/>
          </a:endParaRPr>
        </a:p>
      </dgm:t>
    </dgm:pt>
    <dgm:pt modelId="{3B0776A2-F29A-403D-B49B-52F00ACAE8A7}" type="parTrans" cxnId="{BBEE3ED3-3397-4ED2-B058-F8CAF6F5BE40}">
      <dgm:prSet/>
      <dgm:spPr/>
      <dgm:t>
        <a:bodyPr/>
        <a:lstStyle/>
        <a:p>
          <a:endParaRPr lang="ru-RU" sz="1400"/>
        </a:p>
      </dgm:t>
    </dgm:pt>
    <dgm:pt modelId="{1B33348B-8C74-4F87-B64B-CBE031D663EF}" type="sibTrans" cxnId="{BBEE3ED3-3397-4ED2-B058-F8CAF6F5BE40}">
      <dgm:prSet/>
      <dgm:spPr/>
      <dgm:t>
        <a:bodyPr/>
        <a:lstStyle/>
        <a:p>
          <a:endParaRPr lang="ru-RU" sz="1400"/>
        </a:p>
      </dgm:t>
    </dgm:pt>
    <dgm:pt modelId="{F94FC054-9E60-466E-B8DC-A9E83D5E457E}">
      <dgm:prSet phldrT="[Текст]" custT="1"/>
      <dgm:spPr/>
      <dgm:t>
        <a:bodyPr/>
        <a:lstStyle/>
        <a:p>
          <a:r>
            <a:rPr lang="ru-RU" sz="1350" dirty="0" smtClean="0">
              <a:solidFill>
                <a:schemeClr val="tx1"/>
              </a:solidFill>
              <a:latin typeface="Liberation Serif" pitchFamily="18" charset="0"/>
              <a:cs typeface="Times New Roman" pitchFamily="18" charset="0"/>
            </a:rPr>
            <a:t>Обслуживание светофорных объектов</a:t>
          </a:r>
          <a:endParaRPr lang="ru-RU" sz="1350" dirty="0">
            <a:solidFill>
              <a:schemeClr val="tx1"/>
            </a:solidFill>
            <a:latin typeface="Liberation Serif" pitchFamily="18" charset="0"/>
          </a:endParaRPr>
        </a:p>
      </dgm:t>
    </dgm:pt>
    <dgm:pt modelId="{4E949298-B426-4F51-ABD9-AF0732DF57B7}" type="parTrans" cxnId="{84BED9F0-8913-4CDB-B1F0-734198E3330D}">
      <dgm:prSet/>
      <dgm:spPr/>
      <dgm:t>
        <a:bodyPr/>
        <a:lstStyle/>
        <a:p>
          <a:endParaRPr lang="ru-RU" sz="1400"/>
        </a:p>
      </dgm:t>
    </dgm:pt>
    <dgm:pt modelId="{D90B7E75-09E2-41C7-95E5-8573C60B3CB1}" type="sibTrans" cxnId="{84BED9F0-8913-4CDB-B1F0-734198E3330D}">
      <dgm:prSet/>
      <dgm:spPr/>
      <dgm:t>
        <a:bodyPr/>
        <a:lstStyle/>
        <a:p>
          <a:endParaRPr lang="ru-RU" sz="1400"/>
        </a:p>
      </dgm:t>
    </dgm:pt>
    <dgm:pt modelId="{C1A86F3D-3628-4247-BF3B-3F153EB78A95}">
      <dgm:prSet phldrT="[Текст]" custT="1"/>
      <dgm:spPr>
        <a:scene3d>
          <a:camera prst="orthographicFront"/>
          <a:lightRig rig="threePt" dir="t"/>
        </a:scene3d>
        <a:sp3d>
          <a:bevelT prst="angle"/>
        </a:sp3d>
      </dgm:spPr>
      <dgm:t>
        <a:bodyPr/>
        <a:lstStyle/>
        <a:p>
          <a:r>
            <a:rPr lang="ru-RU" sz="1400" dirty="0" smtClean="0">
              <a:solidFill>
                <a:schemeClr val="bg1"/>
              </a:solidFill>
              <a:latin typeface="Liberation Serif" pitchFamily="18" charset="0"/>
            </a:rPr>
            <a:t>52,9</a:t>
          </a:r>
          <a:endParaRPr lang="ru-RU" sz="1400" dirty="0">
            <a:solidFill>
              <a:schemeClr val="bg1"/>
            </a:solidFill>
            <a:latin typeface="Liberation Serif" pitchFamily="18" charset="0"/>
          </a:endParaRPr>
        </a:p>
      </dgm:t>
    </dgm:pt>
    <dgm:pt modelId="{DB5A7C91-D8E7-4D7F-B491-C4A1263A897D}" type="parTrans" cxnId="{05FD153D-E2C2-4553-BD6E-E9807729FEB0}">
      <dgm:prSet/>
      <dgm:spPr/>
      <dgm:t>
        <a:bodyPr/>
        <a:lstStyle/>
        <a:p>
          <a:endParaRPr lang="ru-RU" sz="1400"/>
        </a:p>
      </dgm:t>
    </dgm:pt>
    <dgm:pt modelId="{D9FF7AC0-72E8-41C4-A813-972AF51A4651}" type="sibTrans" cxnId="{05FD153D-E2C2-4553-BD6E-E9807729FEB0}">
      <dgm:prSet/>
      <dgm:spPr/>
      <dgm:t>
        <a:bodyPr/>
        <a:lstStyle/>
        <a:p>
          <a:endParaRPr lang="ru-RU" sz="1400"/>
        </a:p>
      </dgm:t>
    </dgm:pt>
    <dgm:pt modelId="{A4332B6D-8518-43A8-835E-597C6A255A1A}">
      <dgm:prSet custT="1"/>
      <dgm:spPr/>
      <dgm:t>
        <a:bodyPr/>
        <a:lstStyle/>
        <a:p>
          <a:r>
            <a:rPr lang="ru-RU" sz="1350" dirty="0" smtClean="0">
              <a:solidFill>
                <a:schemeClr val="tx1"/>
              </a:solidFill>
              <a:latin typeface="Liberation Serif" pitchFamily="18" charset="0"/>
            </a:rPr>
            <a:t>Мероприятие, связанные с безопасностью дорожного движения, в т.ч. ремонт участков улично-дорожной сети города согласно протокола комиссии по рассмотрению предложений ОМС</a:t>
          </a:r>
          <a:endParaRPr lang="ru-RU" sz="1350" dirty="0">
            <a:solidFill>
              <a:schemeClr val="tx1"/>
            </a:solidFill>
            <a:latin typeface="Liberation Serif" pitchFamily="18" charset="0"/>
          </a:endParaRPr>
        </a:p>
      </dgm:t>
    </dgm:pt>
    <dgm:pt modelId="{AD3C7886-F927-4800-9F9D-D8AA0BB3F2DC}" type="parTrans" cxnId="{1E5127E4-4052-476D-A8A1-DD980BEA29D7}">
      <dgm:prSet/>
      <dgm:spPr/>
      <dgm:t>
        <a:bodyPr/>
        <a:lstStyle/>
        <a:p>
          <a:endParaRPr lang="ru-RU" sz="1400"/>
        </a:p>
      </dgm:t>
    </dgm:pt>
    <dgm:pt modelId="{DB6EFBE3-A8BD-4615-9BA0-EB7FED697E89}" type="sibTrans" cxnId="{1E5127E4-4052-476D-A8A1-DD980BEA29D7}">
      <dgm:prSet/>
      <dgm:spPr/>
      <dgm:t>
        <a:bodyPr/>
        <a:lstStyle/>
        <a:p>
          <a:endParaRPr lang="ru-RU" sz="1400"/>
        </a:p>
      </dgm:t>
    </dgm:pt>
    <dgm:pt modelId="{4AE9052A-9CCF-4BA7-A8C8-766403044BBD}">
      <dgm:prSet phldrT="[Текст]"/>
      <dgm:spPr>
        <a:scene3d>
          <a:camera prst="orthographicFront"/>
          <a:lightRig rig="threePt" dir="t"/>
        </a:scene3d>
        <a:sp3d>
          <a:bevelT prst="angle"/>
        </a:sp3d>
      </dgm:spPr>
      <dgm:t>
        <a:bodyPr/>
        <a:lstStyle/>
        <a:p>
          <a:r>
            <a:rPr lang="ru-RU" dirty="0" smtClean="0">
              <a:latin typeface="Liberation Serif" pitchFamily="18" charset="0"/>
            </a:rPr>
            <a:t>24,6</a:t>
          </a:r>
          <a:endParaRPr lang="ru-RU" dirty="0">
            <a:latin typeface="Liberation Serif" pitchFamily="18" charset="0"/>
          </a:endParaRPr>
        </a:p>
      </dgm:t>
    </dgm:pt>
    <dgm:pt modelId="{DD238F9F-7D31-4EAD-ADE7-6B050AA88349}" type="parTrans" cxnId="{099E0C85-1CA9-4513-959B-4029681022E0}">
      <dgm:prSet/>
      <dgm:spPr/>
      <dgm:t>
        <a:bodyPr/>
        <a:lstStyle/>
        <a:p>
          <a:endParaRPr lang="ru-RU"/>
        </a:p>
      </dgm:t>
    </dgm:pt>
    <dgm:pt modelId="{54FB6A9A-FCAF-4A1D-987B-956480773C14}" type="sibTrans" cxnId="{099E0C85-1CA9-4513-959B-4029681022E0}">
      <dgm:prSet/>
      <dgm:spPr/>
      <dgm:t>
        <a:bodyPr/>
        <a:lstStyle/>
        <a:p>
          <a:endParaRPr lang="ru-RU"/>
        </a:p>
      </dgm:t>
    </dgm:pt>
    <dgm:pt modelId="{4F8C86CB-0B08-40AA-8579-36A55000E9BF}">
      <dgm:prSet custT="1"/>
      <dgm:spPr/>
      <dgm:t>
        <a:bodyPr/>
        <a:lstStyle/>
        <a:p>
          <a:r>
            <a:rPr lang="ru-RU" sz="1350" dirty="0" smtClean="0">
              <a:solidFill>
                <a:schemeClr val="tx1"/>
              </a:solidFill>
              <a:latin typeface="Liberation Serif" pitchFamily="18" charset="0"/>
            </a:rPr>
            <a:t>Содержание и ремонт автомобильных дорог местного значения</a:t>
          </a:r>
          <a:endParaRPr lang="ru-RU" sz="1350" dirty="0">
            <a:solidFill>
              <a:schemeClr val="tx1"/>
            </a:solidFill>
            <a:latin typeface="Liberation Serif" pitchFamily="18" charset="0"/>
          </a:endParaRPr>
        </a:p>
      </dgm:t>
    </dgm:pt>
    <dgm:pt modelId="{5E472E9C-9F8E-4079-813A-CC5BC33985AE}" type="parTrans" cxnId="{061BBCAE-E80E-46FD-9608-7B92CCCF6DCB}">
      <dgm:prSet/>
      <dgm:spPr/>
      <dgm:t>
        <a:bodyPr/>
        <a:lstStyle/>
        <a:p>
          <a:endParaRPr lang="ru-RU"/>
        </a:p>
      </dgm:t>
    </dgm:pt>
    <dgm:pt modelId="{ECD0840F-C5A9-4F3F-87C1-D924D50ADA09}" type="sibTrans" cxnId="{061BBCAE-E80E-46FD-9608-7B92CCCF6DCB}">
      <dgm:prSet/>
      <dgm:spPr/>
      <dgm:t>
        <a:bodyPr/>
        <a:lstStyle/>
        <a:p>
          <a:endParaRPr lang="ru-RU"/>
        </a:p>
      </dgm:t>
    </dgm:pt>
    <dgm:pt modelId="{B2F2B689-7D09-4876-90D6-384B782B6D2B}">
      <dgm:prSet phldrT="[Текст]"/>
      <dgm:spPr>
        <a:scene3d>
          <a:camera prst="orthographicFront"/>
          <a:lightRig rig="threePt" dir="t"/>
        </a:scene3d>
        <a:sp3d>
          <a:bevelT prst="angle"/>
        </a:sp3d>
      </dgm:spPr>
      <dgm:t>
        <a:bodyPr/>
        <a:lstStyle/>
        <a:p>
          <a:r>
            <a:rPr lang="ru-RU" dirty="0" smtClean="0">
              <a:solidFill>
                <a:schemeClr val="bg1"/>
              </a:solidFill>
              <a:latin typeface="Liberation Serif" pitchFamily="18" charset="0"/>
            </a:rPr>
            <a:t>15,6</a:t>
          </a:r>
          <a:endParaRPr lang="ru-RU" dirty="0">
            <a:solidFill>
              <a:schemeClr val="bg1"/>
            </a:solidFill>
            <a:latin typeface="Liberation Serif" pitchFamily="18" charset="0"/>
          </a:endParaRPr>
        </a:p>
      </dgm:t>
    </dgm:pt>
    <dgm:pt modelId="{2368F59D-E33C-4032-BF47-A983B87524F8}" type="parTrans" cxnId="{B32AFA37-09A9-403D-8DBE-24549FABC461}">
      <dgm:prSet/>
      <dgm:spPr/>
      <dgm:t>
        <a:bodyPr/>
        <a:lstStyle/>
        <a:p>
          <a:endParaRPr lang="ru-RU"/>
        </a:p>
      </dgm:t>
    </dgm:pt>
    <dgm:pt modelId="{118EB0F2-DC09-4F2E-B579-A4F5A9A4436C}" type="sibTrans" cxnId="{B32AFA37-09A9-403D-8DBE-24549FABC461}">
      <dgm:prSet/>
      <dgm:spPr/>
      <dgm:t>
        <a:bodyPr/>
        <a:lstStyle/>
        <a:p>
          <a:endParaRPr lang="ru-RU"/>
        </a:p>
      </dgm:t>
    </dgm:pt>
    <dgm:pt modelId="{D878763D-0CFE-47D5-B0CC-B716A04564B7}">
      <dgm:prSet custT="1"/>
      <dgm:spPr/>
      <dgm:t>
        <a:bodyPr/>
        <a:lstStyle/>
        <a:p>
          <a:r>
            <a:rPr lang="ru-RU" sz="1350" dirty="0" smtClean="0">
              <a:solidFill>
                <a:schemeClr val="tx1"/>
              </a:solidFill>
              <a:latin typeface="Liberation Serif" pitchFamily="18" charset="0"/>
            </a:rPr>
            <a:t>Прочие расходы в области дорожно-транспортного хозяйства</a:t>
          </a:r>
          <a:endParaRPr lang="ru-RU" sz="1350" dirty="0"/>
        </a:p>
      </dgm:t>
    </dgm:pt>
    <dgm:pt modelId="{D3B35C3B-797D-4533-9799-A7E9E278165E}" type="parTrans" cxnId="{3C23BDD2-A735-4AF6-99B0-EE17FC5ED019}">
      <dgm:prSet/>
      <dgm:spPr/>
    </dgm:pt>
    <dgm:pt modelId="{E372B8D0-FC12-464A-B2B7-1A131EAEF2CD}" type="sibTrans" cxnId="{3C23BDD2-A735-4AF6-99B0-EE17FC5ED019}">
      <dgm:prSet/>
      <dgm:spPr/>
    </dgm:pt>
    <dgm:pt modelId="{43A1D213-BC4A-48A2-9E50-DAA082E7AC84}" type="pres">
      <dgm:prSet presAssocID="{4BF35A76-F11F-4A4C-B2C6-F1C35D2FF4F4}" presName="linearFlow" presStyleCnt="0">
        <dgm:presLayoutVars>
          <dgm:dir/>
          <dgm:animLvl val="lvl"/>
          <dgm:resizeHandles val="exact"/>
        </dgm:presLayoutVars>
      </dgm:prSet>
      <dgm:spPr/>
      <dgm:t>
        <a:bodyPr/>
        <a:lstStyle/>
        <a:p>
          <a:endParaRPr lang="ru-RU"/>
        </a:p>
      </dgm:t>
    </dgm:pt>
    <dgm:pt modelId="{42F04CDC-BB6D-44CA-A955-4CC712E98ABB}" type="pres">
      <dgm:prSet presAssocID="{9A74F3A5-E4B7-4FBE-A1B2-D80547AE6588}" presName="composite" presStyleCnt="0"/>
      <dgm:spPr/>
    </dgm:pt>
    <dgm:pt modelId="{8D5ED4B3-E7C9-49C9-BCA4-DA3DCCA86DBE}" type="pres">
      <dgm:prSet presAssocID="{9A74F3A5-E4B7-4FBE-A1B2-D80547AE6588}" presName="parentText" presStyleLbl="alignNode1" presStyleIdx="0" presStyleCnt="5">
        <dgm:presLayoutVars>
          <dgm:chMax val="1"/>
          <dgm:bulletEnabled val="1"/>
        </dgm:presLayoutVars>
      </dgm:prSet>
      <dgm:spPr/>
      <dgm:t>
        <a:bodyPr/>
        <a:lstStyle/>
        <a:p>
          <a:endParaRPr lang="ru-RU"/>
        </a:p>
      </dgm:t>
    </dgm:pt>
    <dgm:pt modelId="{DEAB30D8-0798-4563-8568-FDD40B5C514B}" type="pres">
      <dgm:prSet presAssocID="{9A74F3A5-E4B7-4FBE-A1B2-D80547AE6588}" presName="descendantText" presStyleLbl="alignAcc1" presStyleIdx="0" presStyleCnt="5" custScaleY="100000">
        <dgm:presLayoutVars>
          <dgm:bulletEnabled val="1"/>
        </dgm:presLayoutVars>
      </dgm:prSet>
      <dgm:spPr/>
      <dgm:t>
        <a:bodyPr/>
        <a:lstStyle/>
        <a:p>
          <a:endParaRPr lang="ru-RU"/>
        </a:p>
      </dgm:t>
    </dgm:pt>
    <dgm:pt modelId="{D4CA838D-BC0C-4561-ACEB-DD330A99202F}" type="pres">
      <dgm:prSet presAssocID="{0576F8AD-2456-454A-9074-68BEC4EC07F8}" presName="sp" presStyleCnt="0"/>
      <dgm:spPr/>
    </dgm:pt>
    <dgm:pt modelId="{1D2DB153-923F-4083-8BEB-195EC38CF668}" type="pres">
      <dgm:prSet presAssocID="{4AE9052A-9CCF-4BA7-A8C8-766403044BBD}" presName="composite" presStyleCnt="0"/>
      <dgm:spPr/>
    </dgm:pt>
    <dgm:pt modelId="{E6589C22-EC0D-4863-94E1-2DD6CEFF8159}" type="pres">
      <dgm:prSet presAssocID="{4AE9052A-9CCF-4BA7-A8C8-766403044BBD}" presName="parentText" presStyleLbl="alignNode1" presStyleIdx="1" presStyleCnt="5">
        <dgm:presLayoutVars>
          <dgm:chMax val="1"/>
          <dgm:bulletEnabled val="1"/>
        </dgm:presLayoutVars>
      </dgm:prSet>
      <dgm:spPr/>
      <dgm:t>
        <a:bodyPr/>
        <a:lstStyle/>
        <a:p>
          <a:endParaRPr lang="ru-RU"/>
        </a:p>
      </dgm:t>
    </dgm:pt>
    <dgm:pt modelId="{D33E84F9-8600-47D7-94C6-390331751F96}" type="pres">
      <dgm:prSet presAssocID="{4AE9052A-9CCF-4BA7-A8C8-766403044BBD}" presName="descendantText" presStyleLbl="alignAcc1" presStyleIdx="1" presStyleCnt="5">
        <dgm:presLayoutVars>
          <dgm:bulletEnabled val="1"/>
        </dgm:presLayoutVars>
      </dgm:prSet>
      <dgm:spPr/>
      <dgm:t>
        <a:bodyPr/>
        <a:lstStyle/>
        <a:p>
          <a:endParaRPr lang="ru-RU"/>
        </a:p>
      </dgm:t>
    </dgm:pt>
    <dgm:pt modelId="{6134C1B5-1B23-4C05-98B2-90AD77C53180}" type="pres">
      <dgm:prSet presAssocID="{54FB6A9A-FCAF-4A1D-987B-956480773C14}" presName="sp" presStyleCnt="0"/>
      <dgm:spPr/>
    </dgm:pt>
    <dgm:pt modelId="{DAE9481F-CDA3-4766-95D9-41344310178C}" type="pres">
      <dgm:prSet presAssocID="{31CD1AE1-8334-4FD9-A4E5-82029A33A84A}" presName="composite" presStyleCnt="0"/>
      <dgm:spPr/>
    </dgm:pt>
    <dgm:pt modelId="{CD5431EC-9B8B-41C9-B727-4C97C68E01CF}" type="pres">
      <dgm:prSet presAssocID="{31CD1AE1-8334-4FD9-A4E5-82029A33A84A}" presName="parentText" presStyleLbl="alignNode1" presStyleIdx="2" presStyleCnt="5">
        <dgm:presLayoutVars>
          <dgm:chMax val="1"/>
          <dgm:bulletEnabled val="1"/>
        </dgm:presLayoutVars>
      </dgm:prSet>
      <dgm:spPr/>
      <dgm:t>
        <a:bodyPr/>
        <a:lstStyle/>
        <a:p>
          <a:endParaRPr lang="ru-RU"/>
        </a:p>
      </dgm:t>
    </dgm:pt>
    <dgm:pt modelId="{5EE77D21-60E6-42C2-8DA6-596DC8AF249E}" type="pres">
      <dgm:prSet presAssocID="{31CD1AE1-8334-4FD9-A4E5-82029A33A84A}" presName="descendantText" presStyleLbl="alignAcc1" presStyleIdx="2" presStyleCnt="5" custScaleY="105657" custLinFactNeighborX="56" custLinFactNeighborY="-4700">
        <dgm:presLayoutVars>
          <dgm:bulletEnabled val="1"/>
        </dgm:presLayoutVars>
      </dgm:prSet>
      <dgm:spPr/>
      <dgm:t>
        <a:bodyPr/>
        <a:lstStyle/>
        <a:p>
          <a:endParaRPr lang="ru-RU"/>
        </a:p>
      </dgm:t>
    </dgm:pt>
    <dgm:pt modelId="{B15BD1B2-E8DD-4212-B886-6116B3BF9484}" type="pres">
      <dgm:prSet presAssocID="{1B33348B-8C74-4F87-B64B-CBE031D663EF}" presName="sp" presStyleCnt="0"/>
      <dgm:spPr/>
    </dgm:pt>
    <dgm:pt modelId="{29CEB42D-C0F9-49B7-8188-7BF464018B97}" type="pres">
      <dgm:prSet presAssocID="{C1A86F3D-3628-4247-BF3B-3F153EB78A95}" presName="composite" presStyleCnt="0"/>
      <dgm:spPr/>
    </dgm:pt>
    <dgm:pt modelId="{6AF687CC-BF91-4908-A7A6-2F3BA79B7BFB}" type="pres">
      <dgm:prSet presAssocID="{C1A86F3D-3628-4247-BF3B-3F153EB78A95}" presName="parentText" presStyleLbl="alignNode1" presStyleIdx="3" presStyleCnt="5">
        <dgm:presLayoutVars>
          <dgm:chMax val="1"/>
          <dgm:bulletEnabled val="1"/>
        </dgm:presLayoutVars>
      </dgm:prSet>
      <dgm:spPr/>
      <dgm:t>
        <a:bodyPr/>
        <a:lstStyle/>
        <a:p>
          <a:endParaRPr lang="ru-RU"/>
        </a:p>
      </dgm:t>
    </dgm:pt>
    <dgm:pt modelId="{027796A0-3C11-4519-8853-FA29FC1B85EE}" type="pres">
      <dgm:prSet presAssocID="{C1A86F3D-3628-4247-BF3B-3F153EB78A95}" presName="descendantText" presStyleLbl="alignAcc1" presStyleIdx="3" presStyleCnt="5">
        <dgm:presLayoutVars>
          <dgm:bulletEnabled val="1"/>
        </dgm:presLayoutVars>
      </dgm:prSet>
      <dgm:spPr/>
      <dgm:t>
        <a:bodyPr/>
        <a:lstStyle/>
        <a:p>
          <a:endParaRPr lang="ru-RU"/>
        </a:p>
      </dgm:t>
    </dgm:pt>
    <dgm:pt modelId="{E6992AAA-AE86-4E5A-BE9A-24E78D842537}" type="pres">
      <dgm:prSet presAssocID="{D9FF7AC0-72E8-41C4-A813-972AF51A4651}" presName="sp" presStyleCnt="0"/>
      <dgm:spPr/>
    </dgm:pt>
    <dgm:pt modelId="{98A725CE-7C3D-47D6-868F-729B67D8C5A9}" type="pres">
      <dgm:prSet presAssocID="{B2F2B689-7D09-4876-90D6-384B782B6D2B}" presName="composite" presStyleCnt="0"/>
      <dgm:spPr/>
    </dgm:pt>
    <dgm:pt modelId="{E5D30944-D926-45AF-8F39-2D9DDAFFC5F2}" type="pres">
      <dgm:prSet presAssocID="{B2F2B689-7D09-4876-90D6-384B782B6D2B}" presName="parentText" presStyleLbl="alignNode1" presStyleIdx="4" presStyleCnt="5">
        <dgm:presLayoutVars>
          <dgm:chMax val="1"/>
          <dgm:bulletEnabled val="1"/>
        </dgm:presLayoutVars>
      </dgm:prSet>
      <dgm:spPr/>
      <dgm:t>
        <a:bodyPr/>
        <a:lstStyle/>
        <a:p>
          <a:endParaRPr lang="ru-RU"/>
        </a:p>
      </dgm:t>
    </dgm:pt>
    <dgm:pt modelId="{CF255198-6D0E-4B67-8765-3BD2EFB62EF5}" type="pres">
      <dgm:prSet presAssocID="{B2F2B689-7D09-4876-90D6-384B782B6D2B}" presName="descendantText" presStyleLbl="alignAcc1" presStyleIdx="4" presStyleCnt="5">
        <dgm:presLayoutVars>
          <dgm:bulletEnabled val="1"/>
        </dgm:presLayoutVars>
      </dgm:prSet>
      <dgm:spPr/>
      <dgm:t>
        <a:bodyPr/>
        <a:lstStyle/>
        <a:p>
          <a:endParaRPr lang="ru-RU"/>
        </a:p>
      </dgm:t>
    </dgm:pt>
  </dgm:ptLst>
  <dgm:cxnLst>
    <dgm:cxn modelId="{7A725780-61DE-4A79-B0C5-2CC66AD762AB}" type="presOf" srcId="{F94FC054-9E60-466E-B8DC-A9E83D5E457E}" destId="{5EE77D21-60E6-42C2-8DA6-596DC8AF249E}" srcOrd="0" destOrd="0" presId="urn:microsoft.com/office/officeart/2005/8/layout/chevron2"/>
    <dgm:cxn modelId="{3C23BDD2-A735-4AF6-99B0-EE17FC5ED019}" srcId="{B2F2B689-7D09-4876-90D6-384B782B6D2B}" destId="{D878763D-0CFE-47D5-B0CC-B716A04564B7}" srcOrd="0" destOrd="0" parTransId="{D3B35C3B-797D-4533-9799-A7E9E278165E}" sibTransId="{E372B8D0-FC12-464A-B2B7-1A131EAEF2CD}"/>
    <dgm:cxn modelId="{E4C0FB3F-FE9B-4E1E-AF37-690546CEDA4C}" type="presOf" srcId="{A4332B6D-8518-43A8-835E-597C6A255A1A}" destId="{027796A0-3C11-4519-8853-FA29FC1B85EE}" srcOrd="0" destOrd="0" presId="urn:microsoft.com/office/officeart/2005/8/layout/chevron2"/>
    <dgm:cxn modelId="{099E0C85-1CA9-4513-959B-4029681022E0}" srcId="{4BF35A76-F11F-4A4C-B2C6-F1C35D2FF4F4}" destId="{4AE9052A-9CCF-4BA7-A8C8-766403044BBD}" srcOrd="1" destOrd="0" parTransId="{DD238F9F-7D31-4EAD-ADE7-6B050AA88349}" sibTransId="{54FB6A9A-FCAF-4A1D-987B-956480773C14}"/>
    <dgm:cxn modelId="{91D99E48-20DD-486C-AFDF-62F9E879A966}" type="presOf" srcId="{9A74F3A5-E4B7-4FBE-A1B2-D80547AE6588}" destId="{8D5ED4B3-E7C9-49C9-BCA4-DA3DCCA86DBE}" srcOrd="0" destOrd="0" presId="urn:microsoft.com/office/officeart/2005/8/layout/chevron2"/>
    <dgm:cxn modelId="{740AEB83-5595-4B2E-B6EE-9789B7F271BF}" type="presOf" srcId="{4F8C86CB-0B08-40AA-8579-36A55000E9BF}" destId="{D33E84F9-8600-47D7-94C6-390331751F96}" srcOrd="0" destOrd="0" presId="urn:microsoft.com/office/officeart/2005/8/layout/chevron2"/>
    <dgm:cxn modelId="{1D9A7265-E5F2-43F7-8335-7E8AA73FA4F7}" type="presOf" srcId="{31CD1AE1-8334-4FD9-A4E5-82029A33A84A}" destId="{CD5431EC-9B8B-41C9-B727-4C97C68E01CF}" srcOrd="0" destOrd="0" presId="urn:microsoft.com/office/officeart/2005/8/layout/chevron2"/>
    <dgm:cxn modelId="{061BBCAE-E80E-46FD-9608-7B92CCCF6DCB}" srcId="{4AE9052A-9CCF-4BA7-A8C8-766403044BBD}" destId="{4F8C86CB-0B08-40AA-8579-36A55000E9BF}" srcOrd="0" destOrd="0" parTransId="{5E472E9C-9F8E-4079-813A-CC5BC33985AE}" sibTransId="{ECD0840F-C5A9-4F3F-87C1-D924D50ADA09}"/>
    <dgm:cxn modelId="{1A5379AD-C78A-48E8-B4B7-69995C57621C}" type="presOf" srcId="{8138BDE4-CB60-4522-AD58-88C84804A555}" destId="{DEAB30D8-0798-4563-8568-FDD40B5C514B}" srcOrd="0" destOrd="0" presId="urn:microsoft.com/office/officeart/2005/8/layout/chevron2"/>
    <dgm:cxn modelId="{1E5127E4-4052-476D-A8A1-DD980BEA29D7}" srcId="{C1A86F3D-3628-4247-BF3B-3F153EB78A95}" destId="{A4332B6D-8518-43A8-835E-597C6A255A1A}" srcOrd="0" destOrd="0" parTransId="{AD3C7886-F927-4800-9F9D-D8AA0BB3F2DC}" sibTransId="{DB6EFBE3-A8BD-4615-9BA0-EB7FED697E89}"/>
    <dgm:cxn modelId="{7B828E1A-B076-4953-A9C3-4441B418A2DF}" srcId="{4BF35A76-F11F-4A4C-B2C6-F1C35D2FF4F4}" destId="{9A74F3A5-E4B7-4FBE-A1B2-D80547AE6588}" srcOrd="0" destOrd="0" parTransId="{A778DB2B-A4AC-42CF-AC11-38E292E65F3A}" sibTransId="{0576F8AD-2456-454A-9074-68BEC4EC07F8}"/>
    <dgm:cxn modelId="{7EA50AB7-263B-4E30-9729-D23BA64BE097}" type="presOf" srcId="{4AE9052A-9CCF-4BA7-A8C8-766403044BBD}" destId="{E6589C22-EC0D-4863-94E1-2DD6CEFF8159}" srcOrd="0" destOrd="0" presId="urn:microsoft.com/office/officeart/2005/8/layout/chevron2"/>
    <dgm:cxn modelId="{E0E7D4CC-D2D7-42C1-B096-D5C6E933EE1E}" type="presOf" srcId="{C1A86F3D-3628-4247-BF3B-3F153EB78A95}" destId="{6AF687CC-BF91-4908-A7A6-2F3BA79B7BFB}" srcOrd="0" destOrd="0" presId="urn:microsoft.com/office/officeart/2005/8/layout/chevron2"/>
    <dgm:cxn modelId="{B32AFA37-09A9-403D-8DBE-24549FABC461}" srcId="{4BF35A76-F11F-4A4C-B2C6-F1C35D2FF4F4}" destId="{B2F2B689-7D09-4876-90D6-384B782B6D2B}" srcOrd="4" destOrd="0" parTransId="{2368F59D-E33C-4032-BF47-A983B87524F8}" sibTransId="{118EB0F2-DC09-4F2E-B579-A4F5A9A4436C}"/>
    <dgm:cxn modelId="{05FD153D-E2C2-4553-BD6E-E9807729FEB0}" srcId="{4BF35A76-F11F-4A4C-B2C6-F1C35D2FF4F4}" destId="{C1A86F3D-3628-4247-BF3B-3F153EB78A95}" srcOrd="3" destOrd="0" parTransId="{DB5A7C91-D8E7-4D7F-B491-C4A1263A897D}" sibTransId="{D9FF7AC0-72E8-41C4-A813-972AF51A4651}"/>
    <dgm:cxn modelId="{84BED9F0-8913-4CDB-B1F0-734198E3330D}" srcId="{31CD1AE1-8334-4FD9-A4E5-82029A33A84A}" destId="{F94FC054-9E60-466E-B8DC-A9E83D5E457E}" srcOrd="0" destOrd="0" parTransId="{4E949298-B426-4F51-ABD9-AF0732DF57B7}" sibTransId="{D90B7E75-09E2-41C7-95E5-8573C60B3CB1}"/>
    <dgm:cxn modelId="{BBEE3ED3-3397-4ED2-B058-F8CAF6F5BE40}" srcId="{4BF35A76-F11F-4A4C-B2C6-F1C35D2FF4F4}" destId="{31CD1AE1-8334-4FD9-A4E5-82029A33A84A}" srcOrd="2" destOrd="0" parTransId="{3B0776A2-F29A-403D-B49B-52F00ACAE8A7}" sibTransId="{1B33348B-8C74-4F87-B64B-CBE031D663EF}"/>
    <dgm:cxn modelId="{423B6728-DFDB-4DCE-8F05-08AECA6D94E3}" srcId="{9A74F3A5-E4B7-4FBE-A1B2-D80547AE6588}" destId="{8138BDE4-CB60-4522-AD58-88C84804A555}" srcOrd="0" destOrd="0" parTransId="{9166D45F-199C-4AEE-A16E-EA2E21C6FBD5}" sibTransId="{45B77DD4-F9D0-47B4-B696-B0CD16AA99A1}"/>
    <dgm:cxn modelId="{8F8A0A7A-9EDD-44B3-837D-A04A947E5DFC}" type="presOf" srcId="{4BF35A76-F11F-4A4C-B2C6-F1C35D2FF4F4}" destId="{43A1D213-BC4A-48A2-9E50-DAA082E7AC84}" srcOrd="0" destOrd="0" presId="urn:microsoft.com/office/officeart/2005/8/layout/chevron2"/>
    <dgm:cxn modelId="{DBFE52F2-E23C-421B-AAA5-878288527523}" type="presOf" srcId="{D878763D-0CFE-47D5-B0CC-B716A04564B7}" destId="{CF255198-6D0E-4B67-8765-3BD2EFB62EF5}" srcOrd="0" destOrd="0" presId="urn:microsoft.com/office/officeart/2005/8/layout/chevron2"/>
    <dgm:cxn modelId="{113F3C53-C095-4DB0-8C47-AE0390236693}" type="presOf" srcId="{B2F2B689-7D09-4876-90D6-384B782B6D2B}" destId="{E5D30944-D926-45AF-8F39-2D9DDAFFC5F2}" srcOrd="0" destOrd="0" presId="urn:microsoft.com/office/officeart/2005/8/layout/chevron2"/>
    <dgm:cxn modelId="{BFB3B842-A815-4AC4-A139-0BDDF50ABB90}" type="presParOf" srcId="{43A1D213-BC4A-48A2-9E50-DAA082E7AC84}" destId="{42F04CDC-BB6D-44CA-A955-4CC712E98ABB}" srcOrd="0" destOrd="0" presId="urn:microsoft.com/office/officeart/2005/8/layout/chevron2"/>
    <dgm:cxn modelId="{387E339A-C5C2-4182-A835-92F6C15F2DB5}" type="presParOf" srcId="{42F04CDC-BB6D-44CA-A955-4CC712E98ABB}" destId="{8D5ED4B3-E7C9-49C9-BCA4-DA3DCCA86DBE}" srcOrd="0" destOrd="0" presId="urn:microsoft.com/office/officeart/2005/8/layout/chevron2"/>
    <dgm:cxn modelId="{D0C2E8D4-C9B9-4C86-B57F-99E97739346D}" type="presParOf" srcId="{42F04CDC-BB6D-44CA-A955-4CC712E98ABB}" destId="{DEAB30D8-0798-4563-8568-FDD40B5C514B}" srcOrd="1" destOrd="0" presId="urn:microsoft.com/office/officeart/2005/8/layout/chevron2"/>
    <dgm:cxn modelId="{A7C13164-A49F-4CAA-B500-ECBA88D5AFD1}" type="presParOf" srcId="{43A1D213-BC4A-48A2-9E50-DAA082E7AC84}" destId="{D4CA838D-BC0C-4561-ACEB-DD330A99202F}" srcOrd="1" destOrd="0" presId="urn:microsoft.com/office/officeart/2005/8/layout/chevron2"/>
    <dgm:cxn modelId="{16A2429D-D926-471C-834F-718C13CE451D}" type="presParOf" srcId="{43A1D213-BC4A-48A2-9E50-DAA082E7AC84}" destId="{1D2DB153-923F-4083-8BEB-195EC38CF668}" srcOrd="2" destOrd="0" presId="urn:microsoft.com/office/officeart/2005/8/layout/chevron2"/>
    <dgm:cxn modelId="{649F40D6-EF85-452F-9A9E-0EB629F8204A}" type="presParOf" srcId="{1D2DB153-923F-4083-8BEB-195EC38CF668}" destId="{E6589C22-EC0D-4863-94E1-2DD6CEFF8159}" srcOrd="0" destOrd="0" presId="urn:microsoft.com/office/officeart/2005/8/layout/chevron2"/>
    <dgm:cxn modelId="{B72E66C8-3C98-45B5-8DBD-F211BDD2D256}" type="presParOf" srcId="{1D2DB153-923F-4083-8BEB-195EC38CF668}" destId="{D33E84F9-8600-47D7-94C6-390331751F96}" srcOrd="1" destOrd="0" presId="urn:microsoft.com/office/officeart/2005/8/layout/chevron2"/>
    <dgm:cxn modelId="{35138338-DB45-4025-A5B4-71BF719FC151}" type="presParOf" srcId="{43A1D213-BC4A-48A2-9E50-DAA082E7AC84}" destId="{6134C1B5-1B23-4C05-98B2-90AD77C53180}" srcOrd="3" destOrd="0" presId="urn:microsoft.com/office/officeart/2005/8/layout/chevron2"/>
    <dgm:cxn modelId="{658FF273-EDB1-48F8-9CEC-DBBDA8318CCA}" type="presParOf" srcId="{43A1D213-BC4A-48A2-9E50-DAA082E7AC84}" destId="{DAE9481F-CDA3-4766-95D9-41344310178C}" srcOrd="4" destOrd="0" presId="urn:microsoft.com/office/officeart/2005/8/layout/chevron2"/>
    <dgm:cxn modelId="{19C820C8-DD5B-465D-884B-488A015B1D34}" type="presParOf" srcId="{DAE9481F-CDA3-4766-95D9-41344310178C}" destId="{CD5431EC-9B8B-41C9-B727-4C97C68E01CF}" srcOrd="0" destOrd="0" presId="urn:microsoft.com/office/officeart/2005/8/layout/chevron2"/>
    <dgm:cxn modelId="{71467382-F9B2-4230-BFB0-2C3EC5B6B5C3}" type="presParOf" srcId="{DAE9481F-CDA3-4766-95D9-41344310178C}" destId="{5EE77D21-60E6-42C2-8DA6-596DC8AF249E}" srcOrd="1" destOrd="0" presId="urn:microsoft.com/office/officeart/2005/8/layout/chevron2"/>
    <dgm:cxn modelId="{16D95D2C-C7BD-4254-BE30-50DDCE582D89}" type="presParOf" srcId="{43A1D213-BC4A-48A2-9E50-DAA082E7AC84}" destId="{B15BD1B2-E8DD-4212-B886-6116B3BF9484}" srcOrd="5" destOrd="0" presId="urn:microsoft.com/office/officeart/2005/8/layout/chevron2"/>
    <dgm:cxn modelId="{E021240F-E125-41E6-A867-09C837CFC2FE}" type="presParOf" srcId="{43A1D213-BC4A-48A2-9E50-DAA082E7AC84}" destId="{29CEB42D-C0F9-49B7-8188-7BF464018B97}" srcOrd="6" destOrd="0" presId="urn:microsoft.com/office/officeart/2005/8/layout/chevron2"/>
    <dgm:cxn modelId="{9F9D7606-0D01-4ACB-8B6A-61E16C2D6D8F}" type="presParOf" srcId="{29CEB42D-C0F9-49B7-8188-7BF464018B97}" destId="{6AF687CC-BF91-4908-A7A6-2F3BA79B7BFB}" srcOrd="0" destOrd="0" presId="urn:microsoft.com/office/officeart/2005/8/layout/chevron2"/>
    <dgm:cxn modelId="{E41869D3-38E3-44B5-86EA-F660A65D7E31}" type="presParOf" srcId="{29CEB42D-C0F9-49B7-8188-7BF464018B97}" destId="{027796A0-3C11-4519-8853-FA29FC1B85EE}" srcOrd="1" destOrd="0" presId="urn:microsoft.com/office/officeart/2005/8/layout/chevron2"/>
    <dgm:cxn modelId="{C017A6E5-6379-4795-832C-EBFC1E6E1E0E}" type="presParOf" srcId="{43A1D213-BC4A-48A2-9E50-DAA082E7AC84}" destId="{E6992AAA-AE86-4E5A-BE9A-24E78D842537}" srcOrd="7" destOrd="0" presId="urn:microsoft.com/office/officeart/2005/8/layout/chevron2"/>
    <dgm:cxn modelId="{B81B60BF-BFBF-4D9D-B0BC-88BEBD0FB695}" type="presParOf" srcId="{43A1D213-BC4A-48A2-9E50-DAA082E7AC84}" destId="{98A725CE-7C3D-47D6-868F-729B67D8C5A9}" srcOrd="8" destOrd="0" presId="urn:microsoft.com/office/officeart/2005/8/layout/chevron2"/>
    <dgm:cxn modelId="{D79B9069-8ABF-46AD-96A3-2F619810390E}" type="presParOf" srcId="{98A725CE-7C3D-47D6-868F-729B67D8C5A9}" destId="{E5D30944-D926-45AF-8F39-2D9DDAFFC5F2}" srcOrd="0" destOrd="0" presId="urn:microsoft.com/office/officeart/2005/8/layout/chevron2"/>
    <dgm:cxn modelId="{56B7E79B-75CA-4843-A73E-BDCA761F075C}" type="presParOf" srcId="{98A725CE-7C3D-47D6-868F-729B67D8C5A9}" destId="{CF255198-6D0E-4B67-8765-3BD2EFB62EF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F35A76-F11F-4A4C-B2C6-F1C35D2FF4F4}"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ru-RU"/>
        </a:p>
      </dgm:t>
    </dgm:pt>
    <dgm:pt modelId="{9A74F3A5-E4B7-4FBE-A1B2-D80547AE6588}">
      <dgm:prSet phldrT="[Текст]"/>
      <dgm:spPr>
        <a:scene3d>
          <a:camera prst="orthographicFront"/>
          <a:lightRig rig="threePt" dir="t"/>
        </a:scene3d>
        <a:sp3d>
          <a:bevelT prst="angle"/>
        </a:sp3d>
      </dgm:spPr>
      <dgm:t>
        <a:bodyPr/>
        <a:lstStyle/>
        <a:p>
          <a:r>
            <a:rPr lang="ru-RU" dirty="0" smtClean="0">
              <a:latin typeface="Liberation Serif" pitchFamily="18" charset="0"/>
            </a:rPr>
            <a:t>349,6</a:t>
          </a:r>
          <a:endParaRPr lang="ru-RU" dirty="0">
            <a:latin typeface="Liberation Serif" pitchFamily="18" charset="0"/>
          </a:endParaRPr>
        </a:p>
      </dgm:t>
    </dgm:pt>
    <dgm:pt modelId="{A778DB2B-A4AC-42CF-AC11-38E292E65F3A}" type="parTrans" cxnId="{7B828E1A-B076-4953-A9C3-4441B418A2DF}">
      <dgm:prSet/>
      <dgm:spPr/>
      <dgm:t>
        <a:bodyPr/>
        <a:lstStyle/>
        <a:p>
          <a:endParaRPr lang="ru-RU"/>
        </a:p>
      </dgm:t>
    </dgm:pt>
    <dgm:pt modelId="{0576F8AD-2456-454A-9074-68BEC4EC07F8}" type="sibTrans" cxnId="{7B828E1A-B076-4953-A9C3-4441B418A2DF}">
      <dgm:prSet/>
      <dgm:spPr/>
      <dgm:t>
        <a:bodyPr/>
        <a:lstStyle/>
        <a:p>
          <a:endParaRPr lang="ru-RU"/>
        </a:p>
      </dgm:t>
    </dgm:pt>
    <dgm:pt modelId="{8138BDE4-CB60-4522-AD58-88C84804A555}">
      <dgm:prSet phldrT="[Текст]" custT="1"/>
      <dgm:spPr/>
      <dgm:t>
        <a:bodyPr/>
        <a:lstStyle/>
        <a:p>
          <a:r>
            <a:rPr lang="ru-RU" sz="2000" dirty="0" smtClean="0">
              <a:latin typeface="Liberation Serif" pitchFamily="18" charset="0"/>
            </a:rPr>
            <a:t>Дошкольное образование</a:t>
          </a:r>
          <a:endParaRPr lang="ru-RU" sz="2000" dirty="0">
            <a:latin typeface="Liberation Serif" pitchFamily="18" charset="0"/>
          </a:endParaRPr>
        </a:p>
      </dgm:t>
    </dgm:pt>
    <dgm:pt modelId="{9166D45F-199C-4AEE-A16E-EA2E21C6FBD5}" type="parTrans" cxnId="{423B6728-DFDB-4DCE-8F05-08AECA6D94E3}">
      <dgm:prSet/>
      <dgm:spPr/>
      <dgm:t>
        <a:bodyPr/>
        <a:lstStyle/>
        <a:p>
          <a:endParaRPr lang="ru-RU"/>
        </a:p>
      </dgm:t>
    </dgm:pt>
    <dgm:pt modelId="{45B77DD4-F9D0-47B4-B696-B0CD16AA99A1}" type="sibTrans" cxnId="{423B6728-DFDB-4DCE-8F05-08AECA6D94E3}">
      <dgm:prSet/>
      <dgm:spPr/>
      <dgm:t>
        <a:bodyPr/>
        <a:lstStyle/>
        <a:p>
          <a:endParaRPr lang="ru-RU"/>
        </a:p>
      </dgm:t>
    </dgm:pt>
    <dgm:pt modelId="{31CD1AE1-8334-4FD9-A4E5-82029A33A84A}">
      <dgm:prSet phldrT="[Текст]"/>
      <dgm:spPr>
        <a:scene3d>
          <a:camera prst="orthographicFront"/>
          <a:lightRig rig="threePt" dir="t"/>
        </a:scene3d>
        <a:sp3d>
          <a:bevelT prst="angle"/>
        </a:sp3d>
      </dgm:spPr>
      <dgm:t>
        <a:bodyPr/>
        <a:lstStyle/>
        <a:p>
          <a:r>
            <a:rPr lang="ru-RU" dirty="0" smtClean="0">
              <a:latin typeface="Liberation Serif" pitchFamily="18" charset="0"/>
            </a:rPr>
            <a:t>602,1</a:t>
          </a:r>
          <a:endParaRPr lang="ru-RU" dirty="0">
            <a:latin typeface="Liberation Serif" pitchFamily="18" charset="0"/>
          </a:endParaRPr>
        </a:p>
      </dgm:t>
    </dgm:pt>
    <dgm:pt modelId="{3B0776A2-F29A-403D-B49B-52F00ACAE8A7}" type="parTrans" cxnId="{BBEE3ED3-3397-4ED2-B058-F8CAF6F5BE40}">
      <dgm:prSet/>
      <dgm:spPr/>
      <dgm:t>
        <a:bodyPr/>
        <a:lstStyle/>
        <a:p>
          <a:endParaRPr lang="ru-RU"/>
        </a:p>
      </dgm:t>
    </dgm:pt>
    <dgm:pt modelId="{1B33348B-8C74-4F87-B64B-CBE031D663EF}" type="sibTrans" cxnId="{BBEE3ED3-3397-4ED2-B058-F8CAF6F5BE40}">
      <dgm:prSet/>
      <dgm:spPr/>
      <dgm:t>
        <a:bodyPr/>
        <a:lstStyle/>
        <a:p>
          <a:endParaRPr lang="ru-RU"/>
        </a:p>
      </dgm:t>
    </dgm:pt>
    <dgm:pt modelId="{F94FC054-9E60-466E-B8DC-A9E83D5E457E}">
      <dgm:prSet phldrT="[Текст]" custT="1"/>
      <dgm:spPr/>
      <dgm:t>
        <a:bodyPr/>
        <a:lstStyle/>
        <a:p>
          <a:r>
            <a:rPr lang="ru-RU" sz="2000" dirty="0" smtClean="0">
              <a:latin typeface="Liberation Serif" pitchFamily="18" charset="0"/>
            </a:rPr>
            <a:t>Общее образование</a:t>
          </a:r>
          <a:endParaRPr lang="ru-RU" sz="2000" dirty="0">
            <a:latin typeface="Liberation Serif" pitchFamily="18" charset="0"/>
          </a:endParaRPr>
        </a:p>
      </dgm:t>
    </dgm:pt>
    <dgm:pt modelId="{4E949298-B426-4F51-ABD9-AF0732DF57B7}" type="parTrans" cxnId="{84BED9F0-8913-4CDB-B1F0-734198E3330D}">
      <dgm:prSet/>
      <dgm:spPr/>
      <dgm:t>
        <a:bodyPr/>
        <a:lstStyle/>
        <a:p>
          <a:endParaRPr lang="ru-RU"/>
        </a:p>
      </dgm:t>
    </dgm:pt>
    <dgm:pt modelId="{D90B7E75-09E2-41C7-95E5-8573C60B3CB1}" type="sibTrans" cxnId="{84BED9F0-8913-4CDB-B1F0-734198E3330D}">
      <dgm:prSet/>
      <dgm:spPr/>
      <dgm:t>
        <a:bodyPr/>
        <a:lstStyle/>
        <a:p>
          <a:endParaRPr lang="ru-RU"/>
        </a:p>
      </dgm:t>
    </dgm:pt>
    <dgm:pt modelId="{3C9C1D27-BB4A-48BA-AD66-15EE649C50CF}">
      <dgm:prSet phldrT="[Текст]"/>
      <dgm:spPr>
        <a:scene3d>
          <a:camera prst="orthographicFront"/>
          <a:lightRig rig="threePt" dir="t"/>
        </a:scene3d>
        <a:sp3d>
          <a:bevelT prst="angle"/>
        </a:sp3d>
      </dgm:spPr>
      <dgm:t>
        <a:bodyPr/>
        <a:lstStyle/>
        <a:p>
          <a:r>
            <a:rPr lang="ru-RU" dirty="0" smtClean="0">
              <a:latin typeface="Liberation Serif" pitchFamily="18" charset="0"/>
            </a:rPr>
            <a:t>88,2</a:t>
          </a:r>
          <a:endParaRPr lang="ru-RU" dirty="0">
            <a:latin typeface="Liberation Serif" pitchFamily="18" charset="0"/>
          </a:endParaRPr>
        </a:p>
      </dgm:t>
    </dgm:pt>
    <dgm:pt modelId="{5C2E753D-81CD-4A11-9ECC-58A3AA5D65A6}" type="parTrans" cxnId="{94462257-01DD-4D36-AFB5-095F31408B02}">
      <dgm:prSet/>
      <dgm:spPr/>
      <dgm:t>
        <a:bodyPr/>
        <a:lstStyle/>
        <a:p>
          <a:endParaRPr lang="ru-RU"/>
        </a:p>
      </dgm:t>
    </dgm:pt>
    <dgm:pt modelId="{9FAD1BA2-292E-4C1A-8E4F-0D061698EFBA}" type="sibTrans" cxnId="{94462257-01DD-4D36-AFB5-095F31408B02}">
      <dgm:prSet/>
      <dgm:spPr/>
      <dgm:t>
        <a:bodyPr/>
        <a:lstStyle/>
        <a:p>
          <a:endParaRPr lang="ru-RU"/>
        </a:p>
      </dgm:t>
    </dgm:pt>
    <dgm:pt modelId="{48E51560-9BF6-47FA-846B-FE5EB4E80C8F}">
      <dgm:prSet phldrT="[Текст]" custT="1"/>
      <dgm:spPr/>
      <dgm:t>
        <a:bodyPr/>
        <a:lstStyle/>
        <a:p>
          <a:r>
            <a:rPr lang="ru-RU" sz="2000" dirty="0" smtClean="0">
              <a:latin typeface="Liberation Serif" pitchFamily="18" charset="0"/>
            </a:rPr>
            <a:t>Дополнительное образование</a:t>
          </a:r>
          <a:endParaRPr lang="ru-RU" sz="2000" dirty="0">
            <a:latin typeface="Liberation Serif" pitchFamily="18" charset="0"/>
          </a:endParaRPr>
        </a:p>
      </dgm:t>
    </dgm:pt>
    <dgm:pt modelId="{D84AA430-439D-440C-A859-11EFFA542196}" type="parTrans" cxnId="{959A8CB1-CF71-44C9-8480-DE9E0FC426CC}">
      <dgm:prSet/>
      <dgm:spPr/>
      <dgm:t>
        <a:bodyPr/>
        <a:lstStyle/>
        <a:p>
          <a:endParaRPr lang="ru-RU"/>
        </a:p>
      </dgm:t>
    </dgm:pt>
    <dgm:pt modelId="{448E28A5-3A6B-4DE3-B73D-45606966B6F0}" type="sibTrans" cxnId="{959A8CB1-CF71-44C9-8480-DE9E0FC426CC}">
      <dgm:prSet/>
      <dgm:spPr/>
      <dgm:t>
        <a:bodyPr/>
        <a:lstStyle/>
        <a:p>
          <a:endParaRPr lang="ru-RU"/>
        </a:p>
      </dgm:t>
    </dgm:pt>
    <dgm:pt modelId="{1F2196CF-72FA-42DC-B0CF-D116C0FEDD7F}">
      <dgm:prSet phldrT="[Текст]"/>
      <dgm:spPr>
        <a:scene3d>
          <a:camera prst="orthographicFront"/>
          <a:lightRig rig="threePt" dir="t"/>
        </a:scene3d>
        <a:sp3d>
          <a:bevelT prst="angle"/>
        </a:sp3d>
      </dgm:spPr>
      <dgm:t>
        <a:bodyPr/>
        <a:lstStyle/>
        <a:p>
          <a:r>
            <a:rPr lang="ru-RU" dirty="0" smtClean="0">
              <a:latin typeface="Liberation Serif" pitchFamily="18" charset="0"/>
            </a:rPr>
            <a:t>1,1</a:t>
          </a:r>
          <a:endParaRPr lang="ru-RU" dirty="0">
            <a:latin typeface="Liberation Serif" pitchFamily="18" charset="0"/>
          </a:endParaRPr>
        </a:p>
      </dgm:t>
    </dgm:pt>
    <dgm:pt modelId="{29D37198-34CF-4453-9971-B725B4368390}" type="parTrans" cxnId="{F4CAD218-36A6-49D3-8B1F-C09DBD1D548A}">
      <dgm:prSet/>
      <dgm:spPr/>
      <dgm:t>
        <a:bodyPr/>
        <a:lstStyle/>
        <a:p>
          <a:endParaRPr lang="ru-RU"/>
        </a:p>
      </dgm:t>
    </dgm:pt>
    <dgm:pt modelId="{0F876A6C-6291-4974-9289-14B85163D1A7}" type="sibTrans" cxnId="{F4CAD218-36A6-49D3-8B1F-C09DBD1D548A}">
      <dgm:prSet/>
      <dgm:spPr/>
      <dgm:t>
        <a:bodyPr/>
        <a:lstStyle/>
        <a:p>
          <a:endParaRPr lang="ru-RU"/>
        </a:p>
      </dgm:t>
    </dgm:pt>
    <dgm:pt modelId="{F0078F7F-20D9-4633-9502-CA2F0A5C492B}">
      <dgm:prSet/>
      <dgm:spPr/>
      <dgm:t>
        <a:bodyPr bIns="288000"/>
        <a:lstStyle/>
        <a:p>
          <a:endParaRPr lang="ru-RU" sz="1700" dirty="0">
            <a:latin typeface="Liberation Serif" pitchFamily="18" charset="0"/>
          </a:endParaRPr>
        </a:p>
      </dgm:t>
    </dgm:pt>
    <dgm:pt modelId="{EED00636-D584-4A76-8E56-42AC1CF08CCB}" type="parTrans" cxnId="{2A589CEC-2C85-4B32-B710-283DF0E648CB}">
      <dgm:prSet/>
      <dgm:spPr/>
      <dgm:t>
        <a:bodyPr/>
        <a:lstStyle/>
        <a:p>
          <a:endParaRPr lang="ru-RU"/>
        </a:p>
      </dgm:t>
    </dgm:pt>
    <dgm:pt modelId="{CB883EE8-1B0E-4052-94CF-DA7DB85FF35B}" type="sibTrans" cxnId="{2A589CEC-2C85-4B32-B710-283DF0E648CB}">
      <dgm:prSet/>
      <dgm:spPr/>
      <dgm:t>
        <a:bodyPr/>
        <a:lstStyle/>
        <a:p>
          <a:endParaRPr lang="ru-RU"/>
        </a:p>
      </dgm:t>
    </dgm:pt>
    <dgm:pt modelId="{F1D87A1F-4270-410A-87FF-5DE41F2ABF24}">
      <dgm:prSet/>
      <dgm:spPr>
        <a:scene3d>
          <a:camera prst="orthographicFront"/>
          <a:lightRig rig="threePt" dir="t"/>
        </a:scene3d>
        <a:sp3d>
          <a:bevelT prst="angle"/>
        </a:sp3d>
      </dgm:spPr>
      <dgm:t>
        <a:bodyPr/>
        <a:lstStyle/>
        <a:p>
          <a:r>
            <a:rPr lang="ru-RU" dirty="0" smtClean="0">
              <a:latin typeface="Liberation Serif" pitchFamily="18" charset="0"/>
            </a:rPr>
            <a:t>40,9</a:t>
          </a:r>
          <a:endParaRPr lang="ru-RU" dirty="0">
            <a:latin typeface="Liberation Serif" pitchFamily="18" charset="0"/>
          </a:endParaRPr>
        </a:p>
      </dgm:t>
    </dgm:pt>
    <dgm:pt modelId="{08A504F0-E96C-4DD3-9917-8CA5A66FEDF4}" type="parTrans" cxnId="{ACB48A13-9D4D-42BC-AB45-A29E590C5E84}">
      <dgm:prSet/>
      <dgm:spPr/>
      <dgm:t>
        <a:bodyPr/>
        <a:lstStyle/>
        <a:p>
          <a:endParaRPr lang="ru-RU"/>
        </a:p>
      </dgm:t>
    </dgm:pt>
    <dgm:pt modelId="{C9AEF1DC-0915-4A14-A319-683861DB9E07}" type="sibTrans" cxnId="{ACB48A13-9D4D-42BC-AB45-A29E590C5E84}">
      <dgm:prSet/>
      <dgm:spPr/>
      <dgm:t>
        <a:bodyPr/>
        <a:lstStyle/>
        <a:p>
          <a:endParaRPr lang="ru-RU"/>
        </a:p>
      </dgm:t>
    </dgm:pt>
    <dgm:pt modelId="{81165651-3EB2-4716-A02B-A0BC66DB59F6}">
      <dgm:prSet custT="1"/>
      <dgm:spPr/>
      <dgm:t>
        <a:bodyPr/>
        <a:lstStyle/>
        <a:p>
          <a:r>
            <a:rPr lang="ru-RU" sz="2000" dirty="0" smtClean="0">
              <a:latin typeface="Liberation Serif" pitchFamily="18" charset="0"/>
            </a:rPr>
            <a:t>Другие вопросы в области образования</a:t>
          </a:r>
          <a:endParaRPr lang="ru-RU" sz="2000" dirty="0">
            <a:latin typeface="Liberation Serif" pitchFamily="18" charset="0"/>
          </a:endParaRPr>
        </a:p>
      </dgm:t>
    </dgm:pt>
    <dgm:pt modelId="{D8DB09BC-A20A-4899-9844-D74E72E0A30C}" type="parTrans" cxnId="{92C8E876-9847-48CA-985B-F3652DF71797}">
      <dgm:prSet/>
      <dgm:spPr/>
      <dgm:t>
        <a:bodyPr/>
        <a:lstStyle/>
        <a:p>
          <a:endParaRPr lang="ru-RU"/>
        </a:p>
      </dgm:t>
    </dgm:pt>
    <dgm:pt modelId="{A8A363FC-FB04-4C64-9657-1D437684CB4D}" type="sibTrans" cxnId="{92C8E876-9847-48CA-985B-F3652DF71797}">
      <dgm:prSet/>
      <dgm:spPr/>
      <dgm:t>
        <a:bodyPr/>
        <a:lstStyle/>
        <a:p>
          <a:endParaRPr lang="ru-RU"/>
        </a:p>
      </dgm:t>
    </dgm:pt>
    <dgm:pt modelId="{7C026066-F381-4FEC-ABCE-54DE4B734EBB}">
      <dgm:prSet custT="1"/>
      <dgm:spPr/>
      <dgm:t>
        <a:bodyPr bIns="288000"/>
        <a:lstStyle/>
        <a:p>
          <a:r>
            <a:rPr lang="ru-RU" sz="2000" smtClean="0">
              <a:latin typeface="Liberation Serif" pitchFamily="18" charset="0"/>
            </a:rPr>
            <a:t>Молодежная политика</a:t>
          </a:r>
          <a:endParaRPr lang="ru-RU" sz="2000" dirty="0">
            <a:latin typeface="Liberation Serif" pitchFamily="18" charset="0"/>
          </a:endParaRPr>
        </a:p>
      </dgm:t>
    </dgm:pt>
    <dgm:pt modelId="{663B4E92-A5E4-43E6-B30E-3F1DE605405A}" type="parTrans" cxnId="{21FAD706-31AD-4AB5-A1B9-89D5B1337F63}">
      <dgm:prSet/>
      <dgm:spPr/>
      <dgm:t>
        <a:bodyPr/>
        <a:lstStyle/>
        <a:p>
          <a:endParaRPr lang="ru-RU"/>
        </a:p>
      </dgm:t>
    </dgm:pt>
    <dgm:pt modelId="{09F129B3-67DE-4EAB-9138-BF1CFC7664C1}" type="sibTrans" cxnId="{21FAD706-31AD-4AB5-A1B9-89D5B1337F63}">
      <dgm:prSet/>
      <dgm:spPr/>
      <dgm:t>
        <a:bodyPr/>
        <a:lstStyle/>
        <a:p>
          <a:endParaRPr lang="ru-RU"/>
        </a:p>
      </dgm:t>
    </dgm:pt>
    <dgm:pt modelId="{43A1D213-BC4A-48A2-9E50-DAA082E7AC84}" type="pres">
      <dgm:prSet presAssocID="{4BF35A76-F11F-4A4C-B2C6-F1C35D2FF4F4}" presName="linearFlow" presStyleCnt="0">
        <dgm:presLayoutVars>
          <dgm:dir/>
          <dgm:animLvl val="lvl"/>
          <dgm:resizeHandles val="exact"/>
        </dgm:presLayoutVars>
      </dgm:prSet>
      <dgm:spPr/>
      <dgm:t>
        <a:bodyPr/>
        <a:lstStyle/>
        <a:p>
          <a:endParaRPr lang="ru-RU"/>
        </a:p>
      </dgm:t>
    </dgm:pt>
    <dgm:pt modelId="{42F04CDC-BB6D-44CA-A955-4CC712E98ABB}" type="pres">
      <dgm:prSet presAssocID="{9A74F3A5-E4B7-4FBE-A1B2-D80547AE6588}" presName="composite" presStyleCnt="0"/>
      <dgm:spPr/>
      <dgm:t>
        <a:bodyPr/>
        <a:lstStyle/>
        <a:p>
          <a:endParaRPr lang="ru-RU"/>
        </a:p>
      </dgm:t>
    </dgm:pt>
    <dgm:pt modelId="{8D5ED4B3-E7C9-49C9-BCA4-DA3DCCA86DBE}" type="pres">
      <dgm:prSet presAssocID="{9A74F3A5-E4B7-4FBE-A1B2-D80547AE6588}" presName="parentText" presStyleLbl="alignNode1" presStyleIdx="0" presStyleCnt="5">
        <dgm:presLayoutVars>
          <dgm:chMax val="1"/>
          <dgm:bulletEnabled val="1"/>
        </dgm:presLayoutVars>
      </dgm:prSet>
      <dgm:spPr/>
      <dgm:t>
        <a:bodyPr/>
        <a:lstStyle/>
        <a:p>
          <a:endParaRPr lang="ru-RU"/>
        </a:p>
      </dgm:t>
    </dgm:pt>
    <dgm:pt modelId="{DEAB30D8-0798-4563-8568-FDD40B5C514B}" type="pres">
      <dgm:prSet presAssocID="{9A74F3A5-E4B7-4FBE-A1B2-D80547AE6588}" presName="descendantText" presStyleLbl="alignAcc1" presStyleIdx="0" presStyleCnt="5">
        <dgm:presLayoutVars>
          <dgm:bulletEnabled val="1"/>
        </dgm:presLayoutVars>
      </dgm:prSet>
      <dgm:spPr/>
      <dgm:t>
        <a:bodyPr/>
        <a:lstStyle/>
        <a:p>
          <a:endParaRPr lang="ru-RU"/>
        </a:p>
      </dgm:t>
    </dgm:pt>
    <dgm:pt modelId="{D4CA838D-BC0C-4561-ACEB-DD330A99202F}" type="pres">
      <dgm:prSet presAssocID="{0576F8AD-2456-454A-9074-68BEC4EC07F8}" presName="sp" presStyleCnt="0"/>
      <dgm:spPr/>
      <dgm:t>
        <a:bodyPr/>
        <a:lstStyle/>
        <a:p>
          <a:endParaRPr lang="ru-RU"/>
        </a:p>
      </dgm:t>
    </dgm:pt>
    <dgm:pt modelId="{DAE9481F-CDA3-4766-95D9-41344310178C}" type="pres">
      <dgm:prSet presAssocID="{31CD1AE1-8334-4FD9-A4E5-82029A33A84A}" presName="composite" presStyleCnt="0"/>
      <dgm:spPr/>
      <dgm:t>
        <a:bodyPr/>
        <a:lstStyle/>
        <a:p>
          <a:endParaRPr lang="ru-RU"/>
        </a:p>
      </dgm:t>
    </dgm:pt>
    <dgm:pt modelId="{CD5431EC-9B8B-41C9-B727-4C97C68E01CF}" type="pres">
      <dgm:prSet presAssocID="{31CD1AE1-8334-4FD9-A4E5-82029A33A84A}" presName="parentText" presStyleLbl="alignNode1" presStyleIdx="1" presStyleCnt="5">
        <dgm:presLayoutVars>
          <dgm:chMax val="1"/>
          <dgm:bulletEnabled val="1"/>
        </dgm:presLayoutVars>
      </dgm:prSet>
      <dgm:spPr/>
      <dgm:t>
        <a:bodyPr/>
        <a:lstStyle/>
        <a:p>
          <a:endParaRPr lang="ru-RU"/>
        </a:p>
      </dgm:t>
    </dgm:pt>
    <dgm:pt modelId="{5EE77D21-60E6-42C2-8DA6-596DC8AF249E}" type="pres">
      <dgm:prSet presAssocID="{31CD1AE1-8334-4FD9-A4E5-82029A33A84A}" presName="descendantText" presStyleLbl="alignAcc1" presStyleIdx="1" presStyleCnt="5">
        <dgm:presLayoutVars>
          <dgm:bulletEnabled val="1"/>
        </dgm:presLayoutVars>
      </dgm:prSet>
      <dgm:spPr/>
      <dgm:t>
        <a:bodyPr/>
        <a:lstStyle/>
        <a:p>
          <a:endParaRPr lang="ru-RU"/>
        </a:p>
      </dgm:t>
    </dgm:pt>
    <dgm:pt modelId="{01176366-D572-4E9C-8FEA-64BAB5BF04CE}" type="pres">
      <dgm:prSet presAssocID="{1B33348B-8C74-4F87-B64B-CBE031D663EF}" presName="sp" presStyleCnt="0"/>
      <dgm:spPr/>
      <dgm:t>
        <a:bodyPr/>
        <a:lstStyle/>
        <a:p>
          <a:endParaRPr lang="ru-RU"/>
        </a:p>
      </dgm:t>
    </dgm:pt>
    <dgm:pt modelId="{D1C7FDF8-7423-417A-BA58-B373316D51E5}" type="pres">
      <dgm:prSet presAssocID="{3C9C1D27-BB4A-48BA-AD66-15EE649C50CF}" presName="composite" presStyleCnt="0"/>
      <dgm:spPr/>
      <dgm:t>
        <a:bodyPr/>
        <a:lstStyle/>
        <a:p>
          <a:endParaRPr lang="ru-RU"/>
        </a:p>
      </dgm:t>
    </dgm:pt>
    <dgm:pt modelId="{CE567B08-339C-47EB-A717-C590A1DC49B8}" type="pres">
      <dgm:prSet presAssocID="{3C9C1D27-BB4A-48BA-AD66-15EE649C50CF}" presName="parentText" presStyleLbl="alignNode1" presStyleIdx="2" presStyleCnt="5">
        <dgm:presLayoutVars>
          <dgm:chMax val="1"/>
          <dgm:bulletEnabled val="1"/>
        </dgm:presLayoutVars>
      </dgm:prSet>
      <dgm:spPr/>
      <dgm:t>
        <a:bodyPr/>
        <a:lstStyle/>
        <a:p>
          <a:endParaRPr lang="ru-RU"/>
        </a:p>
      </dgm:t>
    </dgm:pt>
    <dgm:pt modelId="{D190B217-3081-4A48-8590-999A563E0011}" type="pres">
      <dgm:prSet presAssocID="{3C9C1D27-BB4A-48BA-AD66-15EE649C50CF}" presName="descendantText" presStyleLbl="alignAcc1" presStyleIdx="2" presStyleCnt="5">
        <dgm:presLayoutVars>
          <dgm:bulletEnabled val="1"/>
        </dgm:presLayoutVars>
      </dgm:prSet>
      <dgm:spPr/>
      <dgm:t>
        <a:bodyPr/>
        <a:lstStyle/>
        <a:p>
          <a:endParaRPr lang="ru-RU"/>
        </a:p>
      </dgm:t>
    </dgm:pt>
    <dgm:pt modelId="{A9E6F876-DD31-4081-A189-B938827A4C99}" type="pres">
      <dgm:prSet presAssocID="{9FAD1BA2-292E-4C1A-8E4F-0D061698EFBA}" presName="sp" presStyleCnt="0"/>
      <dgm:spPr/>
      <dgm:t>
        <a:bodyPr/>
        <a:lstStyle/>
        <a:p>
          <a:endParaRPr lang="ru-RU"/>
        </a:p>
      </dgm:t>
    </dgm:pt>
    <dgm:pt modelId="{EF20DB6C-ACE4-42BB-8321-BB9D8F472353}" type="pres">
      <dgm:prSet presAssocID="{1F2196CF-72FA-42DC-B0CF-D116C0FEDD7F}" presName="composite" presStyleCnt="0"/>
      <dgm:spPr/>
      <dgm:t>
        <a:bodyPr/>
        <a:lstStyle/>
        <a:p>
          <a:endParaRPr lang="ru-RU"/>
        </a:p>
      </dgm:t>
    </dgm:pt>
    <dgm:pt modelId="{B27FF669-CB5A-422A-9828-B8C498D4A229}" type="pres">
      <dgm:prSet presAssocID="{1F2196CF-72FA-42DC-B0CF-D116C0FEDD7F}" presName="parentText" presStyleLbl="alignNode1" presStyleIdx="3" presStyleCnt="5">
        <dgm:presLayoutVars>
          <dgm:chMax val="1"/>
          <dgm:bulletEnabled val="1"/>
        </dgm:presLayoutVars>
      </dgm:prSet>
      <dgm:spPr/>
      <dgm:t>
        <a:bodyPr/>
        <a:lstStyle/>
        <a:p>
          <a:endParaRPr lang="ru-RU"/>
        </a:p>
      </dgm:t>
    </dgm:pt>
    <dgm:pt modelId="{B08C73BC-2117-46C2-97D6-8249202F2385}" type="pres">
      <dgm:prSet presAssocID="{1F2196CF-72FA-42DC-B0CF-D116C0FEDD7F}" presName="descendantText" presStyleLbl="alignAcc1" presStyleIdx="3" presStyleCnt="5">
        <dgm:presLayoutVars>
          <dgm:bulletEnabled val="1"/>
        </dgm:presLayoutVars>
      </dgm:prSet>
      <dgm:spPr/>
      <dgm:t>
        <a:bodyPr/>
        <a:lstStyle/>
        <a:p>
          <a:endParaRPr lang="ru-RU"/>
        </a:p>
      </dgm:t>
    </dgm:pt>
    <dgm:pt modelId="{D1C7EA23-852C-4278-AA7A-B9184431AEA1}" type="pres">
      <dgm:prSet presAssocID="{0F876A6C-6291-4974-9289-14B85163D1A7}" presName="sp" presStyleCnt="0"/>
      <dgm:spPr/>
      <dgm:t>
        <a:bodyPr/>
        <a:lstStyle/>
        <a:p>
          <a:endParaRPr lang="ru-RU"/>
        </a:p>
      </dgm:t>
    </dgm:pt>
    <dgm:pt modelId="{3AA4ECEF-E640-4D5D-9AB4-CE134EE58A5D}" type="pres">
      <dgm:prSet presAssocID="{F1D87A1F-4270-410A-87FF-5DE41F2ABF24}" presName="composite" presStyleCnt="0"/>
      <dgm:spPr/>
      <dgm:t>
        <a:bodyPr/>
        <a:lstStyle/>
        <a:p>
          <a:endParaRPr lang="ru-RU"/>
        </a:p>
      </dgm:t>
    </dgm:pt>
    <dgm:pt modelId="{19B341DF-F043-45DC-8011-3947DE76FBEB}" type="pres">
      <dgm:prSet presAssocID="{F1D87A1F-4270-410A-87FF-5DE41F2ABF24}" presName="parentText" presStyleLbl="alignNode1" presStyleIdx="4" presStyleCnt="5">
        <dgm:presLayoutVars>
          <dgm:chMax val="1"/>
          <dgm:bulletEnabled val="1"/>
        </dgm:presLayoutVars>
      </dgm:prSet>
      <dgm:spPr/>
      <dgm:t>
        <a:bodyPr/>
        <a:lstStyle/>
        <a:p>
          <a:endParaRPr lang="ru-RU"/>
        </a:p>
      </dgm:t>
    </dgm:pt>
    <dgm:pt modelId="{0BAE49F5-06D0-449A-86E3-B54CB03F3140}" type="pres">
      <dgm:prSet presAssocID="{F1D87A1F-4270-410A-87FF-5DE41F2ABF24}" presName="descendantText" presStyleLbl="alignAcc1" presStyleIdx="4" presStyleCnt="5">
        <dgm:presLayoutVars>
          <dgm:bulletEnabled val="1"/>
        </dgm:presLayoutVars>
      </dgm:prSet>
      <dgm:spPr/>
      <dgm:t>
        <a:bodyPr/>
        <a:lstStyle/>
        <a:p>
          <a:endParaRPr lang="ru-RU"/>
        </a:p>
      </dgm:t>
    </dgm:pt>
  </dgm:ptLst>
  <dgm:cxnLst>
    <dgm:cxn modelId="{65D6557B-C039-4B4D-AA40-3922755A6887}" type="presOf" srcId="{F1D87A1F-4270-410A-87FF-5DE41F2ABF24}" destId="{19B341DF-F043-45DC-8011-3947DE76FBEB}" srcOrd="0" destOrd="0" presId="urn:microsoft.com/office/officeart/2005/8/layout/chevron2"/>
    <dgm:cxn modelId="{752AFBED-2BF7-4DCA-8A25-8FC25AA2F4AC}" type="presOf" srcId="{81165651-3EB2-4716-A02B-A0BC66DB59F6}" destId="{0BAE49F5-06D0-449A-86E3-B54CB03F3140}" srcOrd="0" destOrd="0" presId="urn:microsoft.com/office/officeart/2005/8/layout/chevron2"/>
    <dgm:cxn modelId="{251BC669-8AAC-407F-B419-40B9E3283099}" type="presOf" srcId="{3C9C1D27-BB4A-48BA-AD66-15EE649C50CF}" destId="{CE567B08-339C-47EB-A717-C590A1DC49B8}" srcOrd="0" destOrd="0" presId="urn:microsoft.com/office/officeart/2005/8/layout/chevron2"/>
    <dgm:cxn modelId="{959A8CB1-CF71-44C9-8480-DE9E0FC426CC}" srcId="{3C9C1D27-BB4A-48BA-AD66-15EE649C50CF}" destId="{48E51560-9BF6-47FA-846B-FE5EB4E80C8F}" srcOrd="0" destOrd="0" parTransId="{D84AA430-439D-440C-A859-11EFFA542196}" sibTransId="{448E28A5-3A6B-4DE3-B73D-45606966B6F0}"/>
    <dgm:cxn modelId="{21FAD706-31AD-4AB5-A1B9-89D5B1337F63}" srcId="{1F2196CF-72FA-42DC-B0CF-D116C0FEDD7F}" destId="{7C026066-F381-4FEC-ABCE-54DE4B734EBB}" srcOrd="1" destOrd="0" parTransId="{663B4E92-A5E4-43E6-B30E-3F1DE605405A}" sibTransId="{09F129B3-67DE-4EAB-9138-BF1CFC7664C1}"/>
    <dgm:cxn modelId="{92C8E876-9847-48CA-985B-F3652DF71797}" srcId="{F1D87A1F-4270-410A-87FF-5DE41F2ABF24}" destId="{81165651-3EB2-4716-A02B-A0BC66DB59F6}" srcOrd="0" destOrd="0" parTransId="{D8DB09BC-A20A-4899-9844-D74E72E0A30C}" sibTransId="{A8A363FC-FB04-4C64-9657-1D437684CB4D}"/>
    <dgm:cxn modelId="{1372AB55-F594-41DA-AC6B-D2C2634011D8}" type="presOf" srcId="{7C026066-F381-4FEC-ABCE-54DE4B734EBB}" destId="{B08C73BC-2117-46C2-97D6-8249202F2385}" srcOrd="0" destOrd="1" presId="urn:microsoft.com/office/officeart/2005/8/layout/chevron2"/>
    <dgm:cxn modelId="{ACB48A13-9D4D-42BC-AB45-A29E590C5E84}" srcId="{4BF35A76-F11F-4A4C-B2C6-F1C35D2FF4F4}" destId="{F1D87A1F-4270-410A-87FF-5DE41F2ABF24}" srcOrd="4" destOrd="0" parTransId="{08A504F0-E96C-4DD3-9917-8CA5A66FEDF4}" sibTransId="{C9AEF1DC-0915-4A14-A319-683861DB9E07}"/>
    <dgm:cxn modelId="{7B828E1A-B076-4953-A9C3-4441B418A2DF}" srcId="{4BF35A76-F11F-4A4C-B2C6-F1C35D2FF4F4}" destId="{9A74F3A5-E4B7-4FBE-A1B2-D80547AE6588}" srcOrd="0" destOrd="0" parTransId="{A778DB2B-A4AC-42CF-AC11-38E292E65F3A}" sibTransId="{0576F8AD-2456-454A-9074-68BEC4EC07F8}"/>
    <dgm:cxn modelId="{0A1EA6F2-128E-4A2E-A7F5-59B55CC87AA3}" type="presOf" srcId="{F0078F7F-20D9-4633-9502-CA2F0A5C492B}" destId="{B08C73BC-2117-46C2-97D6-8249202F2385}" srcOrd="0" destOrd="0" presId="urn:microsoft.com/office/officeart/2005/8/layout/chevron2"/>
    <dgm:cxn modelId="{11D88DBE-5660-4507-B516-CD0886D94FB5}" type="presOf" srcId="{1F2196CF-72FA-42DC-B0CF-D116C0FEDD7F}" destId="{B27FF669-CB5A-422A-9828-B8C498D4A229}" srcOrd="0" destOrd="0" presId="urn:microsoft.com/office/officeart/2005/8/layout/chevron2"/>
    <dgm:cxn modelId="{23095582-0395-4DFE-8565-6AF283DA3999}" type="presOf" srcId="{4BF35A76-F11F-4A4C-B2C6-F1C35D2FF4F4}" destId="{43A1D213-BC4A-48A2-9E50-DAA082E7AC84}" srcOrd="0" destOrd="0" presId="urn:microsoft.com/office/officeart/2005/8/layout/chevron2"/>
    <dgm:cxn modelId="{21321AB2-826F-4209-9276-E23793EAA4DE}" type="presOf" srcId="{48E51560-9BF6-47FA-846B-FE5EB4E80C8F}" destId="{D190B217-3081-4A48-8590-999A563E0011}" srcOrd="0" destOrd="0" presId="urn:microsoft.com/office/officeart/2005/8/layout/chevron2"/>
    <dgm:cxn modelId="{8454C038-0A0E-45B9-B349-41F6633038A7}" type="presOf" srcId="{9A74F3A5-E4B7-4FBE-A1B2-D80547AE6588}" destId="{8D5ED4B3-E7C9-49C9-BCA4-DA3DCCA86DBE}" srcOrd="0" destOrd="0" presId="urn:microsoft.com/office/officeart/2005/8/layout/chevron2"/>
    <dgm:cxn modelId="{6A79BD2D-26C6-41B2-82D2-0FACC369D4C7}" type="presOf" srcId="{31CD1AE1-8334-4FD9-A4E5-82029A33A84A}" destId="{CD5431EC-9B8B-41C9-B727-4C97C68E01CF}" srcOrd="0" destOrd="0" presId="urn:microsoft.com/office/officeart/2005/8/layout/chevron2"/>
    <dgm:cxn modelId="{8D142AE7-D1A3-4F59-AA6E-3D1E5A40F025}" type="presOf" srcId="{8138BDE4-CB60-4522-AD58-88C84804A555}" destId="{DEAB30D8-0798-4563-8568-FDD40B5C514B}" srcOrd="0" destOrd="0" presId="urn:microsoft.com/office/officeart/2005/8/layout/chevron2"/>
    <dgm:cxn modelId="{84BED9F0-8913-4CDB-B1F0-734198E3330D}" srcId="{31CD1AE1-8334-4FD9-A4E5-82029A33A84A}" destId="{F94FC054-9E60-466E-B8DC-A9E83D5E457E}" srcOrd="0" destOrd="0" parTransId="{4E949298-B426-4F51-ABD9-AF0732DF57B7}" sibTransId="{D90B7E75-09E2-41C7-95E5-8573C60B3CB1}"/>
    <dgm:cxn modelId="{F4CAD218-36A6-49D3-8B1F-C09DBD1D548A}" srcId="{4BF35A76-F11F-4A4C-B2C6-F1C35D2FF4F4}" destId="{1F2196CF-72FA-42DC-B0CF-D116C0FEDD7F}" srcOrd="3" destOrd="0" parTransId="{29D37198-34CF-4453-9971-B725B4368390}" sibTransId="{0F876A6C-6291-4974-9289-14B85163D1A7}"/>
    <dgm:cxn modelId="{BBEE3ED3-3397-4ED2-B058-F8CAF6F5BE40}" srcId="{4BF35A76-F11F-4A4C-B2C6-F1C35D2FF4F4}" destId="{31CD1AE1-8334-4FD9-A4E5-82029A33A84A}" srcOrd="1" destOrd="0" parTransId="{3B0776A2-F29A-403D-B49B-52F00ACAE8A7}" sibTransId="{1B33348B-8C74-4F87-B64B-CBE031D663EF}"/>
    <dgm:cxn modelId="{423B6728-DFDB-4DCE-8F05-08AECA6D94E3}" srcId="{9A74F3A5-E4B7-4FBE-A1B2-D80547AE6588}" destId="{8138BDE4-CB60-4522-AD58-88C84804A555}" srcOrd="0" destOrd="0" parTransId="{9166D45F-199C-4AEE-A16E-EA2E21C6FBD5}" sibTransId="{45B77DD4-F9D0-47B4-B696-B0CD16AA99A1}"/>
    <dgm:cxn modelId="{2A589CEC-2C85-4B32-B710-283DF0E648CB}" srcId="{1F2196CF-72FA-42DC-B0CF-D116C0FEDD7F}" destId="{F0078F7F-20D9-4633-9502-CA2F0A5C492B}" srcOrd="0" destOrd="0" parTransId="{EED00636-D584-4A76-8E56-42AC1CF08CCB}" sibTransId="{CB883EE8-1B0E-4052-94CF-DA7DB85FF35B}"/>
    <dgm:cxn modelId="{94462257-01DD-4D36-AFB5-095F31408B02}" srcId="{4BF35A76-F11F-4A4C-B2C6-F1C35D2FF4F4}" destId="{3C9C1D27-BB4A-48BA-AD66-15EE649C50CF}" srcOrd="2" destOrd="0" parTransId="{5C2E753D-81CD-4A11-9ECC-58A3AA5D65A6}" sibTransId="{9FAD1BA2-292E-4C1A-8E4F-0D061698EFBA}"/>
    <dgm:cxn modelId="{A9945D38-E1B6-45D6-A4D0-17F1F4209D4B}" type="presOf" srcId="{F94FC054-9E60-466E-B8DC-A9E83D5E457E}" destId="{5EE77D21-60E6-42C2-8DA6-596DC8AF249E}" srcOrd="0" destOrd="0" presId="urn:microsoft.com/office/officeart/2005/8/layout/chevron2"/>
    <dgm:cxn modelId="{5CC34FE6-A640-486C-BD13-61318C0B2D51}" type="presParOf" srcId="{43A1D213-BC4A-48A2-9E50-DAA082E7AC84}" destId="{42F04CDC-BB6D-44CA-A955-4CC712E98ABB}" srcOrd="0" destOrd="0" presId="urn:microsoft.com/office/officeart/2005/8/layout/chevron2"/>
    <dgm:cxn modelId="{437A9701-C3FB-46D6-A2B6-1D10FC784218}" type="presParOf" srcId="{42F04CDC-BB6D-44CA-A955-4CC712E98ABB}" destId="{8D5ED4B3-E7C9-49C9-BCA4-DA3DCCA86DBE}" srcOrd="0" destOrd="0" presId="urn:microsoft.com/office/officeart/2005/8/layout/chevron2"/>
    <dgm:cxn modelId="{E8E83135-052A-48FE-8F73-0ED3C6A8F325}" type="presParOf" srcId="{42F04CDC-BB6D-44CA-A955-4CC712E98ABB}" destId="{DEAB30D8-0798-4563-8568-FDD40B5C514B}" srcOrd="1" destOrd="0" presId="urn:microsoft.com/office/officeart/2005/8/layout/chevron2"/>
    <dgm:cxn modelId="{70CC7C5D-1C5D-4274-9CA1-BF2DCDBFD1ED}" type="presParOf" srcId="{43A1D213-BC4A-48A2-9E50-DAA082E7AC84}" destId="{D4CA838D-BC0C-4561-ACEB-DD330A99202F}" srcOrd="1" destOrd="0" presId="urn:microsoft.com/office/officeart/2005/8/layout/chevron2"/>
    <dgm:cxn modelId="{BBF782F4-87BC-46AE-ABC2-6F84B1F984B9}" type="presParOf" srcId="{43A1D213-BC4A-48A2-9E50-DAA082E7AC84}" destId="{DAE9481F-CDA3-4766-95D9-41344310178C}" srcOrd="2" destOrd="0" presId="urn:microsoft.com/office/officeart/2005/8/layout/chevron2"/>
    <dgm:cxn modelId="{262C4988-205F-4B20-86A8-BCFAF3BFE70E}" type="presParOf" srcId="{DAE9481F-CDA3-4766-95D9-41344310178C}" destId="{CD5431EC-9B8B-41C9-B727-4C97C68E01CF}" srcOrd="0" destOrd="0" presId="urn:microsoft.com/office/officeart/2005/8/layout/chevron2"/>
    <dgm:cxn modelId="{1FA3A744-7AA8-4BED-AC58-FFAD34A789FD}" type="presParOf" srcId="{DAE9481F-CDA3-4766-95D9-41344310178C}" destId="{5EE77D21-60E6-42C2-8DA6-596DC8AF249E}" srcOrd="1" destOrd="0" presId="urn:microsoft.com/office/officeart/2005/8/layout/chevron2"/>
    <dgm:cxn modelId="{77241637-9F5A-46E4-BCDA-BDBD224B8617}" type="presParOf" srcId="{43A1D213-BC4A-48A2-9E50-DAA082E7AC84}" destId="{01176366-D572-4E9C-8FEA-64BAB5BF04CE}" srcOrd="3" destOrd="0" presId="urn:microsoft.com/office/officeart/2005/8/layout/chevron2"/>
    <dgm:cxn modelId="{FB36AA38-3EC6-4EB3-8260-D25E61589567}" type="presParOf" srcId="{43A1D213-BC4A-48A2-9E50-DAA082E7AC84}" destId="{D1C7FDF8-7423-417A-BA58-B373316D51E5}" srcOrd="4" destOrd="0" presId="urn:microsoft.com/office/officeart/2005/8/layout/chevron2"/>
    <dgm:cxn modelId="{1AFE0553-F53F-4941-8DB9-87ABA812977B}" type="presParOf" srcId="{D1C7FDF8-7423-417A-BA58-B373316D51E5}" destId="{CE567B08-339C-47EB-A717-C590A1DC49B8}" srcOrd="0" destOrd="0" presId="urn:microsoft.com/office/officeart/2005/8/layout/chevron2"/>
    <dgm:cxn modelId="{3C6741E2-48DF-41DB-9604-C7269E6570B5}" type="presParOf" srcId="{D1C7FDF8-7423-417A-BA58-B373316D51E5}" destId="{D190B217-3081-4A48-8590-999A563E0011}" srcOrd="1" destOrd="0" presId="urn:microsoft.com/office/officeart/2005/8/layout/chevron2"/>
    <dgm:cxn modelId="{B7B70045-948F-4ECB-A29D-80668A937D8B}" type="presParOf" srcId="{43A1D213-BC4A-48A2-9E50-DAA082E7AC84}" destId="{A9E6F876-DD31-4081-A189-B938827A4C99}" srcOrd="5" destOrd="0" presId="urn:microsoft.com/office/officeart/2005/8/layout/chevron2"/>
    <dgm:cxn modelId="{69BE2872-EBC6-467F-B677-F303A393A3B2}" type="presParOf" srcId="{43A1D213-BC4A-48A2-9E50-DAA082E7AC84}" destId="{EF20DB6C-ACE4-42BB-8321-BB9D8F472353}" srcOrd="6" destOrd="0" presId="urn:microsoft.com/office/officeart/2005/8/layout/chevron2"/>
    <dgm:cxn modelId="{494DB5AD-E3A3-48C1-A984-6F460E7DC34B}" type="presParOf" srcId="{EF20DB6C-ACE4-42BB-8321-BB9D8F472353}" destId="{B27FF669-CB5A-422A-9828-B8C498D4A229}" srcOrd="0" destOrd="0" presId="urn:microsoft.com/office/officeart/2005/8/layout/chevron2"/>
    <dgm:cxn modelId="{A697DF27-7EB7-4718-82AF-E36984A19019}" type="presParOf" srcId="{EF20DB6C-ACE4-42BB-8321-BB9D8F472353}" destId="{B08C73BC-2117-46C2-97D6-8249202F2385}" srcOrd="1" destOrd="0" presId="urn:microsoft.com/office/officeart/2005/8/layout/chevron2"/>
    <dgm:cxn modelId="{8B6C612D-F369-451D-9B6E-EAC43A7E0345}" type="presParOf" srcId="{43A1D213-BC4A-48A2-9E50-DAA082E7AC84}" destId="{D1C7EA23-852C-4278-AA7A-B9184431AEA1}" srcOrd="7" destOrd="0" presId="urn:microsoft.com/office/officeart/2005/8/layout/chevron2"/>
    <dgm:cxn modelId="{D7A41A66-55D5-423A-869B-74394908D8A3}" type="presParOf" srcId="{43A1D213-BC4A-48A2-9E50-DAA082E7AC84}" destId="{3AA4ECEF-E640-4D5D-9AB4-CE134EE58A5D}" srcOrd="8" destOrd="0" presId="urn:microsoft.com/office/officeart/2005/8/layout/chevron2"/>
    <dgm:cxn modelId="{E8C7F480-44E8-47D0-A0E6-770D20B3E45D}" type="presParOf" srcId="{3AA4ECEF-E640-4D5D-9AB4-CE134EE58A5D}" destId="{19B341DF-F043-45DC-8011-3947DE76FBEB}" srcOrd="0" destOrd="0" presId="urn:microsoft.com/office/officeart/2005/8/layout/chevron2"/>
    <dgm:cxn modelId="{4D0B74B2-154F-45AE-A8BC-5D2EDCE36034}" type="presParOf" srcId="{3AA4ECEF-E640-4D5D-9AB4-CE134EE58A5D}" destId="{0BAE49F5-06D0-449A-86E3-B54CB03F314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F35A76-F11F-4A4C-B2C6-F1C35D2FF4F4}"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ru-RU"/>
        </a:p>
      </dgm:t>
    </dgm:pt>
    <dgm:pt modelId="{9A74F3A5-E4B7-4FBE-A1B2-D80547AE6588}">
      <dgm:prSet phldrT="[Текст]"/>
      <dgm:spPr>
        <a:scene3d>
          <a:camera prst="orthographicFront"/>
          <a:lightRig rig="threePt" dir="t"/>
        </a:scene3d>
        <a:sp3d>
          <a:bevelT prst="angle"/>
        </a:sp3d>
      </dgm:spPr>
      <dgm:t>
        <a:bodyPr/>
        <a:lstStyle/>
        <a:p>
          <a:r>
            <a:rPr lang="ru-RU" dirty="0" smtClean="0">
              <a:latin typeface="Liberation Serif" pitchFamily="18" charset="0"/>
            </a:rPr>
            <a:t>5,7</a:t>
          </a:r>
          <a:endParaRPr lang="ru-RU" dirty="0">
            <a:latin typeface="Liberation Serif" pitchFamily="18" charset="0"/>
          </a:endParaRPr>
        </a:p>
      </dgm:t>
    </dgm:pt>
    <dgm:pt modelId="{A778DB2B-A4AC-42CF-AC11-38E292E65F3A}" type="parTrans" cxnId="{7B828E1A-B076-4953-A9C3-4441B418A2DF}">
      <dgm:prSet/>
      <dgm:spPr/>
      <dgm:t>
        <a:bodyPr/>
        <a:lstStyle/>
        <a:p>
          <a:endParaRPr lang="ru-RU">
            <a:latin typeface="Liberation Serif" pitchFamily="18" charset="0"/>
          </a:endParaRPr>
        </a:p>
      </dgm:t>
    </dgm:pt>
    <dgm:pt modelId="{0576F8AD-2456-454A-9074-68BEC4EC07F8}" type="sibTrans" cxnId="{7B828E1A-B076-4953-A9C3-4441B418A2DF}">
      <dgm:prSet/>
      <dgm:spPr/>
      <dgm:t>
        <a:bodyPr/>
        <a:lstStyle/>
        <a:p>
          <a:endParaRPr lang="ru-RU">
            <a:latin typeface="Liberation Serif" pitchFamily="18" charset="0"/>
          </a:endParaRPr>
        </a:p>
      </dgm:t>
    </dgm:pt>
    <dgm:pt modelId="{8138BDE4-CB60-4522-AD58-88C84804A555}">
      <dgm:prSet phldrT="[Текст]" custT="1"/>
      <dgm:spPr/>
      <dgm:t>
        <a:bodyPr/>
        <a:lstStyle/>
        <a:p>
          <a:pPr algn="l"/>
          <a:endParaRPr lang="ru-RU" sz="1400" dirty="0">
            <a:latin typeface="Liberation Serif" pitchFamily="18" charset="0"/>
          </a:endParaRPr>
        </a:p>
      </dgm:t>
    </dgm:pt>
    <dgm:pt modelId="{9166D45F-199C-4AEE-A16E-EA2E21C6FBD5}" type="parTrans" cxnId="{423B6728-DFDB-4DCE-8F05-08AECA6D94E3}">
      <dgm:prSet/>
      <dgm:spPr/>
      <dgm:t>
        <a:bodyPr/>
        <a:lstStyle/>
        <a:p>
          <a:endParaRPr lang="ru-RU">
            <a:latin typeface="Liberation Serif" pitchFamily="18" charset="0"/>
          </a:endParaRPr>
        </a:p>
      </dgm:t>
    </dgm:pt>
    <dgm:pt modelId="{45B77DD4-F9D0-47B4-B696-B0CD16AA99A1}" type="sibTrans" cxnId="{423B6728-DFDB-4DCE-8F05-08AECA6D94E3}">
      <dgm:prSet/>
      <dgm:spPr/>
      <dgm:t>
        <a:bodyPr/>
        <a:lstStyle/>
        <a:p>
          <a:endParaRPr lang="ru-RU">
            <a:latin typeface="Liberation Serif" pitchFamily="18" charset="0"/>
          </a:endParaRPr>
        </a:p>
      </dgm:t>
    </dgm:pt>
    <dgm:pt modelId="{3C9C1D27-BB4A-48BA-AD66-15EE649C50CF}">
      <dgm:prSet phldrT="[Текст]"/>
      <dgm:spPr>
        <a:scene3d>
          <a:camera prst="orthographicFront"/>
          <a:lightRig rig="threePt" dir="t"/>
        </a:scene3d>
        <a:sp3d>
          <a:bevelT prst="angle"/>
        </a:sp3d>
      </dgm:spPr>
      <dgm:t>
        <a:bodyPr/>
        <a:lstStyle/>
        <a:p>
          <a:r>
            <a:rPr lang="ru-RU" dirty="0" smtClean="0">
              <a:latin typeface="Liberation Serif" pitchFamily="18" charset="0"/>
            </a:rPr>
            <a:t>11,8</a:t>
          </a:r>
          <a:endParaRPr lang="ru-RU" dirty="0">
            <a:latin typeface="Liberation Serif" pitchFamily="18" charset="0"/>
          </a:endParaRPr>
        </a:p>
      </dgm:t>
    </dgm:pt>
    <dgm:pt modelId="{5C2E753D-81CD-4A11-9ECC-58A3AA5D65A6}" type="parTrans" cxnId="{94462257-01DD-4D36-AFB5-095F31408B02}">
      <dgm:prSet/>
      <dgm:spPr/>
      <dgm:t>
        <a:bodyPr/>
        <a:lstStyle/>
        <a:p>
          <a:endParaRPr lang="ru-RU">
            <a:latin typeface="Liberation Serif" pitchFamily="18" charset="0"/>
          </a:endParaRPr>
        </a:p>
      </dgm:t>
    </dgm:pt>
    <dgm:pt modelId="{9FAD1BA2-292E-4C1A-8E4F-0D061698EFBA}" type="sibTrans" cxnId="{94462257-01DD-4D36-AFB5-095F31408B02}">
      <dgm:prSet/>
      <dgm:spPr/>
      <dgm:t>
        <a:bodyPr/>
        <a:lstStyle/>
        <a:p>
          <a:endParaRPr lang="ru-RU">
            <a:latin typeface="Liberation Serif" pitchFamily="18" charset="0"/>
          </a:endParaRPr>
        </a:p>
      </dgm:t>
    </dgm:pt>
    <dgm:pt modelId="{099B25DF-DE9E-449B-9010-4912AC871BEF}">
      <dgm:prSet custT="1"/>
      <dgm:spPr/>
      <dgm:t>
        <a:bodyPr anchor="ctr"/>
        <a:lstStyle/>
        <a:p>
          <a:pPr algn="l"/>
          <a:r>
            <a:rPr lang="ru-RU" sz="1400" dirty="0" smtClean="0">
              <a:latin typeface="Liberation Serif" pitchFamily="18" charset="0"/>
            </a:rPr>
            <a:t>Организация деятельности муниципальных музеев, приобретение и хранение музейных предметов и музейных коллекций</a:t>
          </a:r>
          <a:endParaRPr lang="ru-RU" sz="1400" dirty="0">
            <a:latin typeface="Liberation Serif" pitchFamily="18" charset="0"/>
          </a:endParaRPr>
        </a:p>
      </dgm:t>
    </dgm:pt>
    <dgm:pt modelId="{FA5C8058-8F3A-4F0F-BA74-08E86F43373C}" type="parTrans" cxnId="{F04799A4-C05B-4407-A491-F779F0C41669}">
      <dgm:prSet/>
      <dgm:spPr/>
      <dgm:t>
        <a:bodyPr/>
        <a:lstStyle/>
        <a:p>
          <a:endParaRPr lang="ru-RU">
            <a:latin typeface="Liberation Serif" pitchFamily="18" charset="0"/>
          </a:endParaRPr>
        </a:p>
      </dgm:t>
    </dgm:pt>
    <dgm:pt modelId="{4BACFB86-4792-4C1A-BE7E-4344ADFB651C}" type="sibTrans" cxnId="{F04799A4-C05B-4407-A491-F779F0C41669}">
      <dgm:prSet/>
      <dgm:spPr/>
      <dgm:t>
        <a:bodyPr/>
        <a:lstStyle/>
        <a:p>
          <a:endParaRPr lang="ru-RU">
            <a:latin typeface="Liberation Serif" pitchFamily="18" charset="0"/>
          </a:endParaRPr>
        </a:p>
      </dgm:t>
    </dgm:pt>
    <dgm:pt modelId="{7EB3A994-C7B5-41BC-9B78-24A526A7BE31}">
      <dgm:prSet/>
      <dgm:spPr>
        <a:scene3d>
          <a:camera prst="orthographicFront"/>
          <a:lightRig rig="threePt" dir="t"/>
        </a:scene3d>
        <a:sp3d>
          <a:bevelT prst="angle"/>
        </a:sp3d>
      </dgm:spPr>
      <dgm:t>
        <a:bodyPr/>
        <a:lstStyle/>
        <a:p>
          <a:r>
            <a:rPr lang="ru-RU" dirty="0" smtClean="0">
              <a:latin typeface="Liberation Serif" pitchFamily="18" charset="0"/>
            </a:rPr>
            <a:t>22,3</a:t>
          </a:r>
          <a:endParaRPr lang="ru-RU" dirty="0">
            <a:latin typeface="Liberation Serif" pitchFamily="18" charset="0"/>
          </a:endParaRPr>
        </a:p>
      </dgm:t>
    </dgm:pt>
    <dgm:pt modelId="{4A2F3E02-3AB6-42F5-85B0-1E83A0E223C7}" type="parTrans" cxnId="{A9F6DFF3-61CD-4B10-BFED-39C349B2CF56}">
      <dgm:prSet/>
      <dgm:spPr/>
      <dgm:t>
        <a:bodyPr/>
        <a:lstStyle/>
        <a:p>
          <a:endParaRPr lang="ru-RU">
            <a:latin typeface="Liberation Serif" pitchFamily="18" charset="0"/>
          </a:endParaRPr>
        </a:p>
      </dgm:t>
    </dgm:pt>
    <dgm:pt modelId="{84D1C647-4AB8-4985-866D-9E4E0AD4771D}" type="sibTrans" cxnId="{A9F6DFF3-61CD-4B10-BFED-39C349B2CF56}">
      <dgm:prSet/>
      <dgm:spPr/>
      <dgm:t>
        <a:bodyPr/>
        <a:lstStyle/>
        <a:p>
          <a:endParaRPr lang="ru-RU">
            <a:latin typeface="Liberation Serif" pitchFamily="18" charset="0"/>
          </a:endParaRPr>
        </a:p>
      </dgm:t>
    </dgm:pt>
    <dgm:pt modelId="{9893780F-CAEB-4EB0-8389-2DA079BFAC97}">
      <dgm:prSet custT="1"/>
      <dgm:spPr/>
      <dgm:t>
        <a:bodyPr/>
        <a:lstStyle/>
        <a:p>
          <a:pPr algn="l"/>
          <a:r>
            <a:rPr lang="ru-RU" sz="1400" dirty="0" smtClean="0">
              <a:latin typeface="Liberation Serif" pitchFamily="18" charset="0"/>
            </a:rPr>
            <a:t> Организация библиотечного обслуживания населения, формирование и хранение библиотечных фондов муниципальных библиотек</a:t>
          </a:r>
          <a:endParaRPr lang="ru-RU" sz="1400" dirty="0">
            <a:latin typeface="Liberation Serif" pitchFamily="18" charset="0"/>
          </a:endParaRPr>
        </a:p>
      </dgm:t>
    </dgm:pt>
    <dgm:pt modelId="{16FD2D2E-8B34-46F8-AD7E-4FDAFACD0DCA}" type="parTrans" cxnId="{3F894B61-FEF3-41D1-89C4-86AE23CB74F0}">
      <dgm:prSet/>
      <dgm:spPr/>
      <dgm:t>
        <a:bodyPr/>
        <a:lstStyle/>
        <a:p>
          <a:endParaRPr lang="ru-RU">
            <a:latin typeface="Liberation Serif" pitchFamily="18" charset="0"/>
          </a:endParaRPr>
        </a:p>
      </dgm:t>
    </dgm:pt>
    <dgm:pt modelId="{522A564A-D633-4968-AA7D-9CF72A4E8054}" type="sibTrans" cxnId="{3F894B61-FEF3-41D1-89C4-86AE23CB74F0}">
      <dgm:prSet/>
      <dgm:spPr/>
      <dgm:t>
        <a:bodyPr/>
        <a:lstStyle/>
        <a:p>
          <a:endParaRPr lang="ru-RU">
            <a:latin typeface="Liberation Serif" pitchFamily="18" charset="0"/>
          </a:endParaRPr>
        </a:p>
      </dgm:t>
    </dgm:pt>
    <dgm:pt modelId="{3A803B4E-73A5-43F1-A0C2-10BC6F731346}">
      <dgm:prSet/>
      <dgm:spPr>
        <a:scene3d>
          <a:camera prst="orthographicFront"/>
          <a:lightRig rig="threePt" dir="t"/>
        </a:scene3d>
        <a:sp3d>
          <a:bevelT prst="angle"/>
        </a:sp3d>
      </dgm:spPr>
      <dgm:t>
        <a:bodyPr/>
        <a:lstStyle/>
        <a:p>
          <a:r>
            <a:rPr lang="ru-RU" dirty="0" smtClean="0">
              <a:latin typeface="Liberation Serif" pitchFamily="18" charset="0"/>
            </a:rPr>
            <a:t>30,2</a:t>
          </a:r>
          <a:endParaRPr lang="ru-RU" dirty="0">
            <a:latin typeface="Liberation Serif" pitchFamily="18" charset="0"/>
          </a:endParaRPr>
        </a:p>
      </dgm:t>
    </dgm:pt>
    <dgm:pt modelId="{82DC6B31-C395-4CBE-B0DF-B1F32D4EF8DD}" type="parTrans" cxnId="{81634D3D-0735-4943-83B0-FD21BE059E50}">
      <dgm:prSet/>
      <dgm:spPr/>
      <dgm:t>
        <a:bodyPr/>
        <a:lstStyle/>
        <a:p>
          <a:endParaRPr lang="ru-RU">
            <a:latin typeface="Liberation Serif" pitchFamily="18" charset="0"/>
          </a:endParaRPr>
        </a:p>
      </dgm:t>
    </dgm:pt>
    <dgm:pt modelId="{D9048EAD-4684-4F28-A329-D18D744DDF3B}" type="sibTrans" cxnId="{81634D3D-0735-4943-83B0-FD21BE059E50}">
      <dgm:prSet/>
      <dgm:spPr/>
      <dgm:t>
        <a:bodyPr/>
        <a:lstStyle/>
        <a:p>
          <a:endParaRPr lang="ru-RU">
            <a:latin typeface="Liberation Serif" pitchFamily="18" charset="0"/>
          </a:endParaRPr>
        </a:p>
      </dgm:t>
    </dgm:pt>
    <dgm:pt modelId="{A7FD7BAD-4036-4083-8065-A3546DB4EFCC}">
      <dgm:prSet custT="1"/>
      <dgm:spPr/>
      <dgm:t>
        <a:bodyPr/>
        <a:lstStyle/>
        <a:p>
          <a:r>
            <a:rPr lang="ru-RU" sz="1400" dirty="0" smtClean="0">
              <a:solidFill>
                <a:schemeClr val="tx1"/>
              </a:solidFill>
              <a:latin typeface="Liberation Serif" pitchFamily="18" charset="0"/>
            </a:rPr>
            <a:t>  Организация деятельности учреждений </a:t>
          </a:r>
          <a:r>
            <a:rPr lang="ru-RU" sz="1400" dirty="0" err="1" smtClean="0">
              <a:solidFill>
                <a:schemeClr val="tx1"/>
              </a:solidFill>
              <a:latin typeface="Liberation Serif" pitchFamily="18" charset="0"/>
            </a:rPr>
            <a:t>культурно-досуговой</a:t>
          </a:r>
          <a:r>
            <a:rPr lang="ru-RU" sz="1400" dirty="0" smtClean="0">
              <a:solidFill>
                <a:schemeClr val="tx1"/>
              </a:solidFill>
              <a:latin typeface="Liberation Serif" pitchFamily="18" charset="0"/>
            </a:rPr>
            <a:t> сферы</a:t>
          </a:r>
          <a:endParaRPr lang="ru-RU" sz="1400" dirty="0">
            <a:solidFill>
              <a:schemeClr val="tx1"/>
            </a:solidFill>
            <a:latin typeface="Liberation Serif" pitchFamily="18" charset="0"/>
          </a:endParaRPr>
        </a:p>
      </dgm:t>
    </dgm:pt>
    <dgm:pt modelId="{7BA064D9-ABC0-4E59-B787-401C4C115331}" type="parTrans" cxnId="{28377C31-3C82-4A50-9731-6E70F00E952A}">
      <dgm:prSet/>
      <dgm:spPr/>
      <dgm:t>
        <a:bodyPr/>
        <a:lstStyle/>
        <a:p>
          <a:endParaRPr lang="ru-RU">
            <a:latin typeface="Liberation Serif" pitchFamily="18" charset="0"/>
          </a:endParaRPr>
        </a:p>
      </dgm:t>
    </dgm:pt>
    <dgm:pt modelId="{3E1D9F08-062D-4972-9E5A-201596882B28}" type="sibTrans" cxnId="{28377C31-3C82-4A50-9731-6E70F00E952A}">
      <dgm:prSet/>
      <dgm:spPr/>
      <dgm:t>
        <a:bodyPr/>
        <a:lstStyle/>
        <a:p>
          <a:endParaRPr lang="ru-RU">
            <a:latin typeface="Liberation Serif" pitchFamily="18" charset="0"/>
          </a:endParaRPr>
        </a:p>
      </dgm:t>
    </dgm:pt>
    <dgm:pt modelId="{B1A4D83C-A684-4D85-972A-FC7EB120C8D3}">
      <dgm:prSet/>
      <dgm:spPr>
        <a:scene3d>
          <a:camera prst="orthographicFront"/>
          <a:lightRig rig="threePt" dir="t"/>
        </a:scene3d>
        <a:sp3d>
          <a:bevelT prst="angle"/>
        </a:sp3d>
      </dgm:spPr>
      <dgm:t>
        <a:bodyPr/>
        <a:lstStyle/>
        <a:p>
          <a:r>
            <a:rPr lang="ru-RU" dirty="0" smtClean="0">
              <a:latin typeface="Liberation Serif" pitchFamily="18" charset="0"/>
            </a:rPr>
            <a:t>3,4</a:t>
          </a:r>
          <a:endParaRPr lang="ru-RU" dirty="0">
            <a:latin typeface="Liberation Serif" pitchFamily="18" charset="0"/>
          </a:endParaRPr>
        </a:p>
      </dgm:t>
    </dgm:pt>
    <dgm:pt modelId="{4B9DE4F5-04D1-4D20-9671-AB154FFE00E7}" type="parTrans" cxnId="{F5C36E6F-E9C6-4500-9D84-2EA39982C797}">
      <dgm:prSet/>
      <dgm:spPr/>
      <dgm:t>
        <a:bodyPr/>
        <a:lstStyle/>
        <a:p>
          <a:endParaRPr lang="ru-RU">
            <a:latin typeface="Liberation Serif" pitchFamily="18" charset="0"/>
          </a:endParaRPr>
        </a:p>
      </dgm:t>
    </dgm:pt>
    <dgm:pt modelId="{9729A058-1860-4C57-B842-104B7B9634DB}" type="sibTrans" cxnId="{F5C36E6F-E9C6-4500-9D84-2EA39982C797}">
      <dgm:prSet/>
      <dgm:spPr/>
      <dgm:t>
        <a:bodyPr/>
        <a:lstStyle/>
        <a:p>
          <a:endParaRPr lang="ru-RU">
            <a:latin typeface="Liberation Serif" pitchFamily="18" charset="0"/>
          </a:endParaRPr>
        </a:p>
      </dgm:t>
    </dgm:pt>
    <dgm:pt modelId="{564CFEB0-530C-4472-B12C-DDD36F888179}">
      <dgm:prSet custT="1"/>
      <dgm:spPr/>
      <dgm:t>
        <a:bodyPr/>
        <a:lstStyle/>
        <a:p>
          <a:r>
            <a:rPr lang="ru-RU" sz="1400" dirty="0" smtClean="0">
              <a:latin typeface="Liberation Serif" pitchFamily="18" charset="0"/>
            </a:rPr>
            <a:t>Проведение городских мероприятий, участие коллективов в областных и международных мероприятиях</a:t>
          </a:r>
          <a:endParaRPr lang="ru-RU" sz="1400" dirty="0">
            <a:latin typeface="Liberation Serif" pitchFamily="18" charset="0"/>
          </a:endParaRPr>
        </a:p>
      </dgm:t>
    </dgm:pt>
    <dgm:pt modelId="{08B6FD16-E6EC-45DA-A440-6D95C7878B45}" type="parTrans" cxnId="{8BC4682D-4680-4598-9F71-523B75823339}">
      <dgm:prSet/>
      <dgm:spPr/>
      <dgm:t>
        <a:bodyPr/>
        <a:lstStyle/>
        <a:p>
          <a:endParaRPr lang="ru-RU">
            <a:latin typeface="Liberation Serif" pitchFamily="18" charset="0"/>
          </a:endParaRPr>
        </a:p>
      </dgm:t>
    </dgm:pt>
    <dgm:pt modelId="{7B0E7701-55A2-4D35-B94F-A29E01D6B5F9}" type="sibTrans" cxnId="{8BC4682D-4680-4598-9F71-523B75823339}">
      <dgm:prSet/>
      <dgm:spPr/>
      <dgm:t>
        <a:bodyPr/>
        <a:lstStyle/>
        <a:p>
          <a:endParaRPr lang="ru-RU">
            <a:latin typeface="Liberation Serif" pitchFamily="18" charset="0"/>
          </a:endParaRPr>
        </a:p>
      </dgm:t>
    </dgm:pt>
    <dgm:pt modelId="{7697176B-0BF4-49A9-A619-295A8104E26C}">
      <dgm:prSet/>
      <dgm:spPr>
        <a:scene3d>
          <a:camera prst="orthographicFront"/>
          <a:lightRig rig="threePt" dir="t"/>
        </a:scene3d>
        <a:sp3d>
          <a:bevelT prst="angle"/>
        </a:sp3d>
      </dgm:spPr>
      <dgm:t>
        <a:bodyPr/>
        <a:lstStyle/>
        <a:p>
          <a:r>
            <a:rPr lang="ru-RU" dirty="0" smtClean="0">
              <a:latin typeface="Liberation Serif" pitchFamily="18" charset="0"/>
            </a:rPr>
            <a:t>4,0</a:t>
          </a:r>
          <a:endParaRPr lang="ru-RU" dirty="0">
            <a:latin typeface="Liberation Serif" pitchFamily="18" charset="0"/>
          </a:endParaRPr>
        </a:p>
      </dgm:t>
    </dgm:pt>
    <dgm:pt modelId="{60E6B5E8-0F00-40F4-9521-C207E2F9CF6A}" type="parTrans" cxnId="{3151AF14-584B-4FF9-8EB4-9E14356366D3}">
      <dgm:prSet/>
      <dgm:spPr/>
      <dgm:t>
        <a:bodyPr/>
        <a:lstStyle/>
        <a:p>
          <a:endParaRPr lang="ru-RU">
            <a:latin typeface="Liberation Serif" pitchFamily="18" charset="0"/>
          </a:endParaRPr>
        </a:p>
      </dgm:t>
    </dgm:pt>
    <dgm:pt modelId="{EB48878B-02A8-4C56-BDDC-5622D3D7D518}" type="sibTrans" cxnId="{3151AF14-584B-4FF9-8EB4-9E14356366D3}">
      <dgm:prSet/>
      <dgm:spPr/>
      <dgm:t>
        <a:bodyPr/>
        <a:lstStyle/>
        <a:p>
          <a:endParaRPr lang="ru-RU">
            <a:latin typeface="Liberation Serif" pitchFamily="18" charset="0"/>
          </a:endParaRPr>
        </a:p>
      </dgm:t>
    </dgm:pt>
    <dgm:pt modelId="{413A90C0-BC50-4CAD-BA0B-F3E0A2F04E75}">
      <dgm:prSet custT="1"/>
      <dgm:spPr/>
      <dgm:t>
        <a:bodyPr/>
        <a:lstStyle/>
        <a:p>
          <a:r>
            <a:rPr lang="ru-RU" sz="1200" b="0" i="0" u="none" dirty="0" smtClean="0">
              <a:latin typeface="Liberation Serif" pitchFamily="18" charset="0"/>
            </a:rPr>
            <a:t>Мероприятия по созданию и развитию деятельности модельной муниципальной библиотеки на базе Центральной детской библиотеки имени П.П. Бажова, структурное подразделение Муниципального бюджетного учреждения культуры "</a:t>
          </a:r>
          <a:r>
            <a:rPr lang="ru-RU" sz="1200" b="0" i="0" u="none" dirty="0" err="1" smtClean="0">
              <a:latin typeface="Liberation Serif" pitchFamily="18" charset="0"/>
            </a:rPr>
            <a:t>Камышловская</a:t>
          </a:r>
          <a:r>
            <a:rPr lang="ru-RU" sz="1200" b="0" i="0" u="none" dirty="0" smtClean="0">
              <a:latin typeface="Liberation Serif" pitchFamily="18" charset="0"/>
            </a:rPr>
            <a:t> централизованная библиотечная система"</a:t>
          </a:r>
          <a:endParaRPr lang="ru-RU" sz="1200" b="0" dirty="0">
            <a:latin typeface="Liberation Serif" pitchFamily="18" charset="0"/>
          </a:endParaRPr>
        </a:p>
      </dgm:t>
    </dgm:pt>
    <dgm:pt modelId="{7E2B8DFE-525B-40D1-8D6A-34E53B19DD95}" type="parTrans" cxnId="{F1A29C0C-BF7A-405B-A5D8-3AA3D5134115}">
      <dgm:prSet/>
      <dgm:spPr/>
      <dgm:t>
        <a:bodyPr/>
        <a:lstStyle/>
        <a:p>
          <a:endParaRPr lang="ru-RU">
            <a:latin typeface="Liberation Serif" pitchFamily="18" charset="0"/>
          </a:endParaRPr>
        </a:p>
      </dgm:t>
    </dgm:pt>
    <dgm:pt modelId="{CD0A97FC-8B95-4684-9022-85F4281C55AD}" type="sibTrans" cxnId="{F1A29C0C-BF7A-405B-A5D8-3AA3D5134115}">
      <dgm:prSet/>
      <dgm:spPr/>
      <dgm:t>
        <a:bodyPr/>
        <a:lstStyle/>
        <a:p>
          <a:endParaRPr lang="ru-RU">
            <a:latin typeface="Liberation Serif" pitchFamily="18" charset="0"/>
          </a:endParaRPr>
        </a:p>
      </dgm:t>
    </dgm:pt>
    <dgm:pt modelId="{813869EA-60E3-49E7-9DBB-4FDE2947D202}">
      <dgm:prSet custT="1"/>
      <dgm:spPr/>
      <dgm:t>
        <a:bodyPr/>
        <a:lstStyle/>
        <a:p>
          <a:pPr algn="l"/>
          <a:r>
            <a:rPr lang="ru-RU" sz="1400" smtClean="0">
              <a:latin typeface="Liberation Serif" pitchFamily="18" charset="0"/>
            </a:rPr>
            <a:t>Сохранение объектов культурного наследия</a:t>
          </a:r>
          <a:endParaRPr lang="ru-RU" sz="1400" dirty="0">
            <a:latin typeface="Liberation Serif" pitchFamily="18" charset="0"/>
          </a:endParaRPr>
        </a:p>
      </dgm:t>
    </dgm:pt>
    <dgm:pt modelId="{4D6F679C-A709-4E56-8B47-2784D94689EA}" type="parTrans" cxnId="{A63C2BDA-7A6F-44AF-8D17-AD42CE6C2319}">
      <dgm:prSet/>
      <dgm:spPr/>
      <dgm:t>
        <a:bodyPr/>
        <a:lstStyle/>
        <a:p>
          <a:endParaRPr lang="ru-RU"/>
        </a:p>
      </dgm:t>
    </dgm:pt>
    <dgm:pt modelId="{1094BD26-658F-4589-AAEF-F99A8B48EE98}" type="sibTrans" cxnId="{A63C2BDA-7A6F-44AF-8D17-AD42CE6C2319}">
      <dgm:prSet/>
      <dgm:spPr/>
      <dgm:t>
        <a:bodyPr/>
        <a:lstStyle/>
        <a:p>
          <a:endParaRPr lang="ru-RU"/>
        </a:p>
      </dgm:t>
    </dgm:pt>
    <dgm:pt modelId="{43A1D213-BC4A-48A2-9E50-DAA082E7AC84}" type="pres">
      <dgm:prSet presAssocID="{4BF35A76-F11F-4A4C-B2C6-F1C35D2FF4F4}" presName="linearFlow" presStyleCnt="0">
        <dgm:presLayoutVars>
          <dgm:dir/>
          <dgm:animLvl val="lvl"/>
          <dgm:resizeHandles val="exact"/>
        </dgm:presLayoutVars>
      </dgm:prSet>
      <dgm:spPr/>
      <dgm:t>
        <a:bodyPr/>
        <a:lstStyle/>
        <a:p>
          <a:endParaRPr lang="ru-RU"/>
        </a:p>
      </dgm:t>
    </dgm:pt>
    <dgm:pt modelId="{42F04CDC-BB6D-44CA-A955-4CC712E98ABB}" type="pres">
      <dgm:prSet presAssocID="{9A74F3A5-E4B7-4FBE-A1B2-D80547AE6588}" presName="composite" presStyleCnt="0"/>
      <dgm:spPr/>
    </dgm:pt>
    <dgm:pt modelId="{8D5ED4B3-E7C9-49C9-BCA4-DA3DCCA86DBE}" type="pres">
      <dgm:prSet presAssocID="{9A74F3A5-E4B7-4FBE-A1B2-D80547AE6588}" presName="parentText" presStyleLbl="alignNode1" presStyleIdx="0" presStyleCnt="6">
        <dgm:presLayoutVars>
          <dgm:chMax val="1"/>
          <dgm:bulletEnabled val="1"/>
        </dgm:presLayoutVars>
      </dgm:prSet>
      <dgm:spPr/>
      <dgm:t>
        <a:bodyPr/>
        <a:lstStyle/>
        <a:p>
          <a:endParaRPr lang="ru-RU"/>
        </a:p>
      </dgm:t>
    </dgm:pt>
    <dgm:pt modelId="{DEAB30D8-0798-4563-8568-FDD40B5C514B}" type="pres">
      <dgm:prSet presAssocID="{9A74F3A5-E4B7-4FBE-A1B2-D80547AE6588}" presName="descendantText" presStyleLbl="alignAcc1" presStyleIdx="0" presStyleCnt="6" custScaleY="100000">
        <dgm:presLayoutVars>
          <dgm:bulletEnabled val="1"/>
        </dgm:presLayoutVars>
      </dgm:prSet>
      <dgm:spPr/>
      <dgm:t>
        <a:bodyPr/>
        <a:lstStyle/>
        <a:p>
          <a:endParaRPr lang="ru-RU"/>
        </a:p>
      </dgm:t>
    </dgm:pt>
    <dgm:pt modelId="{D4CA838D-BC0C-4561-ACEB-DD330A99202F}" type="pres">
      <dgm:prSet presAssocID="{0576F8AD-2456-454A-9074-68BEC4EC07F8}" presName="sp" presStyleCnt="0"/>
      <dgm:spPr/>
    </dgm:pt>
    <dgm:pt modelId="{D1C7FDF8-7423-417A-BA58-B373316D51E5}" type="pres">
      <dgm:prSet presAssocID="{3C9C1D27-BB4A-48BA-AD66-15EE649C50CF}" presName="composite" presStyleCnt="0"/>
      <dgm:spPr/>
    </dgm:pt>
    <dgm:pt modelId="{CE567B08-339C-47EB-A717-C590A1DC49B8}" type="pres">
      <dgm:prSet presAssocID="{3C9C1D27-BB4A-48BA-AD66-15EE649C50CF}" presName="parentText" presStyleLbl="alignNode1" presStyleIdx="1" presStyleCnt="6">
        <dgm:presLayoutVars>
          <dgm:chMax val="1"/>
          <dgm:bulletEnabled val="1"/>
        </dgm:presLayoutVars>
      </dgm:prSet>
      <dgm:spPr/>
      <dgm:t>
        <a:bodyPr/>
        <a:lstStyle/>
        <a:p>
          <a:endParaRPr lang="ru-RU"/>
        </a:p>
      </dgm:t>
    </dgm:pt>
    <dgm:pt modelId="{D190B217-3081-4A48-8590-999A563E0011}" type="pres">
      <dgm:prSet presAssocID="{3C9C1D27-BB4A-48BA-AD66-15EE649C50CF}" presName="descendantText" presStyleLbl="alignAcc1" presStyleIdx="1" presStyleCnt="6" custScaleY="103727" custLinFactNeighborX="562" custLinFactNeighborY="-1575">
        <dgm:presLayoutVars>
          <dgm:bulletEnabled val="1"/>
        </dgm:presLayoutVars>
      </dgm:prSet>
      <dgm:spPr/>
      <dgm:t>
        <a:bodyPr/>
        <a:lstStyle/>
        <a:p>
          <a:endParaRPr lang="ru-RU"/>
        </a:p>
      </dgm:t>
    </dgm:pt>
    <dgm:pt modelId="{BA7D6668-C7AF-48AC-8745-97695C17C336}" type="pres">
      <dgm:prSet presAssocID="{9FAD1BA2-292E-4C1A-8E4F-0D061698EFBA}" presName="sp" presStyleCnt="0"/>
      <dgm:spPr/>
    </dgm:pt>
    <dgm:pt modelId="{0AAC1A1A-23FC-4D9A-9176-146ABEB667A6}" type="pres">
      <dgm:prSet presAssocID="{7EB3A994-C7B5-41BC-9B78-24A526A7BE31}" presName="composite" presStyleCnt="0"/>
      <dgm:spPr/>
    </dgm:pt>
    <dgm:pt modelId="{D790FD55-7740-4883-BB74-2EE461CB47AF}" type="pres">
      <dgm:prSet presAssocID="{7EB3A994-C7B5-41BC-9B78-24A526A7BE31}" presName="parentText" presStyleLbl="alignNode1" presStyleIdx="2" presStyleCnt="6">
        <dgm:presLayoutVars>
          <dgm:chMax val="1"/>
          <dgm:bulletEnabled val="1"/>
        </dgm:presLayoutVars>
      </dgm:prSet>
      <dgm:spPr/>
      <dgm:t>
        <a:bodyPr/>
        <a:lstStyle/>
        <a:p>
          <a:endParaRPr lang="ru-RU"/>
        </a:p>
      </dgm:t>
    </dgm:pt>
    <dgm:pt modelId="{A15352AE-76BC-4BF5-9732-0D302E249115}" type="pres">
      <dgm:prSet presAssocID="{7EB3A994-C7B5-41BC-9B78-24A526A7BE31}" presName="descendantText" presStyleLbl="alignAcc1" presStyleIdx="2" presStyleCnt="6">
        <dgm:presLayoutVars>
          <dgm:bulletEnabled val="1"/>
        </dgm:presLayoutVars>
      </dgm:prSet>
      <dgm:spPr/>
      <dgm:t>
        <a:bodyPr/>
        <a:lstStyle/>
        <a:p>
          <a:endParaRPr lang="ru-RU"/>
        </a:p>
      </dgm:t>
    </dgm:pt>
    <dgm:pt modelId="{5D191397-29C0-4A07-8700-E257BCD50AAA}" type="pres">
      <dgm:prSet presAssocID="{84D1C647-4AB8-4985-866D-9E4E0AD4771D}" presName="sp" presStyleCnt="0"/>
      <dgm:spPr/>
    </dgm:pt>
    <dgm:pt modelId="{4EF6F6F5-DAF5-4E90-91F9-E863F1DC5F35}" type="pres">
      <dgm:prSet presAssocID="{3A803B4E-73A5-43F1-A0C2-10BC6F731346}" presName="composite" presStyleCnt="0"/>
      <dgm:spPr/>
    </dgm:pt>
    <dgm:pt modelId="{09BB24F3-CBBD-4BFC-96C3-6CAA968A151D}" type="pres">
      <dgm:prSet presAssocID="{3A803B4E-73A5-43F1-A0C2-10BC6F731346}" presName="parentText" presStyleLbl="alignNode1" presStyleIdx="3" presStyleCnt="6">
        <dgm:presLayoutVars>
          <dgm:chMax val="1"/>
          <dgm:bulletEnabled val="1"/>
        </dgm:presLayoutVars>
      </dgm:prSet>
      <dgm:spPr/>
      <dgm:t>
        <a:bodyPr/>
        <a:lstStyle/>
        <a:p>
          <a:endParaRPr lang="ru-RU"/>
        </a:p>
      </dgm:t>
    </dgm:pt>
    <dgm:pt modelId="{F05C4436-1FBE-48F2-A3D9-9B76751FD3E6}" type="pres">
      <dgm:prSet presAssocID="{3A803B4E-73A5-43F1-A0C2-10BC6F731346}" presName="descendantText" presStyleLbl="alignAcc1" presStyleIdx="3" presStyleCnt="6">
        <dgm:presLayoutVars>
          <dgm:bulletEnabled val="1"/>
        </dgm:presLayoutVars>
      </dgm:prSet>
      <dgm:spPr/>
      <dgm:t>
        <a:bodyPr/>
        <a:lstStyle/>
        <a:p>
          <a:endParaRPr lang="ru-RU"/>
        </a:p>
      </dgm:t>
    </dgm:pt>
    <dgm:pt modelId="{62CB7F48-B8F3-4044-8718-61511A8C9209}" type="pres">
      <dgm:prSet presAssocID="{D9048EAD-4684-4F28-A329-D18D744DDF3B}" presName="sp" presStyleCnt="0"/>
      <dgm:spPr/>
    </dgm:pt>
    <dgm:pt modelId="{6BC50A97-9208-44F5-A964-2296CA38B1E5}" type="pres">
      <dgm:prSet presAssocID="{B1A4D83C-A684-4D85-972A-FC7EB120C8D3}" presName="composite" presStyleCnt="0"/>
      <dgm:spPr/>
    </dgm:pt>
    <dgm:pt modelId="{D48E72E1-692D-428D-8ABD-DD2BFE12077F}" type="pres">
      <dgm:prSet presAssocID="{B1A4D83C-A684-4D85-972A-FC7EB120C8D3}" presName="parentText" presStyleLbl="alignNode1" presStyleIdx="4" presStyleCnt="6">
        <dgm:presLayoutVars>
          <dgm:chMax val="1"/>
          <dgm:bulletEnabled val="1"/>
        </dgm:presLayoutVars>
      </dgm:prSet>
      <dgm:spPr/>
      <dgm:t>
        <a:bodyPr/>
        <a:lstStyle/>
        <a:p>
          <a:endParaRPr lang="ru-RU"/>
        </a:p>
      </dgm:t>
    </dgm:pt>
    <dgm:pt modelId="{BDFAF567-6C3B-479F-BE61-44C59B6AEC92}" type="pres">
      <dgm:prSet presAssocID="{B1A4D83C-A684-4D85-972A-FC7EB120C8D3}" presName="descendantText" presStyleLbl="alignAcc1" presStyleIdx="4" presStyleCnt="6">
        <dgm:presLayoutVars>
          <dgm:bulletEnabled val="1"/>
        </dgm:presLayoutVars>
      </dgm:prSet>
      <dgm:spPr/>
      <dgm:t>
        <a:bodyPr/>
        <a:lstStyle/>
        <a:p>
          <a:endParaRPr lang="ru-RU"/>
        </a:p>
      </dgm:t>
    </dgm:pt>
    <dgm:pt modelId="{2F05CA93-B847-4944-904D-E84E403468FD}" type="pres">
      <dgm:prSet presAssocID="{9729A058-1860-4C57-B842-104B7B9634DB}" presName="sp" presStyleCnt="0"/>
      <dgm:spPr/>
    </dgm:pt>
    <dgm:pt modelId="{876F56B0-D3DA-4C88-AB73-EFD8DE1191D7}" type="pres">
      <dgm:prSet presAssocID="{7697176B-0BF4-49A9-A619-295A8104E26C}" presName="composite" presStyleCnt="0"/>
      <dgm:spPr/>
    </dgm:pt>
    <dgm:pt modelId="{BD440FCB-5DC2-4F55-B580-6A2996C7D9BD}" type="pres">
      <dgm:prSet presAssocID="{7697176B-0BF4-49A9-A619-295A8104E26C}" presName="parentText" presStyleLbl="alignNode1" presStyleIdx="5" presStyleCnt="6" custLinFactNeighborY="-19500">
        <dgm:presLayoutVars>
          <dgm:chMax val="1"/>
          <dgm:bulletEnabled val="1"/>
        </dgm:presLayoutVars>
      </dgm:prSet>
      <dgm:spPr/>
      <dgm:t>
        <a:bodyPr/>
        <a:lstStyle/>
        <a:p>
          <a:endParaRPr lang="ru-RU"/>
        </a:p>
      </dgm:t>
    </dgm:pt>
    <dgm:pt modelId="{B4B256DD-94AF-4B21-A4AE-98F668B9BEF4}" type="pres">
      <dgm:prSet presAssocID="{7697176B-0BF4-49A9-A619-295A8104E26C}" presName="descendantText" presStyleLbl="alignAcc1" presStyleIdx="5" presStyleCnt="6" custScaleY="154325" custLinFactNeighborY="-18456">
        <dgm:presLayoutVars>
          <dgm:bulletEnabled val="1"/>
        </dgm:presLayoutVars>
      </dgm:prSet>
      <dgm:spPr/>
      <dgm:t>
        <a:bodyPr/>
        <a:lstStyle/>
        <a:p>
          <a:endParaRPr lang="ru-RU"/>
        </a:p>
      </dgm:t>
    </dgm:pt>
  </dgm:ptLst>
  <dgm:cxnLst>
    <dgm:cxn modelId="{68F6F891-9EDD-46E0-9622-88071F110862}" type="presOf" srcId="{3A803B4E-73A5-43F1-A0C2-10BC6F731346}" destId="{09BB24F3-CBBD-4BFC-96C3-6CAA968A151D}" srcOrd="0" destOrd="0" presId="urn:microsoft.com/office/officeart/2005/8/layout/chevron2"/>
    <dgm:cxn modelId="{72686490-5886-4C2C-B8CD-19C59A515C47}" type="presOf" srcId="{413A90C0-BC50-4CAD-BA0B-F3E0A2F04E75}" destId="{B4B256DD-94AF-4B21-A4AE-98F668B9BEF4}" srcOrd="0" destOrd="0" presId="urn:microsoft.com/office/officeart/2005/8/layout/chevron2"/>
    <dgm:cxn modelId="{4DBACFBC-4579-4508-AC5B-3CCE20A1B969}" type="presOf" srcId="{3C9C1D27-BB4A-48BA-AD66-15EE649C50CF}" destId="{CE567B08-339C-47EB-A717-C590A1DC49B8}" srcOrd="0" destOrd="0" presId="urn:microsoft.com/office/officeart/2005/8/layout/chevron2"/>
    <dgm:cxn modelId="{E08D5FB8-E3E2-483A-AF17-20F8881CC39F}" type="presOf" srcId="{7697176B-0BF4-49A9-A619-295A8104E26C}" destId="{BD440FCB-5DC2-4F55-B580-6A2996C7D9BD}" srcOrd="0" destOrd="0" presId="urn:microsoft.com/office/officeart/2005/8/layout/chevron2"/>
    <dgm:cxn modelId="{F615E888-BD34-4C93-806B-732FD32181CC}" type="presOf" srcId="{564CFEB0-530C-4472-B12C-DDD36F888179}" destId="{BDFAF567-6C3B-479F-BE61-44C59B6AEC92}" srcOrd="0" destOrd="0" presId="urn:microsoft.com/office/officeart/2005/8/layout/chevron2"/>
    <dgm:cxn modelId="{3F894B61-FEF3-41D1-89C4-86AE23CB74F0}" srcId="{7EB3A994-C7B5-41BC-9B78-24A526A7BE31}" destId="{9893780F-CAEB-4EB0-8389-2DA079BFAC97}" srcOrd="0" destOrd="0" parTransId="{16FD2D2E-8B34-46F8-AD7E-4FDAFACD0DCA}" sibTransId="{522A564A-D633-4968-AA7D-9CF72A4E8054}"/>
    <dgm:cxn modelId="{8BC4682D-4680-4598-9F71-523B75823339}" srcId="{B1A4D83C-A684-4D85-972A-FC7EB120C8D3}" destId="{564CFEB0-530C-4472-B12C-DDD36F888179}" srcOrd="0" destOrd="0" parTransId="{08B6FD16-E6EC-45DA-A440-6D95C7878B45}" sibTransId="{7B0E7701-55A2-4D35-B94F-A29E01D6B5F9}"/>
    <dgm:cxn modelId="{F577D875-34F8-4131-AAF8-E82F01F81D1F}" type="presOf" srcId="{099B25DF-DE9E-449B-9010-4912AC871BEF}" destId="{D190B217-3081-4A48-8590-999A563E0011}" srcOrd="0" destOrd="0" presId="urn:microsoft.com/office/officeart/2005/8/layout/chevron2"/>
    <dgm:cxn modelId="{F1A29C0C-BF7A-405B-A5D8-3AA3D5134115}" srcId="{7697176B-0BF4-49A9-A619-295A8104E26C}" destId="{413A90C0-BC50-4CAD-BA0B-F3E0A2F04E75}" srcOrd="0" destOrd="0" parTransId="{7E2B8DFE-525B-40D1-8D6A-34E53B19DD95}" sibTransId="{CD0A97FC-8B95-4684-9022-85F4281C55AD}"/>
    <dgm:cxn modelId="{F04799A4-C05B-4407-A491-F779F0C41669}" srcId="{3C9C1D27-BB4A-48BA-AD66-15EE649C50CF}" destId="{099B25DF-DE9E-449B-9010-4912AC871BEF}" srcOrd="0" destOrd="0" parTransId="{FA5C8058-8F3A-4F0F-BA74-08E86F43373C}" sibTransId="{4BACFB86-4792-4C1A-BE7E-4344ADFB651C}"/>
    <dgm:cxn modelId="{94462257-01DD-4D36-AFB5-095F31408B02}" srcId="{4BF35A76-F11F-4A4C-B2C6-F1C35D2FF4F4}" destId="{3C9C1D27-BB4A-48BA-AD66-15EE649C50CF}" srcOrd="1" destOrd="0" parTransId="{5C2E753D-81CD-4A11-9ECC-58A3AA5D65A6}" sibTransId="{9FAD1BA2-292E-4C1A-8E4F-0D061698EFBA}"/>
    <dgm:cxn modelId="{24F411B2-2FDC-45EF-BFAF-A3F1B532EEF4}" type="presOf" srcId="{8138BDE4-CB60-4522-AD58-88C84804A555}" destId="{DEAB30D8-0798-4563-8568-FDD40B5C514B}" srcOrd="0" destOrd="0" presId="urn:microsoft.com/office/officeart/2005/8/layout/chevron2"/>
    <dgm:cxn modelId="{28377C31-3C82-4A50-9731-6E70F00E952A}" srcId="{3A803B4E-73A5-43F1-A0C2-10BC6F731346}" destId="{A7FD7BAD-4036-4083-8065-A3546DB4EFCC}" srcOrd="0" destOrd="0" parTransId="{7BA064D9-ABC0-4E59-B787-401C4C115331}" sibTransId="{3E1D9F08-062D-4972-9E5A-201596882B28}"/>
    <dgm:cxn modelId="{37E5A88E-510B-463C-BE23-B51DCDCE413C}" type="presOf" srcId="{B1A4D83C-A684-4D85-972A-FC7EB120C8D3}" destId="{D48E72E1-692D-428D-8ABD-DD2BFE12077F}" srcOrd="0" destOrd="0" presId="urn:microsoft.com/office/officeart/2005/8/layout/chevron2"/>
    <dgm:cxn modelId="{A63C2BDA-7A6F-44AF-8D17-AD42CE6C2319}" srcId="{9A74F3A5-E4B7-4FBE-A1B2-D80547AE6588}" destId="{813869EA-60E3-49E7-9DBB-4FDE2947D202}" srcOrd="1" destOrd="0" parTransId="{4D6F679C-A709-4E56-8B47-2784D94689EA}" sibTransId="{1094BD26-658F-4589-AAEF-F99A8B48EE98}"/>
    <dgm:cxn modelId="{F5C36E6F-E9C6-4500-9D84-2EA39982C797}" srcId="{4BF35A76-F11F-4A4C-B2C6-F1C35D2FF4F4}" destId="{B1A4D83C-A684-4D85-972A-FC7EB120C8D3}" srcOrd="4" destOrd="0" parTransId="{4B9DE4F5-04D1-4D20-9671-AB154FFE00E7}" sibTransId="{9729A058-1860-4C57-B842-104B7B9634DB}"/>
    <dgm:cxn modelId="{8FD3C3BC-A21C-4664-BDE7-08F7D7CA16F9}" type="presOf" srcId="{9A74F3A5-E4B7-4FBE-A1B2-D80547AE6588}" destId="{8D5ED4B3-E7C9-49C9-BCA4-DA3DCCA86DBE}" srcOrd="0" destOrd="0" presId="urn:microsoft.com/office/officeart/2005/8/layout/chevron2"/>
    <dgm:cxn modelId="{FD0F5507-60FA-4EEC-BF7C-253D90ACE676}" type="presOf" srcId="{813869EA-60E3-49E7-9DBB-4FDE2947D202}" destId="{DEAB30D8-0798-4563-8568-FDD40B5C514B}" srcOrd="0" destOrd="1" presId="urn:microsoft.com/office/officeart/2005/8/layout/chevron2"/>
    <dgm:cxn modelId="{34B4A174-CCC5-4CD4-BEDF-7078E78D5AC9}" type="presOf" srcId="{4BF35A76-F11F-4A4C-B2C6-F1C35D2FF4F4}" destId="{43A1D213-BC4A-48A2-9E50-DAA082E7AC84}" srcOrd="0" destOrd="0" presId="urn:microsoft.com/office/officeart/2005/8/layout/chevron2"/>
    <dgm:cxn modelId="{EEC9AD47-02EC-4F57-A159-391F0D519605}" type="presOf" srcId="{A7FD7BAD-4036-4083-8065-A3546DB4EFCC}" destId="{F05C4436-1FBE-48F2-A3D9-9B76751FD3E6}" srcOrd="0" destOrd="0" presId="urn:microsoft.com/office/officeart/2005/8/layout/chevron2"/>
    <dgm:cxn modelId="{423B6728-DFDB-4DCE-8F05-08AECA6D94E3}" srcId="{9A74F3A5-E4B7-4FBE-A1B2-D80547AE6588}" destId="{8138BDE4-CB60-4522-AD58-88C84804A555}" srcOrd="0" destOrd="0" parTransId="{9166D45F-199C-4AEE-A16E-EA2E21C6FBD5}" sibTransId="{45B77DD4-F9D0-47B4-B696-B0CD16AA99A1}"/>
    <dgm:cxn modelId="{A9F6DFF3-61CD-4B10-BFED-39C349B2CF56}" srcId="{4BF35A76-F11F-4A4C-B2C6-F1C35D2FF4F4}" destId="{7EB3A994-C7B5-41BC-9B78-24A526A7BE31}" srcOrd="2" destOrd="0" parTransId="{4A2F3E02-3AB6-42F5-85B0-1E83A0E223C7}" sibTransId="{84D1C647-4AB8-4985-866D-9E4E0AD4771D}"/>
    <dgm:cxn modelId="{81634D3D-0735-4943-83B0-FD21BE059E50}" srcId="{4BF35A76-F11F-4A4C-B2C6-F1C35D2FF4F4}" destId="{3A803B4E-73A5-43F1-A0C2-10BC6F731346}" srcOrd="3" destOrd="0" parTransId="{82DC6B31-C395-4CBE-B0DF-B1F32D4EF8DD}" sibTransId="{D9048EAD-4684-4F28-A329-D18D744DDF3B}"/>
    <dgm:cxn modelId="{3151AF14-584B-4FF9-8EB4-9E14356366D3}" srcId="{4BF35A76-F11F-4A4C-B2C6-F1C35D2FF4F4}" destId="{7697176B-0BF4-49A9-A619-295A8104E26C}" srcOrd="5" destOrd="0" parTransId="{60E6B5E8-0F00-40F4-9521-C207E2F9CF6A}" sibTransId="{EB48878B-02A8-4C56-BDDC-5622D3D7D518}"/>
    <dgm:cxn modelId="{7B828E1A-B076-4953-A9C3-4441B418A2DF}" srcId="{4BF35A76-F11F-4A4C-B2C6-F1C35D2FF4F4}" destId="{9A74F3A5-E4B7-4FBE-A1B2-D80547AE6588}" srcOrd="0" destOrd="0" parTransId="{A778DB2B-A4AC-42CF-AC11-38E292E65F3A}" sibTransId="{0576F8AD-2456-454A-9074-68BEC4EC07F8}"/>
    <dgm:cxn modelId="{D293BC00-E33C-44FA-A9FC-4DAFBD3D2163}" type="presOf" srcId="{7EB3A994-C7B5-41BC-9B78-24A526A7BE31}" destId="{D790FD55-7740-4883-BB74-2EE461CB47AF}" srcOrd="0" destOrd="0" presId="urn:microsoft.com/office/officeart/2005/8/layout/chevron2"/>
    <dgm:cxn modelId="{1CDFDD5D-0506-4110-97BE-A0E8572DD0DB}" type="presOf" srcId="{9893780F-CAEB-4EB0-8389-2DA079BFAC97}" destId="{A15352AE-76BC-4BF5-9732-0D302E249115}" srcOrd="0" destOrd="0" presId="urn:microsoft.com/office/officeart/2005/8/layout/chevron2"/>
    <dgm:cxn modelId="{3942C942-24A9-4E60-A27D-14CB75A86BCB}" type="presParOf" srcId="{43A1D213-BC4A-48A2-9E50-DAA082E7AC84}" destId="{42F04CDC-BB6D-44CA-A955-4CC712E98ABB}" srcOrd="0" destOrd="0" presId="urn:microsoft.com/office/officeart/2005/8/layout/chevron2"/>
    <dgm:cxn modelId="{FF0F913D-B103-4D49-8DC7-7B5FAA32D850}" type="presParOf" srcId="{42F04CDC-BB6D-44CA-A955-4CC712E98ABB}" destId="{8D5ED4B3-E7C9-49C9-BCA4-DA3DCCA86DBE}" srcOrd="0" destOrd="0" presId="urn:microsoft.com/office/officeart/2005/8/layout/chevron2"/>
    <dgm:cxn modelId="{451F6738-6A76-47B0-A1A0-34ED91366062}" type="presParOf" srcId="{42F04CDC-BB6D-44CA-A955-4CC712E98ABB}" destId="{DEAB30D8-0798-4563-8568-FDD40B5C514B}" srcOrd="1" destOrd="0" presId="urn:microsoft.com/office/officeart/2005/8/layout/chevron2"/>
    <dgm:cxn modelId="{7EE26E9E-199C-4BB6-850A-1AE7ACEFEDB7}" type="presParOf" srcId="{43A1D213-BC4A-48A2-9E50-DAA082E7AC84}" destId="{D4CA838D-BC0C-4561-ACEB-DD330A99202F}" srcOrd="1" destOrd="0" presId="urn:microsoft.com/office/officeart/2005/8/layout/chevron2"/>
    <dgm:cxn modelId="{CA4B8A58-6188-4A80-A0A1-D92D06E10E74}" type="presParOf" srcId="{43A1D213-BC4A-48A2-9E50-DAA082E7AC84}" destId="{D1C7FDF8-7423-417A-BA58-B373316D51E5}" srcOrd="2" destOrd="0" presId="urn:microsoft.com/office/officeart/2005/8/layout/chevron2"/>
    <dgm:cxn modelId="{748A1265-C28E-41FD-B2D0-A649CDAAB57F}" type="presParOf" srcId="{D1C7FDF8-7423-417A-BA58-B373316D51E5}" destId="{CE567B08-339C-47EB-A717-C590A1DC49B8}" srcOrd="0" destOrd="0" presId="urn:microsoft.com/office/officeart/2005/8/layout/chevron2"/>
    <dgm:cxn modelId="{CAA9E9B8-6764-4CA0-9C0B-01F7900B38A7}" type="presParOf" srcId="{D1C7FDF8-7423-417A-BA58-B373316D51E5}" destId="{D190B217-3081-4A48-8590-999A563E0011}" srcOrd="1" destOrd="0" presId="urn:microsoft.com/office/officeart/2005/8/layout/chevron2"/>
    <dgm:cxn modelId="{88426B08-640C-4CAC-9E66-4B8B5878F230}" type="presParOf" srcId="{43A1D213-BC4A-48A2-9E50-DAA082E7AC84}" destId="{BA7D6668-C7AF-48AC-8745-97695C17C336}" srcOrd="3" destOrd="0" presId="urn:microsoft.com/office/officeart/2005/8/layout/chevron2"/>
    <dgm:cxn modelId="{3799C1FB-E38E-40E5-BBBF-9E9709610ED2}" type="presParOf" srcId="{43A1D213-BC4A-48A2-9E50-DAA082E7AC84}" destId="{0AAC1A1A-23FC-4D9A-9176-146ABEB667A6}" srcOrd="4" destOrd="0" presId="urn:microsoft.com/office/officeart/2005/8/layout/chevron2"/>
    <dgm:cxn modelId="{17B2315A-8AEE-4056-A299-5694D1A2E271}" type="presParOf" srcId="{0AAC1A1A-23FC-4D9A-9176-146ABEB667A6}" destId="{D790FD55-7740-4883-BB74-2EE461CB47AF}" srcOrd="0" destOrd="0" presId="urn:microsoft.com/office/officeart/2005/8/layout/chevron2"/>
    <dgm:cxn modelId="{8A3874D0-9AA1-4229-89DF-C5699ECBD20C}" type="presParOf" srcId="{0AAC1A1A-23FC-4D9A-9176-146ABEB667A6}" destId="{A15352AE-76BC-4BF5-9732-0D302E249115}" srcOrd="1" destOrd="0" presId="urn:microsoft.com/office/officeart/2005/8/layout/chevron2"/>
    <dgm:cxn modelId="{000A9474-9A46-42D5-8B0E-7A8DA6AB261B}" type="presParOf" srcId="{43A1D213-BC4A-48A2-9E50-DAA082E7AC84}" destId="{5D191397-29C0-4A07-8700-E257BCD50AAA}" srcOrd="5" destOrd="0" presId="urn:microsoft.com/office/officeart/2005/8/layout/chevron2"/>
    <dgm:cxn modelId="{4EA36F54-DB87-473D-A1EE-B07B11B70D0C}" type="presParOf" srcId="{43A1D213-BC4A-48A2-9E50-DAA082E7AC84}" destId="{4EF6F6F5-DAF5-4E90-91F9-E863F1DC5F35}" srcOrd="6" destOrd="0" presId="urn:microsoft.com/office/officeart/2005/8/layout/chevron2"/>
    <dgm:cxn modelId="{ED2A0AE4-1ADC-4458-AA5A-B3AACBFEE597}" type="presParOf" srcId="{4EF6F6F5-DAF5-4E90-91F9-E863F1DC5F35}" destId="{09BB24F3-CBBD-4BFC-96C3-6CAA968A151D}" srcOrd="0" destOrd="0" presId="urn:microsoft.com/office/officeart/2005/8/layout/chevron2"/>
    <dgm:cxn modelId="{2B5F1CB2-9DB7-4431-94DE-C13DCA701513}" type="presParOf" srcId="{4EF6F6F5-DAF5-4E90-91F9-E863F1DC5F35}" destId="{F05C4436-1FBE-48F2-A3D9-9B76751FD3E6}" srcOrd="1" destOrd="0" presId="urn:microsoft.com/office/officeart/2005/8/layout/chevron2"/>
    <dgm:cxn modelId="{D3ED4D9C-3D9D-402E-83FD-978828FE8191}" type="presParOf" srcId="{43A1D213-BC4A-48A2-9E50-DAA082E7AC84}" destId="{62CB7F48-B8F3-4044-8718-61511A8C9209}" srcOrd="7" destOrd="0" presId="urn:microsoft.com/office/officeart/2005/8/layout/chevron2"/>
    <dgm:cxn modelId="{40018EAD-9A1B-4F69-80E7-FA59F80C0B1D}" type="presParOf" srcId="{43A1D213-BC4A-48A2-9E50-DAA082E7AC84}" destId="{6BC50A97-9208-44F5-A964-2296CA38B1E5}" srcOrd="8" destOrd="0" presId="urn:microsoft.com/office/officeart/2005/8/layout/chevron2"/>
    <dgm:cxn modelId="{2434B760-66F9-4CE3-8BE2-32B1B5B5DE8D}" type="presParOf" srcId="{6BC50A97-9208-44F5-A964-2296CA38B1E5}" destId="{D48E72E1-692D-428D-8ABD-DD2BFE12077F}" srcOrd="0" destOrd="0" presId="urn:microsoft.com/office/officeart/2005/8/layout/chevron2"/>
    <dgm:cxn modelId="{B8E5A673-150C-4BFA-AB86-734DE26546C1}" type="presParOf" srcId="{6BC50A97-9208-44F5-A964-2296CA38B1E5}" destId="{BDFAF567-6C3B-479F-BE61-44C59B6AEC92}" srcOrd="1" destOrd="0" presId="urn:microsoft.com/office/officeart/2005/8/layout/chevron2"/>
    <dgm:cxn modelId="{42894632-F509-4AD6-B18E-C798D301E6A0}" type="presParOf" srcId="{43A1D213-BC4A-48A2-9E50-DAA082E7AC84}" destId="{2F05CA93-B847-4944-904D-E84E403468FD}" srcOrd="9" destOrd="0" presId="urn:microsoft.com/office/officeart/2005/8/layout/chevron2"/>
    <dgm:cxn modelId="{2D790096-98E2-489C-AC8E-41E5B985C776}" type="presParOf" srcId="{43A1D213-BC4A-48A2-9E50-DAA082E7AC84}" destId="{876F56B0-D3DA-4C88-AB73-EFD8DE1191D7}" srcOrd="10" destOrd="0" presId="urn:microsoft.com/office/officeart/2005/8/layout/chevron2"/>
    <dgm:cxn modelId="{0D8F22E7-0870-4938-9E09-2EEF38CC3F1B}" type="presParOf" srcId="{876F56B0-D3DA-4C88-AB73-EFD8DE1191D7}" destId="{BD440FCB-5DC2-4F55-B580-6A2996C7D9BD}" srcOrd="0" destOrd="0" presId="urn:microsoft.com/office/officeart/2005/8/layout/chevron2"/>
    <dgm:cxn modelId="{928CE71D-FFFE-420B-A3FF-F5A2ED377960}" type="presParOf" srcId="{876F56B0-D3DA-4C88-AB73-EFD8DE1191D7}" destId="{B4B256DD-94AF-4B21-A4AE-98F668B9BEF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F35A76-F11F-4A4C-B2C6-F1C35D2FF4F4}"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ru-RU"/>
        </a:p>
      </dgm:t>
    </dgm:pt>
    <dgm:pt modelId="{9A74F3A5-E4B7-4FBE-A1B2-D80547AE6588}">
      <dgm:prSet phldrT="[Текст]"/>
      <dgm:spPr>
        <a:scene3d>
          <a:camera prst="orthographicFront"/>
          <a:lightRig rig="threePt" dir="t"/>
        </a:scene3d>
        <a:sp3d>
          <a:bevelT prst="angle"/>
        </a:sp3d>
      </dgm:spPr>
      <dgm:t>
        <a:bodyPr/>
        <a:lstStyle/>
        <a:p>
          <a:r>
            <a:rPr lang="ru-RU" dirty="0" smtClean="0">
              <a:latin typeface="Liberation Serif" pitchFamily="18" charset="0"/>
            </a:rPr>
            <a:t>24,7</a:t>
          </a:r>
          <a:endParaRPr lang="ru-RU" dirty="0">
            <a:latin typeface="Liberation Serif" pitchFamily="18" charset="0"/>
          </a:endParaRPr>
        </a:p>
      </dgm:t>
    </dgm:pt>
    <dgm:pt modelId="{A778DB2B-A4AC-42CF-AC11-38E292E65F3A}" type="parTrans" cxnId="{7B828E1A-B076-4953-A9C3-4441B418A2DF}">
      <dgm:prSet/>
      <dgm:spPr/>
      <dgm:t>
        <a:bodyPr/>
        <a:lstStyle/>
        <a:p>
          <a:endParaRPr lang="ru-RU">
            <a:latin typeface="Liberation Serif" pitchFamily="18" charset="0"/>
          </a:endParaRPr>
        </a:p>
      </dgm:t>
    </dgm:pt>
    <dgm:pt modelId="{0576F8AD-2456-454A-9074-68BEC4EC07F8}" type="sibTrans" cxnId="{7B828E1A-B076-4953-A9C3-4441B418A2DF}">
      <dgm:prSet/>
      <dgm:spPr/>
      <dgm:t>
        <a:bodyPr/>
        <a:lstStyle/>
        <a:p>
          <a:endParaRPr lang="ru-RU">
            <a:latin typeface="Liberation Serif" pitchFamily="18" charset="0"/>
          </a:endParaRPr>
        </a:p>
      </dgm:t>
    </dgm:pt>
    <dgm:pt modelId="{8138BDE4-CB60-4522-AD58-88C84804A555}">
      <dgm:prSet phldrT="[Текст]" custT="1"/>
      <dgm:spPr/>
      <dgm:t>
        <a:bodyPr/>
        <a:lstStyle/>
        <a:p>
          <a:r>
            <a:rPr lang="ru-RU" sz="1600" dirty="0" smtClean="0">
              <a:latin typeface="Liberation Serif" pitchFamily="18" charset="0"/>
              <a:cs typeface="Times New Roman" pitchFamily="18" charset="0"/>
            </a:rPr>
            <a:t>Осуществление государственного полномочия Свердловской области по предоставлению гражданам субсидий на оплату жилого помещения и коммунальных услуг – (</a:t>
          </a:r>
          <a:r>
            <a:rPr lang="ru-RU" sz="1600" dirty="0" smtClean="0">
              <a:solidFill>
                <a:schemeClr val="tx1"/>
              </a:solidFill>
              <a:latin typeface="Liberation Serif" pitchFamily="18" charset="0"/>
              <a:cs typeface="Times New Roman" pitchFamily="18" charset="0"/>
            </a:rPr>
            <a:t>на 678 человек</a:t>
          </a:r>
          <a:r>
            <a:rPr lang="ru-RU" sz="1600" dirty="0" smtClean="0">
              <a:latin typeface="Liberation Serif" pitchFamily="18" charset="0"/>
              <a:cs typeface="Times New Roman" pitchFamily="18" charset="0"/>
            </a:rPr>
            <a:t>)</a:t>
          </a:r>
          <a:endParaRPr lang="ru-RU" sz="1600" dirty="0">
            <a:latin typeface="Liberation Serif" pitchFamily="18" charset="0"/>
          </a:endParaRPr>
        </a:p>
      </dgm:t>
    </dgm:pt>
    <dgm:pt modelId="{9166D45F-199C-4AEE-A16E-EA2E21C6FBD5}" type="parTrans" cxnId="{423B6728-DFDB-4DCE-8F05-08AECA6D94E3}">
      <dgm:prSet/>
      <dgm:spPr/>
      <dgm:t>
        <a:bodyPr/>
        <a:lstStyle/>
        <a:p>
          <a:endParaRPr lang="ru-RU">
            <a:latin typeface="Liberation Serif" pitchFamily="18" charset="0"/>
          </a:endParaRPr>
        </a:p>
      </dgm:t>
    </dgm:pt>
    <dgm:pt modelId="{45B77DD4-F9D0-47B4-B696-B0CD16AA99A1}" type="sibTrans" cxnId="{423B6728-DFDB-4DCE-8F05-08AECA6D94E3}">
      <dgm:prSet/>
      <dgm:spPr/>
      <dgm:t>
        <a:bodyPr/>
        <a:lstStyle/>
        <a:p>
          <a:endParaRPr lang="ru-RU">
            <a:latin typeface="Liberation Serif" pitchFamily="18" charset="0"/>
          </a:endParaRPr>
        </a:p>
      </dgm:t>
    </dgm:pt>
    <dgm:pt modelId="{31CD1AE1-8334-4FD9-A4E5-82029A33A84A}">
      <dgm:prSet phldrT="[Текст]"/>
      <dgm:spPr>
        <a:scene3d>
          <a:camera prst="orthographicFront"/>
          <a:lightRig rig="threePt" dir="t"/>
        </a:scene3d>
        <a:sp3d>
          <a:bevelT prst="angle"/>
        </a:sp3d>
      </dgm:spPr>
      <dgm:t>
        <a:bodyPr/>
        <a:lstStyle/>
        <a:p>
          <a:r>
            <a:rPr lang="ru-RU" dirty="0" smtClean="0">
              <a:latin typeface="Liberation Serif" pitchFamily="18" charset="0"/>
            </a:rPr>
            <a:t>62,1</a:t>
          </a:r>
          <a:endParaRPr lang="ru-RU" dirty="0">
            <a:latin typeface="Liberation Serif" pitchFamily="18" charset="0"/>
          </a:endParaRPr>
        </a:p>
      </dgm:t>
    </dgm:pt>
    <dgm:pt modelId="{3B0776A2-F29A-403D-B49B-52F00ACAE8A7}" type="parTrans" cxnId="{BBEE3ED3-3397-4ED2-B058-F8CAF6F5BE40}">
      <dgm:prSet/>
      <dgm:spPr/>
      <dgm:t>
        <a:bodyPr/>
        <a:lstStyle/>
        <a:p>
          <a:endParaRPr lang="ru-RU">
            <a:latin typeface="Liberation Serif" pitchFamily="18" charset="0"/>
          </a:endParaRPr>
        </a:p>
      </dgm:t>
    </dgm:pt>
    <dgm:pt modelId="{1B33348B-8C74-4F87-B64B-CBE031D663EF}" type="sibTrans" cxnId="{BBEE3ED3-3397-4ED2-B058-F8CAF6F5BE40}">
      <dgm:prSet/>
      <dgm:spPr/>
      <dgm:t>
        <a:bodyPr/>
        <a:lstStyle/>
        <a:p>
          <a:endParaRPr lang="ru-RU">
            <a:latin typeface="Liberation Serif" pitchFamily="18" charset="0"/>
          </a:endParaRPr>
        </a:p>
      </dgm:t>
    </dgm:pt>
    <dgm:pt modelId="{F94FC054-9E60-466E-B8DC-A9E83D5E457E}">
      <dgm:prSet phldrT="[Текст]" custT="1"/>
      <dgm:spPr/>
      <dgm:t>
        <a:bodyPr/>
        <a:lstStyle/>
        <a:p>
          <a:r>
            <a:rPr lang="ru-RU" sz="1600" dirty="0" smtClean="0">
              <a:latin typeface="Liberation Serif" pitchFamily="18" charset="0"/>
              <a:cs typeface="Times New Roman" pitchFamily="18" charset="0"/>
            </a:rPr>
            <a:t>Осуществление государственного полномочия Свердловской области по предоставлению отдельным категориям граждан компенсаций расходов на оплату жилого помещения и коммунальных услуг  – (</a:t>
          </a:r>
          <a:r>
            <a:rPr lang="ru-RU" sz="1600" dirty="0" smtClean="0">
              <a:solidFill>
                <a:schemeClr val="tx1"/>
              </a:solidFill>
              <a:latin typeface="Liberation Serif" pitchFamily="18" charset="0"/>
              <a:cs typeface="Times New Roman" pitchFamily="18" charset="0"/>
            </a:rPr>
            <a:t>на 2 761 человек</a:t>
          </a:r>
          <a:r>
            <a:rPr lang="ru-RU" sz="1600" dirty="0" smtClean="0">
              <a:latin typeface="Liberation Serif" pitchFamily="18" charset="0"/>
              <a:cs typeface="Times New Roman" pitchFamily="18" charset="0"/>
            </a:rPr>
            <a:t>)</a:t>
          </a:r>
          <a:endParaRPr lang="ru-RU" sz="1600" dirty="0">
            <a:latin typeface="Liberation Serif" pitchFamily="18" charset="0"/>
          </a:endParaRPr>
        </a:p>
      </dgm:t>
    </dgm:pt>
    <dgm:pt modelId="{4E949298-B426-4F51-ABD9-AF0732DF57B7}" type="parTrans" cxnId="{84BED9F0-8913-4CDB-B1F0-734198E3330D}">
      <dgm:prSet/>
      <dgm:spPr/>
      <dgm:t>
        <a:bodyPr/>
        <a:lstStyle/>
        <a:p>
          <a:endParaRPr lang="ru-RU">
            <a:latin typeface="Liberation Serif" pitchFamily="18" charset="0"/>
          </a:endParaRPr>
        </a:p>
      </dgm:t>
    </dgm:pt>
    <dgm:pt modelId="{D90B7E75-09E2-41C7-95E5-8573C60B3CB1}" type="sibTrans" cxnId="{84BED9F0-8913-4CDB-B1F0-734198E3330D}">
      <dgm:prSet/>
      <dgm:spPr/>
      <dgm:t>
        <a:bodyPr/>
        <a:lstStyle/>
        <a:p>
          <a:endParaRPr lang="ru-RU">
            <a:latin typeface="Liberation Serif" pitchFamily="18" charset="0"/>
          </a:endParaRPr>
        </a:p>
      </dgm:t>
    </dgm:pt>
    <dgm:pt modelId="{3C9C1D27-BB4A-48BA-AD66-15EE649C50CF}">
      <dgm:prSet phldrT="[Текст]"/>
      <dgm:spPr>
        <a:scene3d>
          <a:camera prst="orthographicFront"/>
          <a:lightRig rig="threePt" dir="t"/>
        </a:scene3d>
        <a:sp3d>
          <a:bevelT prst="angle"/>
        </a:sp3d>
      </dgm:spPr>
      <dgm:t>
        <a:bodyPr/>
        <a:lstStyle/>
        <a:p>
          <a:r>
            <a:rPr lang="ru-RU" dirty="0" smtClean="0">
              <a:latin typeface="Liberation Serif" pitchFamily="18" charset="0"/>
            </a:rPr>
            <a:t>11,7</a:t>
          </a:r>
          <a:endParaRPr lang="ru-RU" dirty="0">
            <a:latin typeface="Liberation Serif" pitchFamily="18" charset="0"/>
          </a:endParaRPr>
        </a:p>
      </dgm:t>
    </dgm:pt>
    <dgm:pt modelId="{5C2E753D-81CD-4A11-9ECC-58A3AA5D65A6}" type="parTrans" cxnId="{94462257-01DD-4D36-AFB5-095F31408B02}">
      <dgm:prSet/>
      <dgm:spPr/>
      <dgm:t>
        <a:bodyPr/>
        <a:lstStyle/>
        <a:p>
          <a:endParaRPr lang="ru-RU">
            <a:latin typeface="Liberation Serif" pitchFamily="18" charset="0"/>
          </a:endParaRPr>
        </a:p>
      </dgm:t>
    </dgm:pt>
    <dgm:pt modelId="{9FAD1BA2-292E-4C1A-8E4F-0D061698EFBA}" type="sibTrans" cxnId="{94462257-01DD-4D36-AFB5-095F31408B02}">
      <dgm:prSet/>
      <dgm:spPr/>
      <dgm:t>
        <a:bodyPr/>
        <a:lstStyle/>
        <a:p>
          <a:endParaRPr lang="ru-RU">
            <a:latin typeface="Liberation Serif" pitchFamily="18" charset="0"/>
          </a:endParaRPr>
        </a:p>
      </dgm:t>
    </dgm:pt>
    <dgm:pt modelId="{48E51560-9BF6-47FA-846B-FE5EB4E80C8F}">
      <dgm:prSet phldrT="[Текст]" custT="1"/>
      <dgm:spPr/>
      <dgm:t>
        <a:bodyPr/>
        <a:lstStyle/>
        <a:p>
          <a:r>
            <a:rPr lang="ru-RU" sz="1600" dirty="0" smtClean="0">
              <a:latin typeface="Liberation Serif" pitchFamily="18" charset="0"/>
              <a:cs typeface="Times New Roman" pitchFamily="18" charset="0"/>
            </a:rPr>
            <a:t>Осуществление государственного полномочия Российской Федерации по предоставлению отдельным категориям граждан компенсаций расходов на оплату жилого помещения и коммунальных услуг  – (</a:t>
          </a:r>
          <a:r>
            <a:rPr lang="ru-RU" sz="1600" dirty="0" smtClean="0">
              <a:solidFill>
                <a:schemeClr val="tx1"/>
              </a:solidFill>
              <a:latin typeface="Liberation Serif" pitchFamily="18" charset="0"/>
              <a:cs typeface="Times New Roman" pitchFamily="18" charset="0"/>
            </a:rPr>
            <a:t>на 1 134 человек</a:t>
          </a:r>
          <a:r>
            <a:rPr lang="ru-RU" sz="1600" dirty="0" smtClean="0">
              <a:latin typeface="Liberation Serif" pitchFamily="18" charset="0"/>
              <a:cs typeface="Times New Roman" pitchFamily="18" charset="0"/>
            </a:rPr>
            <a:t>)</a:t>
          </a:r>
          <a:endParaRPr lang="ru-RU" sz="1600" dirty="0">
            <a:latin typeface="Liberation Serif" pitchFamily="18" charset="0"/>
          </a:endParaRPr>
        </a:p>
      </dgm:t>
    </dgm:pt>
    <dgm:pt modelId="{D84AA430-439D-440C-A859-11EFFA542196}" type="parTrans" cxnId="{959A8CB1-CF71-44C9-8480-DE9E0FC426CC}">
      <dgm:prSet/>
      <dgm:spPr/>
      <dgm:t>
        <a:bodyPr/>
        <a:lstStyle/>
        <a:p>
          <a:endParaRPr lang="ru-RU">
            <a:latin typeface="Liberation Serif" pitchFamily="18" charset="0"/>
          </a:endParaRPr>
        </a:p>
      </dgm:t>
    </dgm:pt>
    <dgm:pt modelId="{448E28A5-3A6B-4DE3-B73D-45606966B6F0}" type="sibTrans" cxnId="{959A8CB1-CF71-44C9-8480-DE9E0FC426CC}">
      <dgm:prSet/>
      <dgm:spPr/>
      <dgm:t>
        <a:bodyPr/>
        <a:lstStyle/>
        <a:p>
          <a:endParaRPr lang="ru-RU">
            <a:latin typeface="Liberation Serif" pitchFamily="18" charset="0"/>
          </a:endParaRPr>
        </a:p>
      </dgm:t>
    </dgm:pt>
    <dgm:pt modelId="{991BBA5C-164F-4047-94AF-F4B160FE3A4E}">
      <dgm:prSet/>
      <dgm:spPr>
        <a:scene3d>
          <a:camera prst="orthographicFront"/>
          <a:lightRig rig="threePt" dir="t"/>
        </a:scene3d>
        <a:sp3d>
          <a:bevelT prst="angle"/>
        </a:sp3d>
      </dgm:spPr>
      <dgm:t>
        <a:bodyPr/>
        <a:lstStyle/>
        <a:p>
          <a:r>
            <a:rPr lang="ru-RU" dirty="0" smtClean="0">
              <a:latin typeface="Liberation Serif" pitchFamily="18" charset="0"/>
            </a:rPr>
            <a:t>0,5</a:t>
          </a:r>
          <a:endParaRPr lang="ru-RU" dirty="0">
            <a:latin typeface="Liberation Serif" pitchFamily="18" charset="0"/>
          </a:endParaRPr>
        </a:p>
      </dgm:t>
    </dgm:pt>
    <dgm:pt modelId="{68144FCE-8E08-409E-8EBE-3A697758AB8E}" type="parTrans" cxnId="{9BC49983-A6B3-4223-9F0C-62F5439F736F}">
      <dgm:prSet/>
      <dgm:spPr/>
      <dgm:t>
        <a:bodyPr/>
        <a:lstStyle/>
        <a:p>
          <a:endParaRPr lang="ru-RU">
            <a:latin typeface="Liberation Serif" pitchFamily="18" charset="0"/>
          </a:endParaRPr>
        </a:p>
      </dgm:t>
    </dgm:pt>
    <dgm:pt modelId="{18582FDC-8465-41C8-9004-955FE6CFEC09}" type="sibTrans" cxnId="{9BC49983-A6B3-4223-9F0C-62F5439F736F}">
      <dgm:prSet/>
      <dgm:spPr/>
      <dgm:t>
        <a:bodyPr/>
        <a:lstStyle/>
        <a:p>
          <a:endParaRPr lang="ru-RU">
            <a:latin typeface="Liberation Serif" pitchFamily="18" charset="0"/>
          </a:endParaRPr>
        </a:p>
      </dgm:t>
    </dgm:pt>
    <dgm:pt modelId="{013C3EFB-8710-42CA-B3DD-1C9BD04EF93A}">
      <dgm:prSet custT="1"/>
      <dgm:spPr/>
      <dgm:t>
        <a:bodyPr/>
        <a:lstStyle/>
        <a:p>
          <a:r>
            <a:rPr lang="ru-RU" sz="1600" dirty="0" smtClean="0">
              <a:latin typeface="Liberation Serif" pitchFamily="18" charset="0"/>
              <a:cs typeface="Times New Roman" pitchFamily="18" charset="0"/>
            </a:rPr>
            <a:t>Мероприятия по обеспечению жильем молодых семей, а так же предоставление региональной поддержки молодым семьям на улучшение жилищных условий </a:t>
          </a:r>
          <a:endParaRPr lang="ru-RU" sz="1600" dirty="0">
            <a:latin typeface="Liberation Serif" pitchFamily="18" charset="0"/>
          </a:endParaRPr>
        </a:p>
      </dgm:t>
    </dgm:pt>
    <dgm:pt modelId="{78323839-0DB9-4405-90CE-9D9DEFBF4956}" type="parTrans" cxnId="{099FC9E4-DCFB-410E-A003-C478E9B55925}">
      <dgm:prSet/>
      <dgm:spPr/>
      <dgm:t>
        <a:bodyPr/>
        <a:lstStyle/>
        <a:p>
          <a:endParaRPr lang="ru-RU">
            <a:latin typeface="Liberation Serif" pitchFamily="18" charset="0"/>
          </a:endParaRPr>
        </a:p>
      </dgm:t>
    </dgm:pt>
    <dgm:pt modelId="{055D0C2D-E452-4302-B5F3-D880DC637D15}" type="sibTrans" cxnId="{099FC9E4-DCFB-410E-A003-C478E9B55925}">
      <dgm:prSet/>
      <dgm:spPr/>
      <dgm:t>
        <a:bodyPr/>
        <a:lstStyle/>
        <a:p>
          <a:endParaRPr lang="ru-RU">
            <a:latin typeface="Liberation Serif" pitchFamily="18" charset="0"/>
          </a:endParaRPr>
        </a:p>
      </dgm:t>
    </dgm:pt>
    <dgm:pt modelId="{E84A9D32-67D7-40BE-AE69-15CD972393E0}">
      <dgm:prSet/>
      <dgm:spPr>
        <a:scene3d>
          <a:camera prst="orthographicFront"/>
          <a:lightRig rig="threePt" dir="t"/>
        </a:scene3d>
        <a:sp3d>
          <a:bevelT prst="angle"/>
        </a:sp3d>
      </dgm:spPr>
      <dgm:t>
        <a:bodyPr/>
        <a:lstStyle/>
        <a:p>
          <a:r>
            <a:rPr lang="ru-RU" dirty="0" smtClean="0">
              <a:latin typeface="Liberation Serif" pitchFamily="18" charset="0"/>
            </a:rPr>
            <a:t>0,4</a:t>
          </a:r>
          <a:endParaRPr lang="ru-RU" dirty="0">
            <a:latin typeface="Liberation Serif" pitchFamily="18" charset="0"/>
          </a:endParaRPr>
        </a:p>
      </dgm:t>
    </dgm:pt>
    <dgm:pt modelId="{DE5BAC85-1BC5-4815-82E2-6925DB39A8C8}" type="parTrans" cxnId="{65E0BDFA-E297-455A-AB99-F71820C1D8BA}">
      <dgm:prSet/>
      <dgm:spPr/>
      <dgm:t>
        <a:bodyPr/>
        <a:lstStyle/>
        <a:p>
          <a:endParaRPr lang="ru-RU">
            <a:latin typeface="Liberation Serif" pitchFamily="18" charset="0"/>
          </a:endParaRPr>
        </a:p>
      </dgm:t>
    </dgm:pt>
    <dgm:pt modelId="{6EBACC1F-4E4B-4CA7-8F94-2EC2EEE8F999}" type="sibTrans" cxnId="{65E0BDFA-E297-455A-AB99-F71820C1D8BA}">
      <dgm:prSet/>
      <dgm:spPr/>
      <dgm:t>
        <a:bodyPr/>
        <a:lstStyle/>
        <a:p>
          <a:endParaRPr lang="ru-RU">
            <a:latin typeface="Liberation Serif" pitchFamily="18" charset="0"/>
          </a:endParaRPr>
        </a:p>
      </dgm:t>
    </dgm:pt>
    <dgm:pt modelId="{16515391-07DB-428F-9C4A-6CE522EDADF5}">
      <dgm:prSet custT="1"/>
      <dgm:spPr/>
      <dgm:t>
        <a:bodyPr/>
        <a:lstStyle/>
        <a:p>
          <a:r>
            <a:rPr lang="ru-RU" sz="1600" dirty="0" smtClean="0">
              <a:latin typeface="Liberation Serif" pitchFamily="18" charset="0"/>
              <a:cs typeface="Times New Roman" pitchFamily="18" charset="0"/>
            </a:rPr>
            <a:t>Предоставление услуги бани льготным категориям граждан</a:t>
          </a:r>
          <a:endParaRPr lang="ru-RU" sz="1600" dirty="0">
            <a:latin typeface="Liberation Serif" pitchFamily="18" charset="0"/>
          </a:endParaRPr>
        </a:p>
      </dgm:t>
    </dgm:pt>
    <dgm:pt modelId="{A9CEC8BB-E980-4C01-9EDD-EDE1DCCF12A9}" type="parTrans" cxnId="{8274ADAB-13D4-43FA-9D92-C6C4616DBCE0}">
      <dgm:prSet/>
      <dgm:spPr/>
      <dgm:t>
        <a:bodyPr/>
        <a:lstStyle/>
        <a:p>
          <a:endParaRPr lang="ru-RU">
            <a:latin typeface="Liberation Serif" pitchFamily="18" charset="0"/>
          </a:endParaRPr>
        </a:p>
      </dgm:t>
    </dgm:pt>
    <dgm:pt modelId="{5CC643B3-6293-4314-9B9F-D572ADED7D69}" type="sibTrans" cxnId="{8274ADAB-13D4-43FA-9D92-C6C4616DBCE0}">
      <dgm:prSet/>
      <dgm:spPr/>
      <dgm:t>
        <a:bodyPr/>
        <a:lstStyle/>
        <a:p>
          <a:endParaRPr lang="ru-RU">
            <a:latin typeface="Liberation Serif" pitchFamily="18" charset="0"/>
          </a:endParaRPr>
        </a:p>
      </dgm:t>
    </dgm:pt>
    <dgm:pt modelId="{39430434-3F2F-4642-A0AB-16FF0CD36A68}">
      <dgm:prSet/>
      <dgm:spPr>
        <a:scene3d>
          <a:camera prst="orthographicFront"/>
          <a:lightRig rig="threePt" dir="t"/>
        </a:scene3d>
        <a:sp3d>
          <a:bevelT prst="angle"/>
        </a:sp3d>
      </dgm:spPr>
      <dgm:t>
        <a:bodyPr/>
        <a:lstStyle/>
        <a:p>
          <a:r>
            <a:rPr lang="ru-RU" dirty="0" smtClean="0">
              <a:solidFill>
                <a:schemeClr val="bg1"/>
              </a:solidFill>
              <a:latin typeface="Liberation Serif" pitchFamily="18" charset="0"/>
            </a:rPr>
            <a:t>8,9</a:t>
          </a:r>
          <a:endParaRPr lang="ru-RU" dirty="0">
            <a:solidFill>
              <a:schemeClr val="bg1"/>
            </a:solidFill>
            <a:latin typeface="Liberation Serif" pitchFamily="18" charset="0"/>
          </a:endParaRPr>
        </a:p>
      </dgm:t>
    </dgm:pt>
    <dgm:pt modelId="{DC19FB9C-80E3-4EF3-94C9-3F08A8E856E1}" type="parTrans" cxnId="{67AE3C1A-EB9A-48BF-91E9-A79ABB6263FD}">
      <dgm:prSet/>
      <dgm:spPr/>
      <dgm:t>
        <a:bodyPr/>
        <a:lstStyle/>
        <a:p>
          <a:endParaRPr lang="ru-RU">
            <a:latin typeface="Liberation Serif" pitchFamily="18" charset="0"/>
          </a:endParaRPr>
        </a:p>
      </dgm:t>
    </dgm:pt>
    <dgm:pt modelId="{8713DB42-E543-4948-9434-77F4A27D3BE1}" type="sibTrans" cxnId="{67AE3C1A-EB9A-48BF-91E9-A79ABB6263FD}">
      <dgm:prSet/>
      <dgm:spPr/>
      <dgm:t>
        <a:bodyPr/>
        <a:lstStyle/>
        <a:p>
          <a:endParaRPr lang="ru-RU">
            <a:latin typeface="Liberation Serif" pitchFamily="18" charset="0"/>
          </a:endParaRPr>
        </a:p>
      </dgm:t>
    </dgm:pt>
    <dgm:pt modelId="{59BFCC53-65DB-4857-B6A9-9665CBC21F5F}">
      <dgm:prSet custT="1"/>
      <dgm:spPr/>
      <dgm:t>
        <a:bodyPr/>
        <a:lstStyle/>
        <a:p>
          <a:r>
            <a:rPr lang="ru-RU" sz="1600" dirty="0" smtClean="0">
              <a:latin typeface="Liberation Serif" pitchFamily="18" charset="0"/>
            </a:rPr>
            <a:t>Иные мероприятия в сфере социальной политики</a:t>
          </a:r>
          <a:endParaRPr lang="ru-RU" sz="1600" dirty="0">
            <a:latin typeface="Liberation Serif" pitchFamily="18" charset="0"/>
          </a:endParaRPr>
        </a:p>
      </dgm:t>
    </dgm:pt>
    <dgm:pt modelId="{C9435E0F-4198-4E7C-A424-33CCE75916AB}" type="parTrans" cxnId="{46BA45F6-AB90-4E87-B6D6-8EB3F18ADCE3}">
      <dgm:prSet/>
      <dgm:spPr/>
      <dgm:t>
        <a:bodyPr/>
        <a:lstStyle/>
        <a:p>
          <a:endParaRPr lang="ru-RU">
            <a:latin typeface="Liberation Serif" pitchFamily="18" charset="0"/>
          </a:endParaRPr>
        </a:p>
      </dgm:t>
    </dgm:pt>
    <dgm:pt modelId="{56D27115-52DA-48C0-AA08-36BC41E8ECF4}" type="sibTrans" cxnId="{46BA45F6-AB90-4E87-B6D6-8EB3F18ADCE3}">
      <dgm:prSet/>
      <dgm:spPr/>
      <dgm:t>
        <a:bodyPr/>
        <a:lstStyle/>
        <a:p>
          <a:endParaRPr lang="ru-RU">
            <a:latin typeface="Liberation Serif" pitchFamily="18" charset="0"/>
          </a:endParaRPr>
        </a:p>
      </dgm:t>
    </dgm:pt>
    <dgm:pt modelId="{43A1D213-BC4A-48A2-9E50-DAA082E7AC84}" type="pres">
      <dgm:prSet presAssocID="{4BF35A76-F11F-4A4C-B2C6-F1C35D2FF4F4}" presName="linearFlow" presStyleCnt="0">
        <dgm:presLayoutVars>
          <dgm:dir/>
          <dgm:animLvl val="lvl"/>
          <dgm:resizeHandles val="exact"/>
        </dgm:presLayoutVars>
      </dgm:prSet>
      <dgm:spPr/>
      <dgm:t>
        <a:bodyPr/>
        <a:lstStyle/>
        <a:p>
          <a:endParaRPr lang="ru-RU"/>
        </a:p>
      </dgm:t>
    </dgm:pt>
    <dgm:pt modelId="{42F04CDC-BB6D-44CA-A955-4CC712E98ABB}" type="pres">
      <dgm:prSet presAssocID="{9A74F3A5-E4B7-4FBE-A1B2-D80547AE6588}" presName="composite" presStyleCnt="0"/>
      <dgm:spPr/>
    </dgm:pt>
    <dgm:pt modelId="{8D5ED4B3-E7C9-49C9-BCA4-DA3DCCA86DBE}" type="pres">
      <dgm:prSet presAssocID="{9A74F3A5-E4B7-4FBE-A1B2-D80547AE6588}" presName="parentText" presStyleLbl="alignNode1" presStyleIdx="0" presStyleCnt="6">
        <dgm:presLayoutVars>
          <dgm:chMax val="1"/>
          <dgm:bulletEnabled val="1"/>
        </dgm:presLayoutVars>
      </dgm:prSet>
      <dgm:spPr/>
      <dgm:t>
        <a:bodyPr/>
        <a:lstStyle/>
        <a:p>
          <a:endParaRPr lang="ru-RU"/>
        </a:p>
      </dgm:t>
    </dgm:pt>
    <dgm:pt modelId="{DEAB30D8-0798-4563-8568-FDD40B5C514B}" type="pres">
      <dgm:prSet presAssocID="{9A74F3A5-E4B7-4FBE-A1B2-D80547AE6588}" presName="descendantText" presStyleLbl="alignAcc1" presStyleIdx="0" presStyleCnt="6" custScaleY="113991">
        <dgm:presLayoutVars>
          <dgm:bulletEnabled val="1"/>
        </dgm:presLayoutVars>
      </dgm:prSet>
      <dgm:spPr/>
      <dgm:t>
        <a:bodyPr/>
        <a:lstStyle/>
        <a:p>
          <a:endParaRPr lang="ru-RU"/>
        </a:p>
      </dgm:t>
    </dgm:pt>
    <dgm:pt modelId="{D4CA838D-BC0C-4561-ACEB-DD330A99202F}" type="pres">
      <dgm:prSet presAssocID="{0576F8AD-2456-454A-9074-68BEC4EC07F8}" presName="sp" presStyleCnt="0"/>
      <dgm:spPr/>
    </dgm:pt>
    <dgm:pt modelId="{DAE9481F-CDA3-4766-95D9-41344310178C}" type="pres">
      <dgm:prSet presAssocID="{31CD1AE1-8334-4FD9-A4E5-82029A33A84A}" presName="composite" presStyleCnt="0"/>
      <dgm:spPr/>
    </dgm:pt>
    <dgm:pt modelId="{CD5431EC-9B8B-41C9-B727-4C97C68E01CF}" type="pres">
      <dgm:prSet presAssocID="{31CD1AE1-8334-4FD9-A4E5-82029A33A84A}" presName="parentText" presStyleLbl="alignNode1" presStyleIdx="1" presStyleCnt="6" custLinFactNeighborX="0" custLinFactNeighborY="-20979">
        <dgm:presLayoutVars>
          <dgm:chMax val="1"/>
          <dgm:bulletEnabled val="1"/>
        </dgm:presLayoutVars>
      </dgm:prSet>
      <dgm:spPr/>
      <dgm:t>
        <a:bodyPr/>
        <a:lstStyle/>
        <a:p>
          <a:endParaRPr lang="ru-RU"/>
        </a:p>
      </dgm:t>
    </dgm:pt>
    <dgm:pt modelId="{5EE77D21-60E6-42C2-8DA6-596DC8AF249E}" type="pres">
      <dgm:prSet presAssocID="{31CD1AE1-8334-4FD9-A4E5-82029A33A84A}" presName="descendantText" presStyleLbl="alignAcc1" presStyleIdx="1" presStyleCnt="6" custScaleY="117261" custLinFactNeighborX="567" custLinFactNeighborY="-21887">
        <dgm:presLayoutVars>
          <dgm:bulletEnabled val="1"/>
        </dgm:presLayoutVars>
      </dgm:prSet>
      <dgm:spPr/>
      <dgm:t>
        <a:bodyPr/>
        <a:lstStyle/>
        <a:p>
          <a:endParaRPr lang="ru-RU"/>
        </a:p>
      </dgm:t>
    </dgm:pt>
    <dgm:pt modelId="{01176366-D572-4E9C-8FEA-64BAB5BF04CE}" type="pres">
      <dgm:prSet presAssocID="{1B33348B-8C74-4F87-B64B-CBE031D663EF}" presName="sp" presStyleCnt="0"/>
      <dgm:spPr/>
    </dgm:pt>
    <dgm:pt modelId="{D1C7FDF8-7423-417A-BA58-B373316D51E5}" type="pres">
      <dgm:prSet presAssocID="{3C9C1D27-BB4A-48BA-AD66-15EE649C50CF}" presName="composite" presStyleCnt="0"/>
      <dgm:spPr/>
    </dgm:pt>
    <dgm:pt modelId="{CE567B08-339C-47EB-A717-C590A1DC49B8}" type="pres">
      <dgm:prSet presAssocID="{3C9C1D27-BB4A-48BA-AD66-15EE649C50CF}" presName="parentText" presStyleLbl="alignNode1" presStyleIdx="2" presStyleCnt="6" custLinFactNeighborX="0" custLinFactNeighborY="-32126">
        <dgm:presLayoutVars>
          <dgm:chMax val="1"/>
          <dgm:bulletEnabled val="1"/>
        </dgm:presLayoutVars>
      </dgm:prSet>
      <dgm:spPr/>
      <dgm:t>
        <a:bodyPr/>
        <a:lstStyle/>
        <a:p>
          <a:endParaRPr lang="ru-RU"/>
        </a:p>
      </dgm:t>
    </dgm:pt>
    <dgm:pt modelId="{D190B217-3081-4A48-8590-999A563E0011}" type="pres">
      <dgm:prSet presAssocID="{3C9C1D27-BB4A-48BA-AD66-15EE649C50CF}" presName="descendantText" presStyleLbl="alignAcc1" presStyleIdx="2" presStyleCnt="6" custScaleY="107770" custLinFactNeighborX="567" custLinFactNeighborY="-45539">
        <dgm:presLayoutVars>
          <dgm:bulletEnabled val="1"/>
        </dgm:presLayoutVars>
      </dgm:prSet>
      <dgm:spPr/>
      <dgm:t>
        <a:bodyPr/>
        <a:lstStyle/>
        <a:p>
          <a:endParaRPr lang="ru-RU"/>
        </a:p>
      </dgm:t>
    </dgm:pt>
    <dgm:pt modelId="{8975F5A7-023B-4AC7-8708-9A3621FCFE82}" type="pres">
      <dgm:prSet presAssocID="{9FAD1BA2-292E-4C1A-8E4F-0D061698EFBA}" presName="sp" presStyleCnt="0"/>
      <dgm:spPr/>
    </dgm:pt>
    <dgm:pt modelId="{B104CDF4-8677-4B18-BDE9-EF43F7AF6B44}" type="pres">
      <dgm:prSet presAssocID="{991BBA5C-164F-4047-94AF-F4B160FE3A4E}" presName="composite" presStyleCnt="0"/>
      <dgm:spPr/>
    </dgm:pt>
    <dgm:pt modelId="{2CF069A9-155B-4874-9694-A07FD420C698}" type="pres">
      <dgm:prSet presAssocID="{991BBA5C-164F-4047-94AF-F4B160FE3A4E}" presName="parentText" presStyleLbl="alignNode1" presStyleIdx="3" presStyleCnt="6" custLinFactNeighborX="0" custLinFactNeighborY="-48170">
        <dgm:presLayoutVars>
          <dgm:chMax val="1"/>
          <dgm:bulletEnabled val="1"/>
        </dgm:presLayoutVars>
      </dgm:prSet>
      <dgm:spPr/>
      <dgm:t>
        <a:bodyPr/>
        <a:lstStyle/>
        <a:p>
          <a:endParaRPr lang="ru-RU"/>
        </a:p>
      </dgm:t>
    </dgm:pt>
    <dgm:pt modelId="{A12564AC-77CD-43B7-9896-3E6B0C488AC6}" type="pres">
      <dgm:prSet presAssocID="{991BBA5C-164F-4047-94AF-F4B160FE3A4E}" presName="descendantText" presStyleLbl="alignAcc1" presStyleIdx="3" presStyleCnt="6" custScaleY="96274" custLinFactNeighborX="567" custLinFactNeighborY="-75971">
        <dgm:presLayoutVars>
          <dgm:bulletEnabled val="1"/>
        </dgm:presLayoutVars>
      </dgm:prSet>
      <dgm:spPr/>
      <dgm:t>
        <a:bodyPr/>
        <a:lstStyle/>
        <a:p>
          <a:endParaRPr lang="ru-RU"/>
        </a:p>
      </dgm:t>
    </dgm:pt>
    <dgm:pt modelId="{C07ED964-2880-4C55-910B-C7619A11B903}" type="pres">
      <dgm:prSet presAssocID="{18582FDC-8465-41C8-9004-955FE6CFEC09}" presName="sp" presStyleCnt="0"/>
      <dgm:spPr/>
    </dgm:pt>
    <dgm:pt modelId="{A9505A73-3AD6-41C8-A87B-C1C071C0F074}" type="pres">
      <dgm:prSet presAssocID="{E84A9D32-67D7-40BE-AE69-15CD972393E0}" presName="composite" presStyleCnt="0"/>
      <dgm:spPr/>
    </dgm:pt>
    <dgm:pt modelId="{A3635AB2-826E-405E-B0B7-B20FFCD91F3E}" type="pres">
      <dgm:prSet presAssocID="{E84A9D32-67D7-40BE-AE69-15CD972393E0}" presName="parentText" presStyleLbl="alignNode1" presStyleIdx="4" presStyleCnt="6" custLinFactNeighborX="0" custLinFactNeighborY="-64764">
        <dgm:presLayoutVars>
          <dgm:chMax val="1"/>
          <dgm:bulletEnabled val="1"/>
        </dgm:presLayoutVars>
      </dgm:prSet>
      <dgm:spPr/>
      <dgm:t>
        <a:bodyPr/>
        <a:lstStyle/>
        <a:p>
          <a:endParaRPr lang="ru-RU"/>
        </a:p>
      </dgm:t>
    </dgm:pt>
    <dgm:pt modelId="{4D747497-BCE9-4CEE-A459-42F7BB212328}" type="pres">
      <dgm:prSet presAssocID="{E84A9D32-67D7-40BE-AE69-15CD972393E0}" presName="descendantText" presStyleLbl="alignAcc1" presStyleIdx="4" presStyleCnt="6" custScaleY="101688" custLinFactNeighborX="567" custLinFactNeighborY="-98792">
        <dgm:presLayoutVars>
          <dgm:bulletEnabled val="1"/>
        </dgm:presLayoutVars>
      </dgm:prSet>
      <dgm:spPr/>
      <dgm:t>
        <a:bodyPr/>
        <a:lstStyle/>
        <a:p>
          <a:endParaRPr lang="ru-RU"/>
        </a:p>
      </dgm:t>
    </dgm:pt>
    <dgm:pt modelId="{A8A67290-192D-45CB-9CAA-14982BA993CE}" type="pres">
      <dgm:prSet presAssocID="{6EBACC1F-4E4B-4CA7-8F94-2EC2EEE8F999}" presName="sp" presStyleCnt="0"/>
      <dgm:spPr/>
    </dgm:pt>
    <dgm:pt modelId="{2F598BB5-92EF-4E07-9C3F-D4298856A234}" type="pres">
      <dgm:prSet presAssocID="{39430434-3F2F-4642-A0AB-16FF0CD36A68}" presName="composite" presStyleCnt="0"/>
      <dgm:spPr/>
    </dgm:pt>
    <dgm:pt modelId="{54DCDDBF-955A-4F08-8621-BD04749BC18B}" type="pres">
      <dgm:prSet presAssocID="{39430434-3F2F-4642-A0AB-16FF0CD36A68}" presName="parentText" presStyleLbl="alignNode1" presStyleIdx="5" presStyleCnt="6" custLinFactNeighborX="711" custLinFactNeighborY="-79982">
        <dgm:presLayoutVars>
          <dgm:chMax val="1"/>
          <dgm:bulletEnabled val="1"/>
        </dgm:presLayoutVars>
      </dgm:prSet>
      <dgm:spPr/>
      <dgm:t>
        <a:bodyPr/>
        <a:lstStyle/>
        <a:p>
          <a:endParaRPr lang="ru-RU"/>
        </a:p>
      </dgm:t>
    </dgm:pt>
    <dgm:pt modelId="{78803052-4910-4067-A9C2-043D246C6893}" type="pres">
      <dgm:prSet presAssocID="{39430434-3F2F-4642-A0AB-16FF0CD36A68}" presName="descendantText" presStyleLbl="alignAcc1" presStyleIdx="5" presStyleCnt="6" custLinFactY="-24351" custLinFactNeighborY="-100000">
        <dgm:presLayoutVars>
          <dgm:bulletEnabled val="1"/>
        </dgm:presLayoutVars>
      </dgm:prSet>
      <dgm:spPr/>
      <dgm:t>
        <a:bodyPr/>
        <a:lstStyle/>
        <a:p>
          <a:endParaRPr lang="ru-RU"/>
        </a:p>
      </dgm:t>
    </dgm:pt>
  </dgm:ptLst>
  <dgm:cxnLst>
    <dgm:cxn modelId="{84BED9F0-8913-4CDB-B1F0-734198E3330D}" srcId="{31CD1AE1-8334-4FD9-A4E5-82029A33A84A}" destId="{F94FC054-9E60-466E-B8DC-A9E83D5E457E}" srcOrd="0" destOrd="0" parTransId="{4E949298-B426-4F51-ABD9-AF0732DF57B7}" sibTransId="{D90B7E75-09E2-41C7-95E5-8573C60B3CB1}"/>
    <dgm:cxn modelId="{BBEE3ED3-3397-4ED2-B058-F8CAF6F5BE40}" srcId="{4BF35A76-F11F-4A4C-B2C6-F1C35D2FF4F4}" destId="{31CD1AE1-8334-4FD9-A4E5-82029A33A84A}" srcOrd="1" destOrd="0" parTransId="{3B0776A2-F29A-403D-B49B-52F00ACAE8A7}" sibTransId="{1B33348B-8C74-4F87-B64B-CBE031D663EF}"/>
    <dgm:cxn modelId="{8274ADAB-13D4-43FA-9D92-C6C4616DBCE0}" srcId="{E84A9D32-67D7-40BE-AE69-15CD972393E0}" destId="{16515391-07DB-428F-9C4A-6CE522EDADF5}" srcOrd="0" destOrd="0" parTransId="{A9CEC8BB-E980-4C01-9EDD-EDE1DCCF12A9}" sibTransId="{5CC643B3-6293-4314-9B9F-D572ADED7D69}"/>
    <dgm:cxn modelId="{46BA45F6-AB90-4E87-B6D6-8EB3F18ADCE3}" srcId="{39430434-3F2F-4642-A0AB-16FF0CD36A68}" destId="{59BFCC53-65DB-4857-B6A9-9665CBC21F5F}" srcOrd="0" destOrd="0" parTransId="{C9435E0F-4198-4E7C-A424-33CCE75916AB}" sibTransId="{56D27115-52DA-48C0-AA08-36BC41E8ECF4}"/>
    <dgm:cxn modelId="{CBED50EA-C773-4250-8594-7AE093267AB7}" type="presOf" srcId="{9A74F3A5-E4B7-4FBE-A1B2-D80547AE6588}" destId="{8D5ED4B3-E7C9-49C9-BCA4-DA3DCCA86DBE}" srcOrd="0" destOrd="0" presId="urn:microsoft.com/office/officeart/2005/8/layout/chevron2"/>
    <dgm:cxn modelId="{D279E8DD-21CE-4DC7-98EF-C7EDD8268E7B}" type="presOf" srcId="{4BF35A76-F11F-4A4C-B2C6-F1C35D2FF4F4}" destId="{43A1D213-BC4A-48A2-9E50-DAA082E7AC84}" srcOrd="0" destOrd="0" presId="urn:microsoft.com/office/officeart/2005/8/layout/chevron2"/>
    <dgm:cxn modelId="{099FC9E4-DCFB-410E-A003-C478E9B55925}" srcId="{991BBA5C-164F-4047-94AF-F4B160FE3A4E}" destId="{013C3EFB-8710-42CA-B3DD-1C9BD04EF93A}" srcOrd="0" destOrd="0" parTransId="{78323839-0DB9-4405-90CE-9D9DEFBF4956}" sibTransId="{055D0C2D-E452-4302-B5F3-D880DC637D15}"/>
    <dgm:cxn modelId="{96C731D4-C1F5-4789-9B95-DBE16C6E665D}" type="presOf" srcId="{F94FC054-9E60-466E-B8DC-A9E83D5E457E}" destId="{5EE77D21-60E6-42C2-8DA6-596DC8AF249E}" srcOrd="0" destOrd="0" presId="urn:microsoft.com/office/officeart/2005/8/layout/chevron2"/>
    <dgm:cxn modelId="{94462257-01DD-4D36-AFB5-095F31408B02}" srcId="{4BF35A76-F11F-4A4C-B2C6-F1C35D2FF4F4}" destId="{3C9C1D27-BB4A-48BA-AD66-15EE649C50CF}" srcOrd="2" destOrd="0" parTransId="{5C2E753D-81CD-4A11-9ECC-58A3AA5D65A6}" sibTransId="{9FAD1BA2-292E-4C1A-8E4F-0D061698EFBA}"/>
    <dgm:cxn modelId="{6F29D854-E1D9-4F48-8D7C-F3C54484AAE0}" type="presOf" srcId="{31CD1AE1-8334-4FD9-A4E5-82029A33A84A}" destId="{CD5431EC-9B8B-41C9-B727-4C97C68E01CF}" srcOrd="0" destOrd="0" presId="urn:microsoft.com/office/officeart/2005/8/layout/chevron2"/>
    <dgm:cxn modelId="{E74B90F6-C242-4C3B-A00F-EE224D9F479E}" type="presOf" srcId="{48E51560-9BF6-47FA-846B-FE5EB4E80C8F}" destId="{D190B217-3081-4A48-8590-999A563E0011}" srcOrd="0" destOrd="0" presId="urn:microsoft.com/office/officeart/2005/8/layout/chevron2"/>
    <dgm:cxn modelId="{5186FDBE-2D44-4BFF-B07F-63EE32D02560}" type="presOf" srcId="{16515391-07DB-428F-9C4A-6CE522EDADF5}" destId="{4D747497-BCE9-4CEE-A459-42F7BB212328}" srcOrd="0" destOrd="0" presId="urn:microsoft.com/office/officeart/2005/8/layout/chevron2"/>
    <dgm:cxn modelId="{67AE3C1A-EB9A-48BF-91E9-A79ABB6263FD}" srcId="{4BF35A76-F11F-4A4C-B2C6-F1C35D2FF4F4}" destId="{39430434-3F2F-4642-A0AB-16FF0CD36A68}" srcOrd="5" destOrd="0" parTransId="{DC19FB9C-80E3-4EF3-94C9-3F08A8E856E1}" sibTransId="{8713DB42-E543-4948-9434-77F4A27D3BE1}"/>
    <dgm:cxn modelId="{CF85797C-2CDC-4BBB-90D9-01093204E8FB}" type="presOf" srcId="{E84A9D32-67D7-40BE-AE69-15CD972393E0}" destId="{A3635AB2-826E-405E-B0B7-B20FFCD91F3E}" srcOrd="0" destOrd="0" presId="urn:microsoft.com/office/officeart/2005/8/layout/chevron2"/>
    <dgm:cxn modelId="{113354FF-FA08-4E38-B141-9A2549D62B6B}" type="presOf" srcId="{991BBA5C-164F-4047-94AF-F4B160FE3A4E}" destId="{2CF069A9-155B-4874-9694-A07FD420C698}" srcOrd="0" destOrd="0" presId="urn:microsoft.com/office/officeart/2005/8/layout/chevron2"/>
    <dgm:cxn modelId="{C0CDAC60-3B00-4B4F-9387-80F711E4C8A6}" type="presOf" srcId="{39430434-3F2F-4642-A0AB-16FF0CD36A68}" destId="{54DCDDBF-955A-4F08-8621-BD04749BC18B}" srcOrd="0" destOrd="0" presId="urn:microsoft.com/office/officeart/2005/8/layout/chevron2"/>
    <dgm:cxn modelId="{423B6728-DFDB-4DCE-8F05-08AECA6D94E3}" srcId="{9A74F3A5-E4B7-4FBE-A1B2-D80547AE6588}" destId="{8138BDE4-CB60-4522-AD58-88C84804A555}" srcOrd="0" destOrd="0" parTransId="{9166D45F-199C-4AEE-A16E-EA2E21C6FBD5}" sibTransId="{45B77DD4-F9D0-47B4-B696-B0CD16AA99A1}"/>
    <dgm:cxn modelId="{1D70E260-AB61-40C8-896F-8C0D8A8B7E1D}" type="presOf" srcId="{59BFCC53-65DB-4857-B6A9-9665CBC21F5F}" destId="{78803052-4910-4067-A9C2-043D246C6893}" srcOrd="0" destOrd="0" presId="urn:microsoft.com/office/officeart/2005/8/layout/chevron2"/>
    <dgm:cxn modelId="{22AB618E-AF97-45C9-B85B-15DCF48DA557}" type="presOf" srcId="{013C3EFB-8710-42CA-B3DD-1C9BD04EF93A}" destId="{A12564AC-77CD-43B7-9896-3E6B0C488AC6}" srcOrd="0" destOrd="0" presId="urn:microsoft.com/office/officeart/2005/8/layout/chevron2"/>
    <dgm:cxn modelId="{033E6291-A0E4-4162-9BFC-9A1B7E71B86C}" type="presOf" srcId="{3C9C1D27-BB4A-48BA-AD66-15EE649C50CF}" destId="{CE567B08-339C-47EB-A717-C590A1DC49B8}" srcOrd="0" destOrd="0" presId="urn:microsoft.com/office/officeart/2005/8/layout/chevron2"/>
    <dgm:cxn modelId="{9BC49983-A6B3-4223-9F0C-62F5439F736F}" srcId="{4BF35A76-F11F-4A4C-B2C6-F1C35D2FF4F4}" destId="{991BBA5C-164F-4047-94AF-F4B160FE3A4E}" srcOrd="3" destOrd="0" parTransId="{68144FCE-8E08-409E-8EBE-3A697758AB8E}" sibTransId="{18582FDC-8465-41C8-9004-955FE6CFEC09}"/>
    <dgm:cxn modelId="{65E0BDFA-E297-455A-AB99-F71820C1D8BA}" srcId="{4BF35A76-F11F-4A4C-B2C6-F1C35D2FF4F4}" destId="{E84A9D32-67D7-40BE-AE69-15CD972393E0}" srcOrd="4" destOrd="0" parTransId="{DE5BAC85-1BC5-4815-82E2-6925DB39A8C8}" sibTransId="{6EBACC1F-4E4B-4CA7-8F94-2EC2EEE8F999}"/>
    <dgm:cxn modelId="{7B828E1A-B076-4953-A9C3-4441B418A2DF}" srcId="{4BF35A76-F11F-4A4C-B2C6-F1C35D2FF4F4}" destId="{9A74F3A5-E4B7-4FBE-A1B2-D80547AE6588}" srcOrd="0" destOrd="0" parTransId="{A778DB2B-A4AC-42CF-AC11-38E292E65F3A}" sibTransId="{0576F8AD-2456-454A-9074-68BEC4EC07F8}"/>
    <dgm:cxn modelId="{959A8CB1-CF71-44C9-8480-DE9E0FC426CC}" srcId="{3C9C1D27-BB4A-48BA-AD66-15EE649C50CF}" destId="{48E51560-9BF6-47FA-846B-FE5EB4E80C8F}" srcOrd="0" destOrd="0" parTransId="{D84AA430-439D-440C-A859-11EFFA542196}" sibTransId="{448E28A5-3A6B-4DE3-B73D-45606966B6F0}"/>
    <dgm:cxn modelId="{71B9607F-ABAA-4DC2-B464-61BE50D44BEA}" type="presOf" srcId="{8138BDE4-CB60-4522-AD58-88C84804A555}" destId="{DEAB30D8-0798-4563-8568-FDD40B5C514B}" srcOrd="0" destOrd="0" presId="urn:microsoft.com/office/officeart/2005/8/layout/chevron2"/>
    <dgm:cxn modelId="{CD631C7A-3E0C-4125-BB14-AB358A7AC672}" type="presParOf" srcId="{43A1D213-BC4A-48A2-9E50-DAA082E7AC84}" destId="{42F04CDC-BB6D-44CA-A955-4CC712E98ABB}" srcOrd="0" destOrd="0" presId="urn:microsoft.com/office/officeart/2005/8/layout/chevron2"/>
    <dgm:cxn modelId="{CF876EDD-D242-47BC-B256-79586542E4B2}" type="presParOf" srcId="{42F04CDC-BB6D-44CA-A955-4CC712E98ABB}" destId="{8D5ED4B3-E7C9-49C9-BCA4-DA3DCCA86DBE}" srcOrd="0" destOrd="0" presId="urn:microsoft.com/office/officeart/2005/8/layout/chevron2"/>
    <dgm:cxn modelId="{B35B1460-0AC3-4683-8D17-58706F64C883}" type="presParOf" srcId="{42F04CDC-BB6D-44CA-A955-4CC712E98ABB}" destId="{DEAB30D8-0798-4563-8568-FDD40B5C514B}" srcOrd="1" destOrd="0" presId="urn:microsoft.com/office/officeart/2005/8/layout/chevron2"/>
    <dgm:cxn modelId="{75638231-801B-4EAA-95BF-F382FE6DE0E6}" type="presParOf" srcId="{43A1D213-BC4A-48A2-9E50-DAA082E7AC84}" destId="{D4CA838D-BC0C-4561-ACEB-DD330A99202F}" srcOrd="1" destOrd="0" presId="urn:microsoft.com/office/officeart/2005/8/layout/chevron2"/>
    <dgm:cxn modelId="{CF8214A0-B804-435D-9E78-59CE4E181681}" type="presParOf" srcId="{43A1D213-BC4A-48A2-9E50-DAA082E7AC84}" destId="{DAE9481F-CDA3-4766-95D9-41344310178C}" srcOrd="2" destOrd="0" presId="urn:microsoft.com/office/officeart/2005/8/layout/chevron2"/>
    <dgm:cxn modelId="{2B6F5B6F-BAE1-481B-99A6-9145181D1B5B}" type="presParOf" srcId="{DAE9481F-CDA3-4766-95D9-41344310178C}" destId="{CD5431EC-9B8B-41C9-B727-4C97C68E01CF}" srcOrd="0" destOrd="0" presId="urn:microsoft.com/office/officeart/2005/8/layout/chevron2"/>
    <dgm:cxn modelId="{25C7B6DC-8B92-453F-BFB7-D9A1104ACE9E}" type="presParOf" srcId="{DAE9481F-CDA3-4766-95D9-41344310178C}" destId="{5EE77D21-60E6-42C2-8DA6-596DC8AF249E}" srcOrd="1" destOrd="0" presId="urn:microsoft.com/office/officeart/2005/8/layout/chevron2"/>
    <dgm:cxn modelId="{6600DF18-FA51-462E-B34C-B7B7F9481509}" type="presParOf" srcId="{43A1D213-BC4A-48A2-9E50-DAA082E7AC84}" destId="{01176366-D572-4E9C-8FEA-64BAB5BF04CE}" srcOrd="3" destOrd="0" presId="urn:microsoft.com/office/officeart/2005/8/layout/chevron2"/>
    <dgm:cxn modelId="{AEF205E1-DA82-4A1A-99D2-69478859D5B9}" type="presParOf" srcId="{43A1D213-BC4A-48A2-9E50-DAA082E7AC84}" destId="{D1C7FDF8-7423-417A-BA58-B373316D51E5}" srcOrd="4" destOrd="0" presId="urn:microsoft.com/office/officeart/2005/8/layout/chevron2"/>
    <dgm:cxn modelId="{8562BB55-E507-41F0-A68B-5BC0CB60C991}" type="presParOf" srcId="{D1C7FDF8-7423-417A-BA58-B373316D51E5}" destId="{CE567B08-339C-47EB-A717-C590A1DC49B8}" srcOrd="0" destOrd="0" presId="urn:microsoft.com/office/officeart/2005/8/layout/chevron2"/>
    <dgm:cxn modelId="{51D7C8C4-8238-45EE-A947-F48EC42B5A9B}" type="presParOf" srcId="{D1C7FDF8-7423-417A-BA58-B373316D51E5}" destId="{D190B217-3081-4A48-8590-999A563E0011}" srcOrd="1" destOrd="0" presId="urn:microsoft.com/office/officeart/2005/8/layout/chevron2"/>
    <dgm:cxn modelId="{A200A3CF-24C2-43E4-9B08-1045FD5BE5F0}" type="presParOf" srcId="{43A1D213-BC4A-48A2-9E50-DAA082E7AC84}" destId="{8975F5A7-023B-4AC7-8708-9A3621FCFE82}" srcOrd="5" destOrd="0" presId="urn:microsoft.com/office/officeart/2005/8/layout/chevron2"/>
    <dgm:cxn modelId="{B35C9311-9991-48FF-98E4-C47B0697FEF8}" type="presParOf" srcId="{43A1D213-BC4A-48A2-9E50-DAA082E7AC84}" destId="{B104CDF4-8677-4B18-BDE9-EF43F7AF6B44}" srcOrd="6" destOrd="0" presId="urn:microsoft.com/office/officeart/2005/8/layout/chevron2"/>
    <dgm:cxn modelId="{0D1D130C-52C9-4ED6-9070-29472DD0A49E}" type="presParOf" srcId="{B104CDF4-8677-4B18-BDE9-EF43F7AF6B44}" destId="{2CF069A9-155B-4874-9694-A07FD420C698}" srcOrd="0" destOrd="0" presId="urn:microsoft.com/office/officeart/2005/8/layout/chevron2"/>
    <dgm:cxn modelId="{2A68529B-F3BF-4460-ABB2-441EEC2DE93D}" type="presParOf" srcId="{B104CDF4-8677-4B18-BDE9-EF43F7AF6B44}" destId="{A12564AC-77CD-43B7-9896-3E6B0C488AC6}" srcOrd="1" destOrd="0" presId="urn:microsoft.com/office/officeart/2005/8/layout/chevron2"/>
    <dgm:cxn modelId="{A1F8BFAA-8D89-425A-B2BD-E27B35A5C415}" type="presParOf" srcId="{43A1D213-BC4A-48A2-9E50-DAA082E7AC84}" destId="{C07ED964-2880-4C55-910B-C7619A11B903}" srcOrd="7" destOrd="0" presId="urn:microsoft.com/office/officeart/2005/8/layout/chevron2"/>
    <dgm:cxn modelId="{836F7662-2DAE-4634-961E-73279F8E9F14}" type="presParOf" srcId="{43A1D213-BC4A-48A2-9E50-DAA082E7AC84}" destId="{A9505A73-3AD6-41C8-A87B-C1C071C0F074}" srcOrd="8" destOrd="0" presId="urn:microsoft.com/office/officeart/2005/8/layout/chevron2"/>
    <dgm:cxn modelId="{359E804D-0883-432D-ABCA-5A94139EE157}" type="presParOf" srcId="{A9505A73-3AD6-41C8-A87B-C1C071C0F074}" destId="{A3635AB2-826E-405E-B0B7-B20FFCD91F3E}" srcOrd="0" destOrd="0" presId="urn:microsoft.com/office/officeart/2005/8/layout/chevron2"/>
    <dgm:cxn modelId="{3BA47217-91A9-48FE-8AC7-4F37D7CBED2A}" type="presParOf" srcId="{A9505A73-3AD6-41C8-A87B-C1C071C0F074}" destId="{4D747497-BCE9-4CEE-A459-42F7BB212328}" srcOrd="1" destOrd="0" presId="urn:microsoft.com/office/officeart/2005/8/layout/chevron2"/>
    <dgm:cxn modelId="{E17045EE-E752-4F20-A401-92B50A0614AF}" type="presParOf" srcId="{43A1D213-BC4A-48A2-9E50-DAA082E7AC84}" destId="{A8A67290-192D-45CB-9CAA-14982BA993CE}" srcOrd="9" destOrd="0" presId="urn:microsoft.com/office/officeart/2005/8/layout/chevron2"/>
    <dgm:cxn modelId="{1377A80D-F775-471B-A4F9-EC77336051EF}" type="presParOf" srcId="{43A1D213-BC4A-48A2-9E50-DAA082E7AC84}" destId="{2F598BB5-92EF-4E07-9C3F-D4298856A234}" srcOrd="10" destOrd="0" presId="urn:microsoft.com/office/officeart/2005/8/layout/chevron2"/>
    <dgm:cxn modelId="{50375F91-5FB6-4332-B8C1-BAFA1CD70BE4}" type="presParOf" srcId="{2F598BB5-92EF-4E07-9C3F-D4298856A234}" destId="{54DCDDBF-955A-4F08-8621-BD04749BC18B}" srcOrd="0" destOrd="0" presId="urn:microsoft.com/office/officeart/2005/8/layout/chevron2"/>
    <dgm:cxn modelId="{FC4B0074-2C0F-497A-8FD2-FB54D91F3DC7}" type="presParOf" srcId="{2F598BB5-92EF-4E07-9C3F-D4298856A234}" destId="{78803052-4910-4067-A9C2-043D246C6893}" srcOrd="1" destOrd="0" presId="urn:microsoft.com/office/officeart/2005/8/layout/chevron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F35A76-F11F-4A4C-B2C6-F1C35D2FF4F4}"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ru-RU"/>
        </a:p>
      </dgm:t>
    </dgm:pt>
    <dgm:pt modelId="{9A74F3A5-E4B7-4FBE-A1B2-D80547AE6588}">
      <dgm:prSet phldrT="[Текст]" custT="1"/>
      <dgm:spPr>
        <a:scene3d>
          <a:camera prst="orthographicFront"/>
          <a:lightRig rig="threePt" dir="t"/>
        </a:scene3d>
        <a:sp3d>
          <a:bevelT prst="angle"/>
        </a:sp3d>
      </dgm:spPr>
      <dgm:t>
        <a:bodyPr/>
        <a:lstStyle/>
        <a:p>
          <a:r>
            <a:rPr lang="ru-RU" sz="1200" b="1" dirty="0" smtClean="0">
              <a:solidFill>
                <a:schemeClr val="bg1"/>
              </a:solidFill>
              <a:latin typeface="Liberation Serif" pitchFamily="18" charset="0"/>
            </a:rPr>
            <a:t>52,6</a:t>
          </a:r>
          <a:endParaRPr lang="ru-RU" sz="1200" b="1" dirty="0">
            <a:solidFill>
              <a:schemeClr val="bg1"/>
            </a:solidFill>
            <a:latin typeface="Liberation Serif" pitchFamily="18" charset="0"/>
          </a:endParaRPr>
        </a:p>
      </dgm:t>
    </dgm:pt>
    <dgm:pt modelId="{A778DB2B-A4AC-42CF-AC11-38E292E65F3A}" type="parTrans" cxnId="{7B828E1A-B076-4953-A9C3-4441B418A2DF}">
      <dgm:prSet/>
      <dgm:spPr/>
      <dgm:t>
        <a:bodyPr/>
        <a:lstStyle/>
        <a:p>
          <a:endParaRPr lang="ru-RU" sz="1400"/>
        </a:p>
      </dgm:t>
    </dgm:pt>
    <dgm:pt modelId="{0576F8AD-2456-454A-9074-68BEC4EC07F8}" type="sibTrans" cxnId="{7B828E1A-B076-4953-A9C3-4441B418A2DF}">
      <dgm:prSet/>
      <dgm:spPr/>
      <dgm:t>
        <a:bodyPr/>
        <a:lstStyle/>
        <a:p>
          <a:endParaRPr lang="ru-RU" sz="1400"/>
        </a:p>
      </dgm:t>
    </dgm:pt>
    <dgm:pt modelId="{8138BDE4-CB60-4522-AD58-88C84804A555}">
      <dgm:prSet phldrT="[Текст]" custT="1"/>
      <dgm:spPr/>
      <dgm:t>
        <a:bodyPr/>
        <a:lstStyle/>
        <a:p>
          <a:r>
            <a:rPr lang="ru-RU" sz="1350" b="0" dirty="0" smtClean="0">
              <a:solidFill>
                <a:schemeClr val="tx1"/>
              </a:solidFill>
              <a:latin typeface="Liberation Serif" pitchFamily="18" charset="0"/>
            </a:rPr>
            <a:t>Муниципальные услуги (работы) в сфере физической культуры и спорта </a:t>
          </a:r>
          <a:endParaRPr lang="ru-RU" sz="1350" b="0" dirty="0">
            <a:solidFill>
              <a:schemeClr val="tx1"/>
            </a:solidFill>
            <a:latin typeface="Liberation Serif" pitchFamily="18" charset="0"/>
          </a:endParaRPr>
        </a:p>
      </dgm:t>
    </dgm:pt>
    <dgm:pt modelId="{9166D45F-199C-4AEE-A16E-EA2E21C6FBD5}" type="parTrans" cxnId="{423B6728-DFDB-4DCE-8F05-08AECA6D94E3}">
      <dgm:prSet/>
      <dgm:spPr/>
      <dgm:t>
        <a:bodyPr/>
        <a:lstStyle/>
        <a:p>
          <a:endParaRPr lang="ru-RU" sz="1400"/>
        </a:p>
      </dgm:t>
    </dgm:pt>
    <dgm:pt modelId="{45B77DD4-F9D0-47B4-B696-B0CD16AA99A1}" type="sibTrans" cxnId="{423B6728-DFDB-4DCE-8F05-08AECA6D94E3}">
      <dgm:prSet/>
      <dgm:spPr/>
      <dgm:t>
        <a:bodyPr/>
        <a:lstStyle/>
        <a:p>
          <a:endParaRPr lang="ru-RU" sz="1400"/>
        </a:p>
      </dgm:t>
    </dgm:pt>
    <dgm:pt modelId="{31CD1AE1-8334-4FD9-A4E5-82029A33A84A}">
      <dgm:prSet phldrT="[Текст]" custT="1"/>
      <dgm:spPr>
        <a:scene3d>
          <a:camera prst="orthographicFront"/>
          <a:lightRig rig="threePt" dir="t"/>
        </a:scene3d>
        <a:sp3d>
          <a:bevelT prst="angle"/>
        </a:sp3d>
      </dgm:spPr>
      <dgm:t>
        <a:bodyPr/>
        <a:lstStyle/>
        <a:p>
          <a:r>
            <a:rPr lang="ru-RU" sz="1200" b="1" dirty="0" smtClean="0">
              <a:latin typeface="Liberation Serif" pitchFamily="18" charset="0"/>
            </a:rPr>
            <a:t>42,6</a:t>
          </a:r>
          <a:endParaRPr lang="ru-RU" sz="1200" b="1" dirty="0">
            <a:latin typeface="Liberation Serif" pitchFamily="18" charset="0"/>
          </a:endParaRPr>
        </a:p>
      </dgm:t>
    </dgm:pt>
    <dgm:pt modelId="{3B0776A2-F29A-403D-B49B-52F00ACAE8A7}" type="parTrans" cxnId="{BBEE3ED3-3397-4ED2-B058-F8CAF6F5BE40}">
      <dgm:prSet/>
      <dgm:spPr/>
      <dgm:t>
        <a:bodyPr/>
        <a:lstStyle/>
        <a:p>
          <a:endParaRPr lang="ru-RU" sz="1400"/>
        </a:p>
      </dgm:t>
    </dgm:pt>
    <dgm:pt modelId="{1B33348B-8C74-4F87-B64B-CBE031D663EF}" type="sibTrans" cxnId="{BBEE3ED3-3397-4ED2-B058-F8CAF6F5BE40}">
      <dgm:prSet/>
      <dgm:spPr/>
      <dgm:t>
        <a:bodyPr/>
        <a:lstStyle/>
        <a:p>
          <a:endParaRPr lang="ru-RU" sz="1400"/>
        </a:p>
      </dgm:t>
    </dgm:pt>
    <dgm:pt modelId="{F94FC054-9E60-466E-B8DC-A9E83D5E457E}">
      <dgm:prSet phldrT="[Текст]" custT="1"/>
      <dgm:spPr/>
      <dgm:t>
        <a:bodyPr/>
        <a:lstStyle/>
        <a:p>
          <a:pPr algn="just"/>
          <a:r>
            <a:rPr lang="ru-RU" sz="1350" dirty="0" smtClean="0">
              <a:solidFill>
                <a:schemeClr val="tx1"/>
              </a:solidFill>
              <a:latin typeface="Liberation Serif" pitchFamily="18" charset="0"/>
              <a:cs typeface="Times New Roman" pitchFamily="18" charset="0"/>
            </a:rPr>
            <a:t>Обустройство многофункциональных спортивных площадок для занятий физической культурой и спортом (ул. </a:t>
          </a:r>
          <a:r>
            <a:rPr lang="ru-RU" sz="1350" dirty="0" err="1" smtClean="0">
              <a:solidFill>
                <a:schemeClr val="tx1"/>
              </a:solidFill>
              <a:latin typeface="Liberation Serif" pitchFamily="18" charset="0"/>
              <a:cs typeface="Times New Roman" pitchFamily="18" charset="0"/>
            </a:rPr>
            <a:t>Леваневского</a:t>
          </a:r>
          <a:r>
            <a:rPr lang="ru-RU" sz="1350" dirty="0" smtClean="0">
              <a:solidFill>
                <a:schemeClr val="tx1"/>
              </a:solidFill>
              <a:latin typeface="Liberation Serif" pitchFamily="18" charset="0"/>
              <a:cs typeface="Times New Roman" pitchFamily="18" charset="0"/>
            </a:rPr>
            <a:t> – Куйбышева)</a:t>
          </a:r>
          <a:endParaRPr lang="ru-RU" sz="1350" dirty="0">
            <a:solidFill>
              <a:schemeClr val="tx1"/>
            </a:solidFill>
            <a:latin typeface="Liberation Serif" pitchFamily="18" charset="0"/>
          </a:endParaRPr>
        </a:p>
      </dgm:t>
    </dgm:pt>
    <dgm:pt modelId="{4E949298-B426-4F51-ABD9-AF0732DF57B7}" type="parTrans" cxnId="{84BED9F0-8913-4CDB-B1F0-734198E3330D}">
      <dgm:prSet/>
      <dgm:spPr/>
      <dgm:t>
        <a:bodyPr/>
        <a:lstStyle/>
        <a:p>
          <a:endParaRPr lang="ru-RU" sz="1400"/>
        </a:p>
      </dgm:t>
    </dgm:pt>
    <dgm:pt modelId="{D90B7E75-09E2-41C7-95E5-8573C60B3CB1}" type="sibTrans" cxnId="{84BED9F0-8913-4CDB-B1F0-734198E3330D}">
      <dgm:prSet/>
      <dgm:spPr/>
      <dgm:t>
        <a:bodyPr/>
        <a:lstStyle/>
        <a:p>
          <a:endParaRPr lang="ru-RU" sz="1400"/>
        </a:p>
      </dgm:t>
    </dgm:pt>
    <dgm:pt modelId="{C1A86F3D-3628-4247-BF3B-3F153EB78A95}">
      <dgm:prSet phldrT="[Текст]" custT="1"/>
      <dgm:spPr>
        <a:scene3d>
          <a:camera prst="orthographicFront"/>
          <a:lightRig rig="threePt" dir="t"/>
        </a:scene3d>
        <a:sp3d>
          <a:bevelT prst="angle"/>
        </a:sp3d>
      </dgm:spPr>
      <dgm:t>
        <a:bodyPr/>
        <a:lstStyle/>
        <a:p>
          <a:r>
            <a:rPr lang="ru-RU" sz="1200" b="1" dirty="0" smtClean="0">
              <a:solidFill>
                <a:schemeClr val="bg1"/>
              </a:solidFill>
              <a:latin typeface="Liberation Serif" pitchFamily="18" charset="0"/>
            </a:rPr>
            <a:t>2,4</a:t>
          </a:r>
          <a:endParaRPr lang="ru-RU" sz="1200" b="1" dirty="0">
            <a:solidFill>
              <a:schemeClr val="bg1"/>
            </a:solidFill>
            <a:latin typeface="Liberation Serif" pitchFamily="18" charset="0"/>
          </a:endParaRPr>
        </a:p>
      </dgm:t>
    </dgm:pt>
    <dgm:pt modelId="{DB5A7C91-D8E7-4D7F-B491-C4A1263A897D}" type="parTrans" cxnId="{05FD153D-E2C2-4553-BD6E-E9807729FEB0}">
      <dgm:prSet/>
      <dgm:spPr/>
      <dgm:t>
        <a:bodyPr/>
        <a:lstStyle/>
        <a:p>
          <a:endParaRPr lang="ru-RU" sz="1400"/>
        </a:p>
      </dgm:t>
    </dgm:pt>
    <dgm:pt modelId="{D9FF7AC0-72E8-41C4-A813-972AF51A4651}" type="sibTrans" cxnId="{05FD153D-E2C2-4553-BD6E-E9807729FEB0}">
      <dgm:prSet/>
      <dgm:spPr/>
      <dgm:t>
        <a:bodyPr/>
        <a:lstStyle/>
        <a:p>
          <a:endParaRPr lang="ru-RU" sz="1400"/>
        </a:p>
      </dgm:t>
    </dgm:pt>
    <dgm:pt modelId="{A4332B6D-8518-43A8-835E-597C6A255A1A}">
      <dgm:prSet custT="1"/>
      <dgm:spPr/>
      <dgm:t>
        <a:bodyPr/>
        <a:lstStyle/>
        <a:p>
          <a:pPr algn="l"/>
          <a:r>
            <a:rPr lang="ru-RU" sz="1100" dirty="0" smtClean="0">
              <a:solidFill>
                <a:schemeClr val="tx1"/>
              </a:solidFill>
              <a:latin typeface="Liberation Serif" pitchFamily="18" charset="0"/>
            </a:rPr>
            <a:t>Проведение капитального и текущего ремонта зданий, сооружений, инженерно-технических сетей, слаботочных систем, приведение в соответствие требованиям пожарной безопасности, санитарного законодательства и антитеррористической защищенности учреждений, благоустройство территории</a:t>
          </a:r>
          <a:endParaRPr lang="ru-RU" sz="1100" dirty="0">
            <a:solidFill>
              <a:schemeClr val="tx1"/>
            </a:solidFill>
            <a:latin typeface="Liberation Serif" pitchFamily="18" charset="0"/>
          </a:endParaRPr>
        </a:p>
      </dgm:t>
    </dgm:pt>
    <dgm:pt modelId="{AD3C7886-F927-4800-9F9D-D8AA0BB3F2DC}" type="parTrans" cxnId="{1E5127E4-4052-476D-A8A1-DD980BEA29D7}">
      <dgm:prSet/>
      <dgm:spPr/>
      <dgm:t>
        <a:bodyPr/>
        <a:lstStyle/>
        <a:p>
          <a:endParaRPr lang="ru-RU" sz="1400"/>
        </a:p>
      </dgm:t>
    </dgm:pt>
    <dgm:pt modelId="{DB6EFBE3-A8BD-4615-9BA0-EB7FED697E89}" type="sibTrans" cxnId="{1E5127E4-4052-476D-A8A1-DD980BEA29D7}">
      <dgm:prSet/>
      <dgm:spPr/>
      <dgm:t>
        <a:bodyPr/>
        <a:lstStyle/>
        <a:p>
          <a:endParaRPr lang="ru-RU" sz="1400"/>
        </a:p>
      </dgm:t>
    </dgm:pt>
    <dgm:pt modelId="{4AE9052A-9CCF-4BA7-A8C8-766403044BBD}">
      <dgm:prSet phldrT="[Текст]" custT="1"/>
      <dgm:spPr>
        <a:scene3d>
          <a:camera prst="orthographicFront"/>
          <a:lightRig rig="threePt" dir="t"/>
        </a:scene3d>
        <a:sp3d>
          <a:bevelT prst="angle"/>
        </a:sp3d>
      </dgm:spPr>
      <dgm:t>
        <a:bodyPr/>
        <a:lstStyle/>
        <a:p>
          <a:r>
            <a:rPr lang="ru-RU" sz="1200" b="1" dirty="0" smtClean="0">
              <a:solidFill>
                <a:schemeClr val="bg1"/>
              </a:solidFill>
              <a:latin typeface="Liberation Serif" pitchFamily="18" charset="0"/>
            </a:rPr>
            <a:t>0,5</a:t>
          </a:r>
          <a:endParaRPr lang="ru-RU" sz="1200" b="1" dirty="0">
            <a:solidFill>
              <a:schemeClr val="bg1"/>
            </a:solidFill>
            <a:latin typeface="Liberation Serif" pitchFamily="18" charset="0"/>
          </a:endParaRPr>
        </a:p>
      </dgm:t>
    </dgm:pt>
    <dgm:pt modelId="{DD238F9F-7D31-4EAD-ADE7-6B050AA88349}" type="parTrans" cxnId="{099E0C85-1CA9-4513-959B-4029681022E0}">
      <dgm:prSet/>
      <dgm:spPr/>
      <dgm:t>
        <a:bodyPr/>
        <a:lstStyle/>
        <a:p>
          <a:endParaRPr lang="ru-RU"/>
        </a:p>
      </dgm:t>
    </dgm:pt>
    <dgm:pt modelId="{54FB6A9A-FCAF-4A1D-987B-956480773C14}" type="sibTrans" cxnId="{099E0C85-1CA9-4513-959B-4029681022E0}">
      <dgm:prSet/>
      <dgm:spPr/>
      <dgm:t>
        <a:bodyPr/>
        <a:lstStyle/>
        <a:p>
          <a:endParaRPr lang="ru-RU"/>
        </a:p>
      </dgm:t>
    </dgm:pt>
    <dgm:pt modelId="{4F8C86CB-0B08-40AA-8579-36A55000E9BF}">
      <dgm:prSet custT="1"/>
      <dgm:spPr/>
      <dgm:t>
        <a:bodyPr/>
        <a:lstStyle/>
        <a:p>
          <a:r>
            <a:rPr lang="ru-RU" sz="1350" dirty="0" smtClean="0">
              <a:solidFill>
                <a:schemeClr val="tx1"/>
              </a:solidFill>
              <a:latin typeface="Liberation Serif" pitchFamily="18" charset="0"/>
            </a:rPr>
            <a:t>Создание спортивных площадок (оснащение спортивным оборудованием) для занятий уличной гимнастикой</a:t>
          </a:r>
          <a:endParaRPr lang="ru-RU" sz="1350" dirty="0">
            <a:solidFill>
              <a:schemeClr val="tx1"/>
            </a:solidFill>
            <a:latin typeface="Liberation Serif" pitchFamily="18" charset="0"/>
          </a:endParaRPr>
        </a:p>
      </dgm:t>
    </dgm:pt>
    <dgm:pt modelId="{5E472E9C-9F8E-4079-813A-CC5BC33985AE}" type="parTrans" cxnId="{061BBCAE-E80E-46FD-9608-7B92CCCF6DCB}">
      <dgm:prSet/>
      <dgm:spPr/>
      <dgm:t>
        <a:bodyPr/>
        <a:lstStyle/>
        <a:p>
          <a:endParaRPr lang="ru-RU"/>
        </a:p>
      </dgm:t>
    </dgm:pt>
    <dgm:pt modelId="{ECD0840F-C5A9-4F3F-87C1-D924D50ADA09}" type="sibTrans" cxnId="{061BBCAE-E80E-46FD-9608-7B92CCCF6DCB}">
      <dgm:prSet/>
      <dgm:spPr/>
      <dgm:t>
        <a:bodyPr/>
        <a:lstStyle/>
        <a:p>
          <a:endParaRPr lang="ru-RU"/>
        </a:p>
      </dgm:t>
    </dgm:pt>
    <dgm:pt modelId="{B2F2B689-7D09-4876-90D6-384B782B6D2B}">
      <dgm:prSet phldrT="[Текст]"/>
      <dgm:spPr>
        <a:scene3d>
          <a:camera prst="orthographicFront"/>
          <a:lightRig rig="threePt" dir="t"/>
        </a:scene3d>
        <a:sp3d>
          <a:bevelT prst="angle"/>
        </a:sp3d>
      </dgm:spPr>
      <dgm:t>
        <a:bodyPr/>
        <a:lstStyle/>
        <a:p>
          <a:r>
            <a:rPr lang="ru-RU" b="1" dirty="0" smtClean="0">
              <a:solidFill>
                <a:schemeClr val="bg1"/>
              </a:solidFill>
              <a:latin typeface="Liberation Serif" pitchFamily="18" charset="0"/>
            </a:rPr>
            <a:t>2,2</a:t>
          </a:r>
          <a:endParaRPr lang="ru-RU" b="1" dirty="0">
            <a:solidFill>
              <a:schemeClr val="bg1"/>
            </a:solidFill>
            <a:latin typeface="Liberation Serif" pitchFamily="18" charset="0"/>
          </a:endParaRPr>
        </a:p>
      </dgm:t>
    </dgm:pt>
    <dgm:pt modelId="{2368F59D-E33C-4032-BF47-A983B87524F8}" type="parTrans" cxnId="{B32AFA37-09A9-403D-8DBE-24549FABC461}">
      <dgm:prSet/>
      <dgm:spPr/>
      <dgm:t>
        <a:bodyPr/>
        <a:lstStyle/>
        <a:p>
          <a:endParaRPr lang="ru-RU"/>
        </a:p>
      </dgm:t>
    </dgm:pt>
    <dgm:pt modelId="{118EB0F2-DC09-4F2E-B579-A4F5A9A4436C}" type="sibTrans" cxnId="{B32AFA37-09A9-403D-8DBE-24549FABC461}">
      <dgm:prSet/>
      <dgm:spPr/>
      <dgm:t>
        <a:bodyPr/>
        <a:lstStyle/>
        <a:p>
          <a:endParaRPr lang="ru-RU"/>
        </a:p>
      </dgm:t>
    </dgm:pt>
    <dgm:pt modelId="{D878763D-0CFE-47D5-B0CC-B716A04564B7}">
      <dgm:prSet custT="1"/>
      <dgm:spPr/>
      <dgm:t>
        <a:bodyPr/>
        <a:lstStyle/>
        <a:p>
          <a:r>
            <a:rPr lang="ru-RU" sz="1350" dirty="0" smtClean="0"/>
            <a:t> Мероприятия по укреплению и развитию материально-технической базы муниципальных учреждений физической культуры и спорта</a:t>
          </a:r>
          <a:endParaRPr lang="ru-RU" sz="1350" dirty="0"/>
        </a:p>
      </dgm:t>
    </dgm:pt>
    <dgm:pt modelId="{D3B35C3B-797D-4533-9799-A7E9E278165E}" type="parTrans" cxnId="{3C23BDD2-A735-4AF6-99B0-EE17FC5ED019}">
      <dgm:prSet/>
      <dgm:spPr/>
      <dgm:t>
        <a:bodyPr/>
        <a:lstStyle/>
        <a:p>
          <a:endParaRPr lang="ru-RU"/>
        </a:p>
      </dgm:t>
    </dgm:pt>
    <dgm:pt modelId="{E372B8D0-FC12-464A-B2B7-1A131EAEF2CD}" type="sibTrans" cxnId="{3C23BDD2-A735-4AF6-99B0-EE17FC5ED019}">
      <dgm:prSet/>
      <dgm:spPr/>
      <dgm:t>
        <a:bodyPr/>
        <a:lstStyle/>
        <a:p>
          <a:endParaRPr lang="ru-RU"/>
        </a:p>
      </dgm:t>
    </dgm:pt>
    <dgm:pt modelId="{C5014AF4-8C12-4017-A88A-9854716C5AE3}">
      <dgm:prSet/>
      <dgm:spPr/>
      <dgm:t>
        <a:bodyPr/>
        <a:lstStyle/>
        <a:p>
          <a:r>
            <a:rPr lang="ru-RU" b="1" dirty="0" smtClean="0">
              <a:solidFill>
                <a:schemeClr val="bg1"/>
              </a:solidFill>
              <a:latin typeface="Liberation Serif" pitchFamily="18" charset="0"/>
            </a:rPr>
            <a:t>0,3</a:t>
          </a:r>
        </a:p>
      </dgm:t>
    </dgm:pt>
    <dgm:pt modelId="{3D6B2941-289D-4FFF-8271-74D04A81E459}" type="parTrans" cxnId="{AF410A56-4DC0-4476-B5B7-76999729877F}">
      <dgm:prSet/>
      <dgm:spPr/>
      <dgm:t>
        <a:bodyPr/>
        <a:lstStyle/>
        <a:p>
          <a:endParaRPr lang="ru-RU"/>
        </a:p>
      </dgm:t>
    </dgm:pt>
    <dgm:pt modelId="{9EA6114C-166C-422D-AA84-DD6AE7297C89}" type="sibTrans" cxnId="{AF410A56-4DC0-4476-B5B7-76999729877F}">
      <dgm:prSet/>
      <dgm:spPr/>
      <dgm:t>
        <a:bodyPr/>
        <a:lstStyle/>
        <a:p>
          <a:endParaRPr lang="ru-RU"/>
        </a:p>
      </dgm:t>
    </dgm:pt>
    <dgm:pt modelId="{8D36DCAF-6752-495D-B7B9-F1B7F8CE4DD1}">
      <dgm:prSet custT="1"/>
      <dgm:spPr/>
      <dgm:t>
        <a:bodyPr/>
        <a:lstStyle/>
        <a:p>
          <a:r>
            <a:rPr lang="ru-RU" sz="1300" dirty="0" smtClean="0"/>
            <a:t>  Проведение городских мероприятий, участие коллективов в областных и международных мероприятиях</a:t>
          </a:r>
          <a:endParaRPr lang="ru-RU" sz="1300" dirty="0"/>
        </a:p>
      </dgm:t>
    </dgm:pt>
    <dgm:pt modelId="{EDE69EB5-E606-4B5E-A51E-0C0AF4F72AF3}" type="parTrans" cxnId="{DE6CCE8E-C7FD-4CA8-95B5-B0E0A313B7D7}">
      <dgm:prSet/>
      <dgm:spPr/>
      <dgm:t>
        <a:bodyPr/>
        <a:lstStyle/>
        <a:p>
          <a:endParaRPr lang="ru-RU"/>
        </a:p>
      </dgm:t>
    </dgm:pt>
    <dgm:pt modelId="{9EB4F162-A2D2-4215-87C7-C99841DDB546}" type="sibTrans" cxnId="{DE6CCE8E-C7FD-4CA8-95B5-B0E0A313B7D7}">
      <dgm:prSet/>
      <dgm:spPr/>
      <dgm:t>
        <a:bodyPr/>
        <a:lstStyle/>
        <a:p>
          <a:endParaRPr lang="ru-RU"/>
        </a:p>
      </dgm:t>
    </dgm:pt>
    <dgm:pt modelId="{290E4E84-2C62-4C01-BEDE-411E73E0FAFE}">
      <dgm:prSet phldrT="[Текст]"/>
      <dgm:spPr>
        <a:scene3d>
          <a:camera prst="orthographicFront"/>
          <a:lightRig rig="threePt" dir="t"/>
        </a:scene3d>
        <a:sp3d>
          <a:bevelT prst="angle"/>
        </a:sp3d>
      </dgm:spPr>
      <dgm:t>
        <a:bodyPr/>
        <a:lstStyle/>
        <a:p>
          <a:r>
            <a:rPr lang="ru-RU" b="1" dirty="0" smtClean="0">
              <a:latin typeface="Liberation Serif" pitchFamily="18" charset="0"/>
            </a:rPr>
            <a:t>0,2</a:t>
          </a:r>
          <a:endParaRPr lang="ru-RU" b="1" dirty="0">
            <a:latin typeface="Liberation Serif" pitchFamily="18" charset="0"/>
          </a:endParaRPr>
        </a:p>
      </dgm:t>
    </dgm:pt>
    <dgm:pt modelId="{2A213A72-E9D4-4C5D-8C17-EB50AC219ECC}" type="parTrans" cxnId="{C32A5734-8188-439E-817A-BE297FEE641B}">
      <dgm:prSet/>
      <dgm:spPr/>
      <dgm:t>
        <a:bodyPr/>
        <a:lstStyle/>
        <a:p>
          <a:endParaRPr lang="ru-RU"/>
        </a:p>
      </dgm:t>
    </dgm:pt>
    <dgm:pt modelId="{EA05A0B7-3131-4EBA-AD6C-46C5C34779C6}" type="sibTrans" cxnId="{C32A5734-8188-439E-817A-BE297FEE641B}">
      <dgm:prSet/>
      <dgm:spPr/>
      <dgm:t>
        <a:bodyPr/>
        <a:lstStyle/>
        <a:p>
          <a:endParaRPr lang="ru-RU"/>
        </a:p>
      </dgm:t>
    </dgm:pt>
    <dgm:pt modelId="{4D77E086-E4F9-4929-98F2-BF2C12EB0AF6}">
      <dgm:prSet phldrT="[Текст]"/>
      <dgm:spPr>
        <a:scene3d>
          <a:camera prst="orthographicFront"/>
          <a:lightRig rig="threePt" dir="t"/>
        </a:scene3d>
        <a:sp3d>
          <a:bevelT prst="angle"/>
        </a:sp3d>
      </dgm:spPr>
      <dgm:t>
        <a:bodyPr/>
        <a:lstStyle/>
        <a:p>
          <a:r>
            <a:rPr lang="ru-RU" dirty="0" smtClean="0"/>
            <a:t>Реализация Всероссийского физкультурно-спортивного комплекса "Готов к труду и обороне" (ГТО)</a:t>
          </a:r>
          <a:endParaRPr lang="ru-RU" dirty="0"/>
        </a:p>
      </dgm:t>
    </dgm:pt>
    <dgm:pt modelId="{E0F45E2A-7DF6-484D-BCBE-591E0419F447}" type="parTrans" cxnId="{29444067-CF5C-4F15-82FF-2F7E7A620345}">
      <dgm:prSet/>
      <dgm:spPr/>
      <dgm:t>
        <a:bodyPr/>
        <a:lstStyle/>
        <a:p>
          <a:endParaRPr lang="ru-RU"/>
        </a:p>
      </dgm:t>
    </dgm:pt>
    <dgm:pt modelId="{7FD7AF3E-444F-4163-A8C4-05937A1401A0}" type="sibTrans" cxnId="{29444067-CF5C-4F15-82FF-2F7E7A620345}">
      <dgm:prSet/>
      <dgm:spPr/>
      <dgm:t>
        <a:bodyPr/>
        <a:lstStyle/>
        <a:p>
          <a:endParaRPr lang="ru-RU"/>
        </a:p>
      </dgm:t>
    </dgm:pt>
    <dgm:pt modelId="{43A1D213-BC4A-48A2-9E50-DAA082E7AC84}" type="pres">
      <dgm:prSet presAssocID="{4BF35A76-F11F-4A4C-B2C6-F1C35D2FF4F4}" presName="linearFlow" presStyleCnt="0">
        <dgm:presLayoutVars>
          <dgm:dir/>
          <dgm:animLvl val="lvl"/>
          <dgm:resizeHandles val="exact"/>
        </dgm:presLayoutVars>
      </dgm:prSet>
      <dgm:spPr/>
      <dgm:t>
        <a:bodyPr/>
        <a:lstStyle/>
        <a:p>
          <a:endParaRPr lang="ru-RU"/>
        </a:p>
      </dgm:t>
    </dgm:pt>
    <dgm:pt modelId="{42F04CDC-BB6D-44CA-A955-4CC712E98ABB}" type="pres">
      <dgm:prSet presAssocID="{9A74F3A5-E4B7-4FBE-A1B2-D80547AE6588}" presName="composite" presStyleCnt="0"/>
      <dgm:spPr/>
    </dgm:pt>
    <dgm:pt modelId="{8D5ED4B3-E7C9-49C9-BCA4-DA3DCCA86DBE}" type="pres">
      <dgm:prSet presAssocID="{9A74F3A5-E4B7-4FBE-A1B2-D80547AE6588}" presName="parentText" presStyleLbl="alignNode1" presStyleIdx="0" presStyleCnt="7" custLinFactNeighborY="-37813">
        <dgm:presLayoutVars>
          <dgm:chMax val="1"/>
          <dgm:bulletEnabled val="1"/>
        </dgm:presLayoutVars>
      </dgm:prSet>
      <dgm:spPr/>
      <dgm:t>
        <a:bodyPr/>
        <a:lstStyle/>
        <a:p>
          <a:endParaRPr lang="ru-RU"/>
        </a:p>
      </dgm:t>
    </dgm:pt>
    <dgm:pt modelId="{DEAB30D8-0798-4563-8568-FDD40B5C514B}" type="pres">
      <dgm:prSet presAssocID="{9A74F3A5-E4B7-4FBE-A1B2-D80547AE6588}" presName="descendantText" presStyleLbl="alignAcc1" presStyleIdx="0" presStyleCnt="7" custScaleY="100000">
        <dgm:presLayoutVars>
          <dgm:bulletEnabled val="1"/>
        </dgm:presLayoutVars>
      </dgm:prSet>
      <dgm:spPr/>
      <dgm:t>
        <a:bodyPr/>
        <a:lstStyle/>
        <a:p>
          <a:endParaRPr lang="ru-RU"/>
        </a:p>
      </dgm:t>
    </dgm:pt>
    <dgm:pt modelId="{D4CA838D-BC0C-4561-ACEB-DD330A99202F}" type="pres">
      <dgm:prSet presAssocID="{0576F8AD-2456-454A-9074-68BEC4EC07F8}" presName="sp" presStyleCnt="0"/>
      <dgm:spPr/>
    </dgm:pt>
    <dgm:pt modelId="{1D2DB153-923F-4083-8BEB-195EC38CF668}" type="pres">
      <dgm:prSet presAssocID="{4AE9052A-9CCF-4BA7-A8C8-766403044BBD}" presName="composite" presStyleCnt="0"/>
      <dgm:spPr/>
    </dgm:pt>
    <dgm:pt modelId="{E6589C22-EC0D-4863-94E1-2DD6CEFF8159}" type="pres">
      <dgm:prSet presAssocID="{4AE9052A-9CCF-4BA7-A8C8-766403044BBD}" presName="parentText" presStyleLbl="alignNode1" presStyleIdx="1" presStyleCnt="7">
        <dgm:presLayoutVars>
          <dgm:chMax val="1"/>
          <dgm:bulletEnabled val="1"/>
        </dgm:presLayoutVars>
      </dgm:prSet>
      <dgm:spPr/>
      <dgm:t>
        <a:bodyPr/>
        <a:lstStyle/>
        <a:p>
          <a:endParaRPr lang="ru-RU"/>
        </a:p>
      </dgm:t>
    </dgm:pt>
    <dgm:pt modelId="{D33E84F9-8600-47D7-94C6-390331751F96}" type="pres">
      <dgm:prSet presAssocID="{4AE9052A-9CCF-4BA7-A8C8-766403044BBD}" presName="descendantText" presStyleLbl="alignAcc1" presStyleIdx="1" presStyleCnt="7">
        <dgm:presLayoutVars>
          <dgm:bulletEnabled val="1"/>
        </dgm:presLayoutVars>
      </dgm:prSet>
      <dgm:spPr/>
      <dgm:t>
        <a:bodyPr/>
        <a:lstStyle/>
        <a:p>
          <a:endParaRPr lang="ru-RU"/>
        </a:p>
      </dgm:t>
    </dgm:pt>
    <dgm:pt modelId="{6134C1B5-1B23-4C05-98B2-90AD77C53180}" type="pres">
      <dgm:prSet presAssocID="{54FB6A9A-FCAF-4A1D-987B-956480773C14}" presName="sp" presStyleCnt="0"/>
      <dgm:spPr/>
    </dgm:pt>
    <dgm:pt modelId="{DAE9481F-CDA3-4766-95D9-41344310178C}" type="pres">
      <dgm:prSet presAssocID="{31CD1AE1-8334-4FD9-A4E5-82029A33A84A}" presName="composite" presStyleCnt="0"/>
      <dgm:spPr/>
    </dgm:pt>
    <dgm:pt modelId="{CD5431EC-9B8B-41C9-B727-4C97C68E01CF}" type="pres">
      <dgm:prSet presAssocID="{31CD1AE1-8334-4FD9-A4E5-82029A33A84A}" presName="parentText" presStyleLbl="alignNode1" presStyleIdx="2" presStyleCnt="7">
        <dgm:presLayoutVars>
          <dgm:chMax val="1"/>
          <dgm:bulletEnabled val="1"/>
        </dgm:presLayoutVars>
      </dgm:prSet>
      <dgm:spPr/>
      <dgm:t>
        <a:bodyPr/>
        <a:lstStyle/>
        <a:p>
          <a:endParaRPr lang="ru-RU"/>
        </a:p>
      </dgm:t>
    </dgm:pt>
    <dgm:pt modelId="{5EE77D21-60E6-42C2-8DA6-596DC8AF249E}" type="pres">
      <dgm:prSet presAssocID="{31CD1AE1-8334-4FD9-A4E5-82029A33A84A}" presName="descendantText" presStyleLbl="alignAcc1" presStyleIdx="2" presStyleCnt="7" custScaleY="105657" custLinFactNeighborX="56" custLinFactNeighborY="-4700">
        <dgm:presLayoutVars>
          <dgm:bulletEnabled val="1"/>
        </dgm:presLayoutVars>
      </dgm:prSet>
      <dgm:spPr/>
      <dgm:t>
        <a:bodyPr/>
        <a:lstStyle/>
        <a:p>
          <a:endParaRPr lang="ru-RU"/>
        </a:p>
      </dgm:t>
    </dgm:pt>
    <dgm:pt modelId="{B15BD1B2-E8DD-4212-B886-6116B3BF9484}" type="pres">
      <dgm:prSet presAssocID="{1B33348B-8C74-4F87-B64B-CBE031D663EF}" presName="sp" presStyleCnt="0"/>
      <dgm:spPr/>
    </dgm:pt>
    <dgm:pt modelId="{B9C25E9A-CCEF-4F61-BEAD-B5E363054AB0}" type="pres">
      <dgm:prSet presAssocID="{290E4E84-2C62-4C01-BEDE-411E73E0FAFE}" presName="composite" presStyleCnt="0"/>
      <dgm:spPr/>
    </dgm:pt>
    <dgm:pt modelId="{79EE9503-A395-4A54-A291-5B12D89D40D6}" type="pres">
      <dgm:prSet presAssocID="{290E4E84-2C62-4C01-BEDE-411E73E0FAFE}" presName="parentText" presStyleLbl="alignNode1" presStyleIdx="3" presStyleCnt="7" custScaleY="103072">
        <dgm:presLayoutVars>
          <dgm:chMax val="1"/>
          <dgm:bulletEnabled val="1"/>
        </dgm:presLayoutVars>
      </dgm:prSet>
      <dgm:spPr/>
      <dgm:t>
        <a:bodyPr/>
        <a:lstStyle/>
        <a:p>
          <a:endParaRPr lang="ru-RU"/>
        </a:p>
      </dgm:t>
    </dgm:pt>
    <dgm:pt modelId="{C4B43B03-73FF-4665-BA02-BB5739AA2726}" type="pres">
      <dgm:prSet presAssocID="{290E4E84-2C62-4C01-BEDE-411E73E0FAFE}" presName="descendantText" presStyleLbl="alignAcc1" presStyleIdx="3" presStyleCnt="7">
        <dgm:presLayoutVars>
          <dgm:bulletEnabled val="1"/>
        </dgm:presLayoutVars>
      </dgm:prSet>
      <dgm:spPr/>
      <dgm:t>
        <a:bodyPr/>
        <a:lstStyle/>
        <a:p>
          <a:endParaRPr lang="ru-RU"/>
        </a:p>
      </dgm:t>
    </dgm:pt>
    <dgm:pt modelId="{D30C339E-E972-4A05-B999-06AD317FA8E3}" type="pres">
      <dgm:prSet presAssocID="{EA05A0B7-3131-4EBA-AD6C-46C5C34779C6}" presName="sp" presStyleCnt="0"/>
      <dgm:spPr/>
    </dgm:pt>
    <dgm:pt modelId="{29CEB42D-C0F9-49B7-8188-7BF464018B97}" type="pres">
      <dgm:prSet presAssocID="{C1A86F3D-3628-4247-BF3B-3F153EB78A95}" presName="composite" presStyleCnt="0"/>
      <dgm:spPr/>
    </dgm:pt>
    <dgm:pt modelId="{6AF687CC-BF91-4908-A7A6-2F3BA79B7BFB}" type="pres">
      <dgm:prSet presAssocID="{C1A86F3D-3628-4247-BF3B-3F153EB78A95}" presName="parentText" presStyleLbl="alignNode1" presStyleIdx="4" presStyleCnt="7">
        <dgm:presLayoutVars>
          <dgm:chMax val="1"/>
          <dgm:bulletEnabled val="1"/>
        </dgm:presLayoutVars>
      </dgm:prSet>
      <dgm:spPr/>
      <dgm:t>
        <a:bodyPr/>
        <a:lstStyle/>
        <a:p>
          <a:endParaRPr lang="ru-RU"/>
        </a:p>
      </dgm:t>
    </dgm:pt>
    <dgm:pt modelId="{027796A0-3C11-4519-8853-FA29FC1B85EE}" type="pres">
      <dgm:prSet presAssocID="{C1A86F3D-3628-4247-BF3B-3F153EB78A95}" presName="descendantText" presStyleLbl="alignAcc1" presStyleIdx="4" presStyleCnt="7" custScaleY="117815">
        <dgm:presLayoutVars>
          <dgm:bulletEnabled val="1"/>
        </dgm:presLayoutVars>
      </dgm:prSet>
      <dgm:spPr/>
      <dgm:t>
        <a:bodyPr/>
        <a:lstStyle/>
        <a:p>
          <a:endParaRPr lang="ru-RU"/>
        </a:p>
      </dgm:t>
    </dgm:pt>
    <dgm:pt modelId="{E6992AAA-AE86-4E5A-BE9A-24E78D842537}" type="pres">
      <dgm:prSet presAssocID="{D9FF7AC0-72E8-41C4-A813-972AF51A4651}" presName="sp" presStyleCnt="0"/>
      <dgm:spPr/>
    </dgm:pt>
    <dgm:pt modelId="{98A725CE-7C3D-47D6-868F-729B67D8C5A9}" type="pres">
      <dgm:prSet presAssocID="{B2F2B689-7D09-4876-90D6-384B782B6D2B}" presName="composite" presStyleCnt="0"/>
      <dgm:spPr/>
    </dgm:pt>
    <dgm:pt modelId="{E5D30944-D926-45AF-8F39-2D9DDAFFC5F2}" type="pres">
      <dgm:prSet presAssocID="{B2F2B689-7D09-4876-90D6-384B782B6D2B}" presName="parentText" presStyleLbl="alignNode1" presStyleIdx="5" presStyleCnt="7">
        <dgm:presLayoutVars>
          <dgm:chMax val="1"/>
          <dgm:bulletEnabled val="1"/>
        </dgm:presLayoutVars>
      </dgm:prSet>
      <dgm:spPr/>
      <dgm:t>
        <a:bodyPr/>
        <a:lstStyle/>
        <a:p>
          <a:endParaRPr lang="ru-RU"/>
        </a:p>
      </dgm:t>
    </dgm:pt>
    <dgm:pt modelId="{CF255198-6D0E-4B67-8765-3BD2EFB62EF5}" type="pres">
      <dgm:prSet presAssocID="{B2F2B689-7D09-4876-90D6-384B782B6D2B}" presName="descendantText" presStyleLbl="alignAcc1" presStyleIdx="5" presStyleCnt="7">
        <dgm:presLayoutVars>
          <dgm:bulletEnabled val="1"/>
        </dgm:presLayoutVars>
      </dgm:prSet>
      <dgm:spPr/>
      <dgm:t>
        <a:bodyPr/>
        <a:lstStyle/>
        <a:p>
          <a:endParaRPr lang="ru-RU"/>
        </a:p>
      </dgm:t>
    </dgm:pt>
    <dgm:pt modelId="{6A100BCA-FCA1-4FB4-A0EA-5B0372D6AE88}" type="pres">
      <dgm:prSet presAssocID="{118EB0F2-DC09-4F2E-B579-A4F5A9A4436C}" presName="sp" presStyleCnt="0"/>
      <dgm:spPr/>
    </dgm:pt>
    <dgm:pt modelId="{DA014904-C22D-4595-A29E-6DBD8E9FEAF3}" type="pres">
      <dgm:prSet presAssocID="{C5014AF4-8C12-4017-A88A-9854716C5AE3}" presName="composite" presStyleCnt="0"/>
      <dgm:spPr/>
    </dgm:pt>
    <dgm:pt modelId="{80723638-4FA9-43CA-A299-0E603469FD80}" type="pres">
      <dgm:prSet presAssocID="{C5014AF4-8C12-4017-A88A-9854716C5AE3}" presName="parentText" presStyleLbl="alignNode1" presStyleIdx="6" presStyleCnt="7">
        <dgm:presLayoutVars>
          <dgm:chMax val="1"/>
          <dgm:bulletEnabled val="1"/>
        </dgm:presLayoutVars>
      </dgm:prSet>
      <dgm:spPr/>
      <dgm:t>
        <a:bodyPr/>
        <a:lstStyle/>
        <a:p>
          <a:endParaRPr lang="ru-RU"/>
        </a:p>
      </dgm:t>
    </dgm:pt>
    <dgm:pt modelId="{B233B862-3D68-49AE-B96C-D2F104D608A1}" type="pres">
      <dgm:prSet presAssocID="{C5014AF4-8C12-4017-A88A-9854716C5AE3}" presName="descendantText" presStyleLbl="alignAcc1" presStyleIdx="6" presStyleCnt="7">
        <dgm:presLayoutVars>
          <dgm:bulletEnabled val="1"/>
        </dgm:presLayoutVars>
      </dgm:prSet>
      <dgm:spPr/>
      <dgm:t>
        <a:bodyPr/>
        <a:lstStyle/>
        <a:p>
          <a:endParaRPr lang="ru-RU"/>
        </a:p>
      </dgm:t>
    </dgm:pt>
  </dgm:ptLst>
  <dgm:cxnLst>
    <dgm:cxn modelId="{D7A25AD9-20F3-4284-85D6-988EC0C2CAFC}" type="presOf" srcId="{290E4E84-2C62-4C01-BEDE-411E73E0FAFE}" destId="{79EE9503-A395-4A54-A291-5B12D89D40D6}" srcOrd="0" destOrd="0" presId="urn:microsoft.com/office/officeart/2005/8/layout/chevron2"/>
    <dgm:cxn modelId="{1E5127E4-4052-476D-A8A1-DD980BEA29D7}" srcId="{C1A86F3D-3628-4247-BF3B-3F153EB78A95}" destId="{A4332B6D-8518-43A8-835E-597C6A255A1A}" srcOrd="0" destOrd="0" parTransId="{AD3C7886-F927-4800-9F9D-D8AA0BB3F2DC}" sibTransId="{DB6EFBE3-A8BD-4615-9BA0-EB7FED697E89}"/>
    <dgm:cxn modelId="{84BED9F0-8913-4CDB-B1F0-734198E3330D}" srcId="{31CD1AE1-8334-4FD9-A4E5-82029A33A84A}" destId="{F94FC054-9E60-466E-B8DC-A9E83D5E457E}" srcOrd="0" destOrd="0" parTransId="{4E949298-B426-4F51-ABD9-AF0732DF57B7}" sibTransId="{D90B7E75-09E2-41C7-95E5-8573C60B3CB1}"/>
    <dgm:cxn modelId="{BBEE3ED3-3397-4ED2-B058-F8CAF6F5BE40}" srcId="{4BF35A76-F11F-4A4C-B2C6-F1C35D2FF4F4}" destId="{31CD1AE1-8334-4FD9-A4E5-82029A33A84A}" srcOrd="2" destOrd="0" parTransId="{3B0776A2-F29A-403D-B49B-52F00ACAE8A7}" sibTransId="{1B33348B-8C74-4F87-B64B-CBE031D663EF}"/>
    <dgm:cxn modelId="{7D01AFE5-EBF5-43F9-84E7-61C54E59E2EB}" type="presOf" srcId="{8D36DCAF-6752-495D-B7B9-F1B7F8CE4DD1}" destId="{B233B862-3D68-49AE-B96C-D2F104D608A1}" srcOrd="0" destOrd="0" presId="urn:microsoft.com/office/officeart/2005/8/layout/chevron2"/>
    <dgm:cxn modelId="{DE6CCE8E-C7FD-4CA8-95B5-B0E0A313B7D7}" srcId="{C5014AF4-8C12-4017-A88A-9854716C5AE3}" destId="{8D36DCAF-6752-495D-B7B9-F1B7F8CE4DD1}" srcOrd="0" destOrd="0" parTransId="{EDE69EB5-E606-4B5E-A51E-0C0AF4F72AF3}" sibTransId="{9EB4F162-A2D2-4215-87C7-C99841DDB546}"/>
    <dgm:cxn modelId="{38048951-9D37-4992-96C2-2FEB6505E035}" type="presOf" srcId="{F94FC054-9E60-466E-B8DC-A9E83D5E457E}" destId="{5EE77D21-60E6-42C2-8DA6-596DC8AF249E}" srcOrd="0" destOrd="0" presId="urn:microsoft.com/office/officeart/2005/8/layout/chevron2"/>
    <dgm:cxn modelId="{5C5EB2ED-0A9E-4B5C-AB1E-D2202273EE60}" type="presOf" srcId="{31CD1AE1-8334-4FD9-A4E5-82029A33A84A}" destId="{CD5431EC-9B8B-41C9-B727-4C97C68E01CF}" srcOrd="0" destOrd="0" presId="urn:microsoft.com/office/officeart/2005/8/layout/chevron2"/>
    <dgm:cxn modelId="{9EC7713F-080B-44D3-88B4-A225939F4A51}" type="presOf" srcId="{9A74F3A5-E4B7-4FBE-A1B2-D80547AE6588}" destId="{8D5ED4B3-E7C9-49C9-BCA4-DA3DCCA86DBE}" srcOrd="0" destOrd="0" presId="urn:microsoft.com/office/officeart/2005/8/layout/chevron2"/>
    <dgm:cxn modelId="{E7BC0D4A-ABAE-479D-8DCE-F6E204E6285D}" type="presOf" srcId="{4BF35A76-F11F-4A4C-B2C6-F1C35D2FF4F4}" destId="{43A1D213-BC4A-48A2-9E50-DAA082E7AC84}" srcOrd="0" destOrd="0" presId="urn:microsoft.com/office/officeart/2005/8/layout/chevron2"/>
    <dgm:cxn modelId="{061BBCAE-E80E-46FD-9608-7B92CCCF6DCB}" srcId="{4AE9052A-9CCF-4BA7-A8C8-766403044BBD}" destId="{4F8C86CB-0B08-40AA-8579-36A55000E9BF}" srcOrd="0" destOrd="0" parTransId="{5E472E9C-9F8E-4079-813A-CC5BC33985AE}" sibTransId="{ECD0840F-C5A9-4F3F-87C1-D924D50ADA09}"/>
    <dgm:cxn modelId="{5BF43B3F-1C52-40EA-8606-056C72D04A8C}" type="presOf" srcId="{D878763D-0CFE-47D5-B0CC-B716A04564B7}" destId="{CF255198-6D0E-4B67-8765-3BD2EFB62EF5}" srcOrd="0" destOrd="0" presId="urn:microsoft.com/office/officeart/2005/8/layout/chevron2"/>
    <dgm:cxn modelId="{AF410A56-4DC0-4476-B5B7-76999729877F}" srcId="{4BF35A76-F11F-4A4C-B2C6-F1C35D2FF4F4}" destId="{C5014AF4-8C12-4017-A88A-9854716C5AE3}" srcOrd="6" destOrd="0" parTransId="{3D6B2941-289D-4FFF-8271-74D04A81E459}" sibTransId="{9EA6114C-166C-422D-AA84-DD6AE7297C89}"/>
    <dgm:cxn modelId="{ED0700FD-C0A6-4A85-82C9-EC7E25AED682}" type="presOf" srcId="{4AE9052A-9CCF-4BA7-A8C8-766403044BBD}" destId="{E6589C22-EC0D-4863-94E1-2DD6CEFF8159}" srcOrd="0" destOrd="0" presId="urn:microsoft.com/office/officeart/2005/8/layout/chevron2"/>
    <dgm:cxn modelId="{05FD153D-E2C2-4553-BD6E-E9807729FEB0}" srcId="{4BF35A76-F11F-4A4C-B2C6-F1C35D2FF4F4}" destId="{C1A86F3D-3628-4247-BF3B-3F153EB78A95}" srcOrd="4" destOrd="0" parTransId="{DB5A7C91-D8E7-4D7F-B491-C4A1263A897D}" sibTransId="{D9FF7AC0-72E8-41C4-A813-972AF51A4651}"/>
    <dgm:cxn modelId="{7D50A39D-E20C-41C7-A26C-4CF4CB168981}" type="presOf" srcId="{4F8C86CB-0B08-40AA-8579-36A55000E9BF}" destId="{D33E84F9-8600-47D7-94C6-390331751F96}" srcOrd="0" destOrd="0" presId="urn:microsoft.com/office/officeart/2005/8/layout/chevron2"/>
    <dgm:cxn modelId="{3C23BDD2-A735-4AF6-99B0-EE17FC5ED019}" srcId="{B2F2B689-7D09-4876-90D6-384B782B6D2B}" destId="{D878763D-0CFE-47D5-B0CC-B716A04564B7}" srcOrd="0" destOrd="0" parTransId="{D3B35C3B-797D-4533-9799-A7E9E278165E}" sibTransId="{E372B8D0-FC12-464A-B2B7-1A131EAEF2CD}"/>
    <dgm:cxn modelId="{C8DCFCEC-4995-4859-969B-83CFBAA9F31D}" type="presOf" srcId="{C5014AF4-8C12-4017-A88A-9854716C5AE3}" destId="{80723638-4FA9-43CA-A299-0E603469FD80}" srcOrd="0" destOrd="0" presId="urn:microsoft.com/office/officeart/2005/8/layout/chevron2"/>
    <dgm:cxn modelId="{B32AFA37-09A9-403D-8DBE-24549FABC461}" srcId="{4BF35A76-F11F-4A4C-B2C6-F1C35D2FF4F4}" destId="{B2F2B689-7D09-4876-90D6-384B782B6D2B}" srcOrd="5" destOrd="0" parTransId="{2368F59D-E33C-4032-BF47-A983B87524F8}" sibTransId="{118EB0F2-DC09-4F2E-B579-A4F5A9A4436C}"/>
    <dgm:cxn modelId="{74CDC197-10BB-4F75-8B0C-A9BA26CF9751}" type="presOf" srcId="{B2F2B689-7D09-4876-90D6-384B782B6D2B}" destId="{E5D30944-D926-45AF-8F39-2D9DDAFFC5F2}" srcOrd="0" destOrd="0" presId="urn:microsoft.com/office/officeart/2005/8/layout/chevron2"/>
    <dgm:cxn modelId="{0AA6222D-5928-485F-B83B-1D183DD71843}" type="presOf" srcId="{A4332B6D-8518-43A8-835E-597C6A255A1A}" destId="{027796A0-3C11-4519-8853-FA29FC1B85EE}" srcOrd="0" destOrd="0" presId="urn:microsoft.com/office/officeart/2005/8/layout/chevron2"/>
    <dgm:cxn modelId="{423B6728-DFDB-4DCE-8F05-08AECA6D94E3}" srcId="{9A74F3A5-E4B7-4FBE-A1B2-D80547AE6588}" destId="{8138BDE4-CB60-4522-AD58-88C84804A555}" srcOrd="0" destOrd="0" parTransId="{9166D45F-199C-4AEE-A16E-EA2E21C6FBD5}" sibTransId="{45B77DD4-F9D0-47B4-B696-B0CD16AA99A1}"/>
    <dgm:cxn modelId="{3CF6ADA1-555C-4CBA-AFB8-75FC0A055DEE}" type="presOf" srcId="{C1A86F3D-3628-4247-BF3B-3F153EB78A95}" destId="{6AF687CC-BF91-4908-A7A6-2F3BA79B7BFB}" srcOrd="0" destOrd="0" presId="urn:microsoft.com/office/officeart/2005/8/layout/chevron2"/>
    <dgm:cxn modelId="{29444067-CF5C-4F15-82FF-2F7E7A620345}" srcId="{290E4E84-2C62-4C01-BEDE-411E73E0FAFE}" destId="{4D77E086-E4F9-4929-98F2-BF2C12EB0AF6}" srcOrd="0" destOrd="0" parTransId="{E0F45E2A-7DF6-484D-BCBE-591E0419F447}" sibTransId="{7FD7AF3E-444F-4163-A8C4-05937A1401A0}"/>
    <dgm:cxn modelId="{C32A5734-8188-439E-817A-BE297FEE641B}" srcId="{4BF35A76-F11F-4A4C-B2C6-F1C35D2FF4F4}" destId="{290E4E84-2C62-4C01-BEDE-411E73E0FAFE}" srcOrd="3" destOrd="0" parTransId="{2A213A72-E9D4-4C5D-8C17-EB50AC219ECC}" sibTransId="{EA05A0B7-3131-4EBA-AD6C-46C5C34779C6}"/>
    <dgm:cxn modelId="{EE39A798-6D63-4AC4-9686-18E91DD3394B}" type="presOf" srcId="{4D77E086-E4F9-4929-98F2-BF2C12EB0AF6}" destId="{C4B43B03-73FF-4665-BA02-BB5739AA2726}" srcOrd="0" destOrd="0" presId="urn:microsoft.com/office/officeart/2005/8/layout/chevron2"/>
    <dgm:cxn modelId="{CF260CFF-25B7-4A49-A35A-207E4DC00161}" type="presOf" srcId="{8138BDE4-CB60-4522-AD58-88C84804A555}" destId="{DEAB30D8-0798-4563-8568-FDD40B5C514B}" srcOrd="0" destOrd="0" presId="urn:microsoft.com/office/officeart/2005/8/layout/chevron2"/>
    <dgm:cxn modelId="{099E0C85-1CA9-4513-959B-4029681022E0}" srcId="{4BF35A76-F11F-4A4C-B2C6-F1C35D2FF4F4}" destId="{4AE9052A-9CCF-4BA7-A8C8-766403044BBD}" srcOrd="1" destOrd="0" parTransId="{DD238F9F-7D31-4EAD-ADE7-6B050AA88349}" sibTransId="{54FB6A9A-FCAF-4A1D-987B-956480773C14}"/>
    <dgm:cxn modelId="{7B828E1A-B076-4953-A9C3-4441B418A2DF}" srcId="{4BF35A76-F11F-4A4C-B2C6-F1C35D2FF4F4}" destId="{9A74F3A5-E4B7-4FBE-A1B2-D80547AE6588}" srcOrd="0" destOrd="0" parTransId="{A778DB2B-A4AC-42CF-AC11-38E292E65F3A}" sibTransId="{0576F8AD-2456-454A-9074-68BEC4EC07F8}"/>
    <dgm:cxn modelId="{1117992C-3CD4-4382-96FF-47534B78C428}" type="presParOf" srcId="{43A1D213-BC4A-48A2-9E50-DAA082E7AC84}" destId="{42F04CDC-BB6D-44CA-A955-4CC712E98ABB}" srcOrd="0" destOrd="0" presId="urn:microsoft.com/office/officeart/2005/8/layout/chevron2"/>
    <dgm:cxn modelId="{98947CC0-11CC-48C2-B908-AF7B26563FBA}" type="presParOf" srcId="{42F04CDC-BB6D-44CA-A955-4CC712E98ABB}" destId="{8D5ED4B3-E7C9-49C9-BCA4-DA3DCCA86DBE}" srcOrd="0" destOrd="0" presId="urn:microsoft.com/office/officeart/2005/8/layout/chevron2"/>
    <dgm:cxn modelId="{13D39756-0BB9-4E16-98BB-953A16843B6C}" type="presParOf" srcId="{42F04CDC-BB6D-44CA-A955-4CC712E98ABB}" destId="{DEAB30D8-0798-4563-8568-FDD40B5C514B}" srcOrd="1" destOrd="0" presId="urn:microsoft.com/office/officeart/2005/8/layout/chevron2"/>
    <dgm:cxn modelId="{C64E50C9-FAE0-4A2B-9948-CEC8973996D3}" type="presParOf" srcId="{43A1D213-BC4A-48A2-9E50-DAA082E7AC84}" destId="{D4CA838D-BC0C-4561-ACEB-DD330A99202F}" srcOrd="1" destOrd="0" presId="urn:microsoft.com/office/officeart/2005/8/layout/chevron2"/>
    <dgm:cxn modelId="{E8435A9D-D528-4376-A66D-61203CB9854B}" type="presParOf" srcId="{43A1D213-BC4A-48A2-9E50-DAA082E7AC84}" destId="{1D2DB153-923F-4083-8BEB-195EC38CF668}" srcOrd="2" destOrd="0" presId="urn:microsoft.com/office/officeart/2005/8/layout/chevron2"/>
    <dgm:cxn modelId="{58CC9BEA-A0B3-4164-BCBF-AC35A5F68F41}" type="presParOf" srcId="{1D2DB153-923F-4083-8BEB-195EC38CF668}" destId="{E6589C22-EC0D-4863-94E1-2DD6CEFF8159}" srcOrd="0" destOrd="0" presId="urn:microsoft.com/office/officeart/2005/8/layout/chevron2"/>
    <dgm:cxn modelId="{57DD3DD0-CFB5-4C54-8567-5A37EADA9D39}" type="presParOf" srcId="{1D2DB153-923F-4083-8BEB-195EC38CF668}" destId="{D33E84F9-8600-47D7-94C6-390331751F96}" srcOrd="1" destOrd="0" presId="urn:microsoft.com/office/officeart/2005/8/layout/chevron2"/>
    <dgm:cxn modelId="{913C8CC1-A493-4FC0-93C1-8D66F5AD28D4}" type="presParOf" srcId="{43A1D213-BC4A-48A2-9E50-DAA082E7AC84}" destId="{6134C1B5-1B23-4C05-98B2-90AD77C53180}" srcOrd="3" destOrd="0" presId="urn:microsoft.com/office/officeart/2005/8/layout/chevron2"/>
    <dgm:cxn modelId="{64DF2EA8-9C29-4351-A8E9-0BA55EA3CEA0}" type="presParOf" srcId="{43A1D213-BC4A-48A2-9E50-DAA082E7AC84}" destId="{DAE9481F-CDA3-4766-95D9-41344310178C}" srcOrd="4" destOrd="0" presId="urn:microsoft.com/office/officeart/2005/8/layout/chevron2"/>
    <dgm:cxn modelId="{6C66360D-AFC2-4072-AA62-2B94F21D0E26}" type="presParOf" srcId="{DAE9481F-CDA3-4766-95D9-41344310178C}" destId="{CD5431EC-9B8B-41C9-B727-4C97C68E01CF}" srcOrd="0" destOrd="0" presId="urn:microsoft.com/office/officeart/2005/8/layout/chevron2"/>
    <dgm:cxn modelId="{918FF886-CDAF-4BEA-9F7D-9499F058BDF8}" type="presParOf" srcId="{DAE9481F-CDA3-4766-95D9-41344310178C}" destId="{5EE77D21-60E6-42C2-8DA6-596DC8AF249E}" srcOrd="1" destOrd="0" presId="urn:microsoft.com/office/officeart/2005/8/layout/chevron2"/>
    <dgm:cxn modelId="{BDF330C7-5061-45CC-B715-F6C96074627C}" type="presParOf" srcId="{43A1D213-BC4A-48A2-9E50-DAA082E7AC84}" destId="{B15BD1B2-E8DD-4212-B886-6116B3BF9484}" srcOrd="5" destOrd="0" presId="urn:microsoft.com/office/officeart/2005/8/layout/chevron2"/>
    <dgm:cxn modelId="{2F426D53-B9F9-473D-91F4-821CA4E628FD}" type="presParOf" srcId="{43A1D213-BC4A-48A2-9E50-DAA082E7AC84}" destId="{B9C25E9A-CCEF-4F61-BEAD-B5E363054AB0}" srcOrd="6" destOrd="0" presId="urn:microsoft.com/office/officeart/2005/8/layout/chevron2"/>
    <dgm:cxn modelId="{CB56EC0B-C933-4295-8733-859BA20B3087}" type="presParOf" srcId="{B9C25E9A-CCEF-4F61-BEAD-B5E363054AB0}" destId="{79EE9503-A395-4A54-A291-5B12D89D40D6}" srcOrd="0" destOrd="0" presId="urn:microsoft.com/office/officeart/2005/8/layout/chevron2"/>
    <dgm:cxn modelId="{D93FEE31-77B9-4389-92B9-D814E68D9FAD}" type="presParOf" srcId="{B9C25E9A-CCEF-4F61-BEAD-B5E363054AB0}" destId="{C4B43B03-73FF-4665-BA02-BB5739AA2726}" srcOrd="1" destOrd="0" presId="urn:microsoft.com/office/officeart/2005/8/layout/chevron2"/>
    <dgm:cxn modelId="{4CDDB5EA-F38F-483B-9B3E-F7218B9B134E}" type="presParOf" srcId="{43A1D213-BC4A-48A2-9E50-DAA082E7AC84}" destId="{D30C339E-E972-4A05-B999-06AD317FA8E3}" srcOrd="7" destOrd="0" presId="urn:microsoft.com/office/officeart/2005/8/layout/chevron2"/>
    <dgm:cxn modelId="{6B3BDDD9-0683-4B2D-B307-8486F8F9CCB8}" type="presParOf" srcId="{43A1D213-BC4A-48A2-9E50-DAA082E7AC84}" destId="{29CEB42D-C0F9-49B7-8188-7BF464018B97}" srcOrd="8" destOrd="0" presId="urn:microsoft.com/office/officeart/2005/8/layout/chevron2"/>
    <dgm:cxn modelId="{B1E21994-7676-4C88-9220-739A085D6B48}" type="presParOf" srcId="{29CEB42D-C0F9-49B7-8188-7BF464018B97}" destId="{6AF687CC-BF91-4908-A7A6-2F3BA79B7BFB}" srcOrd="0" destOrd="0" presId="urn:microsoft.com/office/officeart/2005/8/layout/chevron2"/>
    <dgm:cxn modelId="{072C203F-F569-4D7C-BFB3-0F79818DB2CD}" type="presParOf" srcId="{29CEB42D-C0F9-49B7-8188-7BF464018B97}" destId="{027796A0-3C11-4519-8853-FA29FC1B85EE}" srcOrd="1" destOrd="0" presId="urn:microsoft.com/office/officeart/2005/8/layout/chevron2"/>
    <dgm:cxn modelId="{D5F21E65-CA75-4DC2-A816-496F4400FEB7}" type="presParOf" srcId="{43A1D213-BC4A-48A2-9E50-DAA082E7AC84}" destId="{E6992AAA-AE86-4E5A-BE9A-24E78D842537}" srcOrd="9" destOrd="0" presId="urn:microsoft.com/office/officeart/2005/8/layout/chevron2"/>
    <dgm:cxn modelId="{1F47D20B-AB74-43FC-A7B3-6BE3081DC9FE}" type="presParOf" srcId="{43A1D213-BC4A-48A2-9E50-DAA082E7AC84}" destId="{98A725CE-7C3D-47D6-868F-729B67D8C5A9}" srcOrd="10" destOrd="0" presId="urn:microsoft.com/office/officeart/2005/8/layout/chevron2"/>
    <dgm:cxn modelId="{CB2ED3D2-CAF6-4D57-8EFF-E9B6F27DCAB5}" type="presParOf" srcId="{98A725CE-7C3D-47D6-868F-729B67D8C5A9}" destId="{E5D30944-D926-45AF-8F39-2D9DDAFFC5F2}" srcOrd="0" destOrd="0" presId="urn:microsoft.com/office/officeart/2005/8/layout/chevron2"/>
    <dgm:cxn modelId="{7C31897C-FBAA-416C-8AC2-A0A4F069583A}" type="presParOf" srcId="{98A725CE-7C3D-47D6-868F-729B67D8C5A9}" destId="{CF255198-6D0E-4B67-8765-3BD2EFB62EF5}" srcOrd="1" destOrd="0" presId="urn:microsoft.com/office/officeart/2005/8/layout/chevron2"/>
    <dgm:cxn modelId="{FF9D51F4-788B-4444-B661-6E155534CCA0}" type="presParOf" srcId="{43A1D213-BC4A-48A2-9E50-DAA082E7AC84}" destId="{6A100BCA-FCA1-4FB4-A0EA-5B0372D6AE88}" srcOrd="11" destOrd="0" presId="urn:microsoft.com/office/officeart/2005/8/layout/chevron2"/>
    <dgm:cxn modelId="{B3A48F33-A2EA-4449-BBBF-903AFD405EE4}" type="presParOf" srcId="{43A1D213-BC4A-48A2-9E50-DAA082E7AC84}" destId="{DA014904-C22D-4595-A29E-6DBD8E9FEAF3}" srcOrd="12" destOrd="0" presId="urn:microsoft.com/office/officeart/2005/8/layout/chevron2"/>
    <dgm:cxn modelId="{6418626C-5A11-447F-AD68-4E0468066ACA}" type="presParOf" srcId="{DA014904-C22D-4595-A29E-6DBD8E9FEAF3}" destId="{80723638-4FA9-43CA-A299-0E603469FD80}" srcOrd="0" destOrd="0" presId="urn:microsoft.com/office/officeart/2005/8/layout/chevron2"/>
    <dgm:cxn modelId="{0BCD3EB0-FCFC-4C17-BDE4-708D6BF703F4}" type="presParOf" srcId="{DA014904-C22D-4595-A29E-6DBD8E9FEAF3}" destId="{B233B862-3D68-49AE-B96C-D2F104D608A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5ED4B3-E7C9-49C9-BCA4-DA3DCCA86DBE}">
      <dsp:nvSpPr>
        <dsp:cNvPr id="0" name=""/>
        <dsp:cNvSpPr/>
      </dsp:nvSpPr>
      <dsp:spPr>
        <a:xfrm rot="5400000">
          <a:off x="-87106" y="87106"/>
          <a:ext cx="580708" cy="40649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bg1"/>
              </a:solidFill>
              <a:latin typeface="Liberation Serif" pitchFamily="18" charset="0"/>
            </a:rPr>
            <a:t>52,6</a:t>
          </a:r>
          <a:endParaRPr lang="ru-RU" sz="1200" b="1" kern="1200" dirty="0">
            <a:solidFill>
              <a:schemeClr val="bg1"/>
            </a:solidFill>
            <a:latin typeface="Liberation Serif" pitchFamily="18" charset="0"/>
          </a:endParaRPr>
        </a:p>
      </dsp:txBody>
      <dsp:txXfrm rot="5400000">
        <a:off x="-87106" y="87106"/>
        <a:ext cx="580708" cy="406496"/>
      </dsp:txXfrm>
    </dsp:sp>
    <dsp:sp modelId="{DEAB30D8-0798-4563-8568-FDD40B5C514B}">
      <dsp:nvSpPr>
        <dsp:cNvPr id="0" name=""/>
        <dsp:cNvSpPr/>
      </dsp:nvSpPr>
      <dsp:spPr>
        <a:xfrm rot="5400000">
          <a:off x="3950955" y="-3540897"/>
          <a:ext cx="377460" cy="746637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00075">
            <a:lnSpc>
              <a:spcPct val="90000"/>
            </a:lnSpc>
            <a:spcBef>
              <a:spcPct val="0"/>
            </a:spcBef>
            <a:spcAft>
              <a:spcPct val="15000"/>
            </a:spcAft>
            <a:buChar char="••"/>
          </a:pPr>
          <a:r>
            <a:rPr lang="ru-RU" sz="1350" b="0" kern="1200" dirty="0" smtClean="0">
              <a:solidFill>
                <a:schemeClr val="tx1"/>
              </a:solidFill>
              <a:latin typeface="Liberation Serif" pitchFamily="18" charset="0"/>
            </a:rPr>
            <a:t>Муниципальные услуги (работы) в сфере физической культуры и спорта </a:t>
          </a:r>
          <a:endParaRPr lang="ru-RU" sz="1350" b="0" kern="1200" dirty="0">
            <a:solidFill>
              <a:schemeClr val="tx1"/>
            </a:solidFill>
            <a:latin typeface="Liberation Serif" pitchFamily="18" charset="0"/>
          </a:endParaRPr>
        </a:p>
      </dsp:txBody>
      <dsp:txXfrm rot="5400000">
        <a:off x="3950955" y="-3540897"/>
        <a:ext cx="377460" cy="7466378"/>
      </dsp:txXfrm>
    </dsp:sp>
    <dsp:sp modelId="{E6589C22-EC0D-4863-94E1-2DD6CEFF8159}">
      <dsp:nvSpPr>
        <dsp:cNvPr id="0" name=""/>
        <dsp:cNvSpPr/>
      </dsp:nvSpPr>
      <dsp:spPr>
        <a:xfrm rot="5400000">
          <a:off x="-87106" y="585406"/>
          <a:ext cx="580708" cy="40649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bg1"/>
              </a:solidFill>
              <a:latin typeface="Liberation Serif" pitchFamily="18" charset="0"/>
            </a:rPr>
            <a:t>0,5</a:t>
          </a:r>
          <a:endParaRPr lang="ru-RU" sz="1200" b="1" kern="1200" dirty="0">
            <a:solidFill>
              <a:schemeClr val="bg1"/>
            </a:solidFill>
            <a:latin typeface="Liberation Serif" pitchFamily="18" charset="0"/>
          </a:endParaRPr>
        </a:p>
      </dsp:txBody>
      <dsp:txXfrm rot="5400000">
        <a:off x="-87106" y="585406"/>
        <a:ext cx="580708" cy="406496"/>
      </dsp:txXfrm>
    </dsp:sp>
    <dsp:sp modelId="{D33E84F9-8600-47D7-94C6-390331751F96}">
      <dsp:nvSpPr>
        <dsp:cNvPr id="0" name=""/>
        <dsp:cNvSpPr/>
      </dsp:nvSpPr>
      <dsp:spPr>
        <a:xfrm rot="5400000">
          <a:off x="3950955" y="-3046159"/>
          <a:ext cx="377460" cy="746637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00075">
            <a:lnSpc>
              <a:spcPct val="90000"/>
            </a:lnSpc>
            <a:spcBef>
              <a:spcPct val="0"/>
            </a:spcBef>
            <a:spcAft>
              <a:spcPct val="15000"/>
            </a:spcAft>
            <a:buChar char="••"/>
          </a:pPr>
          <a:r>
            <a:rPr lang="ru-RU" sz="1350" kern="1200" dirty="0" smtClean="0">
              <a:solidFill>
                <a:schemeClr val="tx1"/>
              </a:solidFill>
              <a:latin typeface="Liberation Serif" pitchFamily="18" charset="0"/>
            </a:rPr>
            <a:t>Создание спортивных площадок (оснащение спортивным оборудованием) для занятий уличной гимнастикой</a:t>
          </a:r>
          <a:endParaRPr lang="ru-RU" sz="1350" kern="1200" dirty="0">
            <a:solidFill>
              <a:schemeClr val="tx1"/>
            </a:solidFill>
            <a:latin typeface="Liberation Serif" pitchFamily="18" charset="0"/>
          </a:endParaRPr>
        </a:p>
      </dsp:txBody>
      <dsp:txXfrm rot="5400000">
        <a:off x="3950955" y="-3046159"/>
        <a:ext cx="377460" cy="7466378"/>
      </dsp:txXfrm>
    </dsp:sp>
    <dsp:sp modelId="{CD5431EC-9B8B-41C9-B727-4C97C68E01CF}">
      <dsp:nvSpPr>
        <dsp:cNvPr id="0" name=""/>
        <dsp:cNvSpPr/>
      </dsp:nvSpPr>
      <dsp:spPr>
        <a:xfrm rot="5400000">
          <a:off x="-87106" y="1090821"/>
          <a:ext cx="580708" cy="40649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latin typeface="Liberation Serif" pitchFamily="18" charset="0"/>
            </a:rPr>
            <a:t>42,6</a:t>
          </a:r>
          <a:endParaRPr lang="ru-RU" sz="1200" b="1" kern="1200" dirty="0">
            <a:latin typeface="Liberation Serif" pitchFamily="18" charset="0"/>
          </a:endParaRPr>
        </a:p>
      </dsp:txBody>
      <dsp:txXfrm rot="5400000">
        <a:off x="-87106" y="1090821"/>
        <a:ext cx="580708" cy="406496"/>
      </dsp:txXfrm>
    </dsp:sp>
    <dsp:sp modelId="{5EE77D21-60E6-42C2-8DA6-596DC8AF249E}">
      <dsp:nvSpPr>
        <dsp:cNvPr id="0" name=""/>
        <dsp:cNvSpPr/>
      </dsp:nvSpPr>
      <dsp:spPr>
        <a:xfrm rot="5400000">
          <a:off x="3940278" y="-2558484"/>
          <a:ext cx="398813" cy="7466378"/>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00075">
            <a:lnSpc>
              <a:spcPct val="90000"/>
            </a:lnSpc>
            <a:spcBef>
              <a:spcPct val="0"/>
            </a:spcBef>
            <a:spcAft>
              <a:spcPct val="15000"/>
            </a:spcAft>
            <a:buChar char="••"/>
          </a:pPr>
          <a:r>
            <a:rPr lang="ru-RU" sz="1350" kern="1200" dirty="0" smtClean="0">
              <a:solidFill>
                <a:schemeClr val="tx1"/>
              </a:solidFill>
              <a:latin typeface="Liberation Serif" pitchFamily="18" charset="0"/>
              <a:cs typeface="Times New Roman" pitchFamily="18" charset="0"/>
            </a:rPr>
            <a:t>Обустройство многофункциональных спортивных площадок для занятий физической культурой и спортом (ул. </a:t>
          </a:r>
          <a:r>
            <a:rPr lang="ru-RU" sz="1350" kern="1200" dirty="0" err="1" smtClean="0">
              <a:solidFill>
                <a:schemeClr val="tx1"/>
              </a:solidFill>
              <a:latin typeface="Liberation Serif" pitchFamily="18" charset="0"/>
              <a:cs typeface="Times New Roman" pitchFamily="18" charset="0"/>
            </a:rPr>
            <a:t>Леваневского</a:t>
          </a:r>
          <a:r>
            <a:rPr lang="ru-RU" sz="1350" kern="1200" dirty="0" smtClean="0">
              <a:solidFill>
                <a:schemeClr val="tx1"/>
              </a:solidFill>
              <a:latin typeface="Liberation Serif" pitchFamily="18" charset="0"/>
              <a:cs typeface="Times New Roman" pitchFamily="18" charset="0"/>
            </a:rPr>
            <a:t> – Куйбышева)</a:t>
          </a:r>
          <a:endParaRPr lang="ru-RU" sz="1350" kern="1200" dirty="0">
            <a:solidFill>
              <a:schemeClr val="tx1"/>
            </a:solidFill>
            <a:latin typeface="Liberation Serif" pitchFamily="18" charset="0"/>
          </a:endParaRPr>
        </a:p>
      </dsp:txBody>
      <dsp:txXfrm rot="5400000">
        <a:off x="3940278" y="-2558484"/>
        <a:ext cx="398813" cy="7466378"/>
      </dsp:txXfrm>
    </dsp:sp>
    <dsp:sp modelId="{79EE9503-A395-4A54-A291-5B12D89D40D6}">
      <dsp:nvSpPr>
        <dsp:cNvPr id="0" name=""/>
        <dsp:cNvSpPr/>
      </dsp:nvSpPr>
      <dsp:spPr>
        <a:xfrm rot="5400000">
          <a:off x="-96026" y="1594479"/>
          <a:ext cx="598548" cy="40649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latin typeface="Liberation Serif" pitchFamily="18" charset="0"/>
            </a:rPr>
            <a:t>0,2</a:t>
          </a:r>
          <a:endParaRPr lang="ru-RU" sz="1200" b="1" kern="1200" dirty="0">
            <a:latin typeface="Liberation Serif" pitchFamily="18" charset="0"/>
          </a:endParaRPr>
        </a:p>
      </dsp:txBody>
      <dsp:txXfrm rot="5400000">
        <a:off x="-96026" y="1594479"/>
        <a:ext cx="598548" cy="406496"/>
      </dsp:txXfrm>
    </dsp:sp>
    <dsp:sp modelId="{C4B43B03-73FF-4665-BA02-BB5739AA2726}">
      <dsp:nvSpPr>
        <dsp:cNvPr id="0" name=""/>
        <dsp:cNvSpPr/>
      </dsp:nvSpPr>
      <dsp:spPr>
        <a:xfrm rot="5400000">
          <a:off x="3950955" y="-2037085"/>
          <a:ext cx="377460" cy="746637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Реализация Всероссийского физкультурно-спортивного комплекса "Готов к труду и обороне" (ГТО)</a:t>
          </a:r>
          <a:endParaRPr lang="ru-RU" sz="1300" kern="1200" dirty="0"/>
        </a:p>
      </dsp:txBody>
      <dsp:txXfrm rot="5400000">
        <a:off x="3950955" y="-2037085"/>
        <a:ext cx="377460" cy="7466378"/>
      </dsp:txXfrm>
    </dsp:sp>
    <dsp:sp modelId="{6AF687CC-BF91-4908-A7A6-2F3BA79B7BFB}">
      <dsp:nvSpPr>
        <dsp:cNvPr id="0" name=""/>
        <dsp:cNvSpPr/>
      </dsp:nvSpPr>
      <dsp:spPr>
        <a:xfrm rot="5400000">
          <a:off x="-87106" y="2131760"/>
          <a:ext cx="580708" cy="406496"/>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bg1"/>
              </a:solidFill>
              <a:latin typeface="Liberation Serif" pitchFamily="18" charset="0"/>
            </a:rPr>
            <a:t>2,4</a:t>
          </a:r>
          <a:endParaRPr lang="ru-RU" sz="1200" b="1" kern="1200" dirty="0">
            <a:solidFill>
              <a:schemeClr val="bg1"/>
            </a:solidFill>
            <a:latin typeface="Liberation Serif" pitchFamily="18" charset="0"/>
          </a:endParaRPr>
        </a:p>
      </dsp:txBody>
      <dsp:txXfrm rot="5400000">
        <a:off x="-87106" y="2131760"/>
        <a:ext cx="580708" cy="406496"/>
      </dsp:txXfrm>
    </dsp:sp>
    <dsp:sp modelId="{027796A0-3C11-4519-8853-FA29FC1B85EE}">
      <dsp:nvSpPr>
        <dsp:cNvPr id="0" name=""/>
        <dsp:cNvSpPr/>
      </dsp:nvSpPr>
      <dsp:spPr>
        <a:xfrm rot="5400000">
          <a:off x="3917332" y="-1499804"/>
          <a:ext cx="444705" cy="7466378"/>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solidFill>
                <a:schemeClr val="tx1"/>
              </a:solidFill>
              <a:latin typeface="Liberation Serif" pitchFamily="18" charset="0"/>
            </a:rPr>
            <a:t>Проведение капитального и текущего ремонта зданий, сооружений, инженерно-технических сетей, слаботочных систем, приведение в соответствие требованиям пожарной безопасности, санитарного законодательства и антитеррористической защищенности учреждений, благоустройство территории</a:t>
          </a:r>
          <a:endParaRPr lang="ru-RU" sz="1100" kern="1200" dirty="0">
            <a:solidFill>
              <a:schemeClr val="tx1"/>
            </a:solidFill>
            <a:latin typeface="Liberation Serif" pitchFamily="18" charset="0"/>
          </a:endParaRPr>
        </a:p>
      </dsp:txBody>
      <dsp:txXfrm rot="5400000">
        <a:off x="3917332" y="-1499804"/>
        <a:ext cx="444705" cy="7466378"/>
      </dsp:txXfrm>
    </dsp:sp>
    <dsp:sp modelId="{E5D30944-D926-45AF-8F39-2D9DDAFFC5F2}">
      <dsp:nvSpPr>
        <dsp:cNvPr id="0" name=""/>
        <dsp:cNvSpPr/>
      </dsp:nvSpPr>
      <dsp:spPr>
        <a:xfrm rot="5400000">
          <a:off x="-87106" y="2626499"/>
          <a:ext cx="580708" cy="40649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bg1"/>
              </a:solidFill>
              <a:latin typeface="Liberation Serif" pitchFamily="18" charset="0"/>
            </a:rPr>
            <a:t>2,2</a:t>
          </a:r>
          <a:endParaRPr lang="ru-RU" sz="1200" b="1" kern="1200" dirty="0">
            <a:solidFill>
              <a:schemeClr val="bg1"/>
            </a:solidFill>
            <a:latin typeface="Liberation Serif" pitchFamily="18" charset="0"/>
          </a:endParaRPr>
        </a:p>
      </dsp:txBody>
      <dsp:txXfrm rot="5400000">
        <a:off x="-87106" y="2626499"/>
        <a:ext cx="580708" cy="406496"/>
      </dsp:txXfrm>
    </dsp:sp>
    <dsp:sp modelId="{CF255198-6D0E-4B67-8765-3BD2EFB62EF5}">
      <dsp:nvSpPr>
        <dsp:cNvPr id="0" name=""/>
        <dsp:cNvSpPr/>
      </dsp:nvSpPr>
      <dsp:spPr>
        <a:xfrm rot="5400000">
          <a:off x="3950955" y="-1005065"/>
          <a:ext cx="377460" cy="746637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00075">
            <a:lnSpc>
              <a:spcPct val="90000"/>
            </a:lnSpc>
            <a:spcBef>
              <a:spcPct val="0"/>
            </a:spcBef>
            <a:spcAft>
              <a:spcPct val="15000"/>
            </a:spcAft>
            <a:buChar char="••"/>
          </a:pPr>
          <a:r>
            <a:rPr lang="ru-RU" sz="1350" kern="1200" dirty="0" smtClean="0"/>
            <a:t> Мероприятия по укреплению и развитию материально-технической базы муниципальных учреждений физической культуры и спорта</a:t>
          </a:r>
          <a:endParaRPr lang="ru-RU" sz="1350" kern="1200" dirty="0"/>
        </a:p>
      </dsp:txBody>
      <dsp:txXfrm rot="5400000">
        <a:off x="3950955" y="-1005065"/>
        <a:ext cx="377460" cy="7466378"/>
      </dsp:txXfrm>
    </dsp:sp>
    <dsp:sp modelId="{80723638-4FA9-43CA-A299-0E603469FD80}">
      <dsp:nvSpPr>
        <dsp:cNvPr id="0" name=""/>
        <dsp:cNvSpPr/>
      </dsp:nvSpPr>
      <dsp:spPr>
        <a:xfrm rot="5400000">
          <a:off x="-87106" y="3121238"/>
          <a:ext cx="580708" cy="40649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bg1"/>
              </a:solidFill>
              <a:latin typeface="Liberation Serif" pitchFamily="18" charset="0"/>
            </a:rPr>
            <a:t>0,3</a:t>
          </a:r>
        </a:p>
      </dsp:txBody>
      <dsp:txXfrm rot="5400000">
        <a:off x="-87106" y="3121238"/>
        <a:ext cx="580708" cy="406496"/>
      </dsp:txXfrm>
    </dsp:sp>
    <dsp:sp modelId="{B233B862-3D68-49AE-B96C-D2F104D608A1}">
      <dsp:nvSpPr>
        <dsp:cNvPr id="0" name=""/>
        <dsp:cNvSpPr/>
      </dsp:nvSpPr>
      <dsp:spPr>
        <a:xfrm rot="5400000">
          <a:off x="3950955" y="-510326"/>
          <a:ext cx="377460" cy="746637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  Проведение городских мероприятий, участие коллективов в областных и международных мероприятиях</a:t>
          </a:r>
          <a:endParaRPr lang="ru-RU" sz="1300" kern="1200" dirty="0"/>
        </a:p>
      </dsp:txBody>
      <dsp:txXfrm rot="5400000">
        <a:off x="3950955" y="-510326"/>
        <a:ext cx="377460" cy="74663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0B03B2A-822D-4F90-9A30-0A10446C0964}" type="datetimeFigureOut">
              <a:rPr lang="ru-RU" smtClean="0"/>
              <a:pPr/>
              <a:t>11.12.2023</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A160AAE-E5A6-4A84-8546-0F54927FA677}"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75F8FF1-2283-4635-A516-457C434F6CB6}" type="datetimeFigureOut">
              <a:rPr lang="ru-RU" smtClean="0"/>
              <a:pPr/>
              <a:t>11.12.2023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AAAC703-BA58-48DB-876A-AB8222125A6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AAAC703-BA58-48DB-876A-AB8222125A60}" type="slidenum">
              <a:rPr lang="ru-RU" smtClean="0"/>
              <a:pPr/>
              <a:t>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AAAC703-BA58-48DB-876A-AB8222125A60}" type="slidenum">
              <a:rPr lang="ru-RU" smtClean="0"/>
              <a:pPr/>
              <a:t>12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AAAC703-BA58-48DB-876A-AB8222125A60}" type="slidenum">
              <a:rPr lang="ru-RU" smtClean="0"/>
              <a:pPr/>
              <a:t>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29"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5EA24AA-DA6D-44DD-81A3-54D688FE4A55}" type="datetime1">
              <a:rPr lang="ru-RU" smtClean="0"/>
              <a:pPr/>
              <a:t>11.12.2023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A1293435-380D-4EA1-93EC-CEA7FE79D97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1A305C-B9C2-4A25-B130-8741F3CAA81B}" type="datetime1">
              <a:rPr lang="ru-RU" smtClean="0"/>
              <a:pPr/>
              <a:t>11.12.2023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293435-380D-4EA1-93EC-CEA7FE79D970}" type="slidenum">
              <a:rPr lang="ru-RU" smtClean="0"/>
              <a:pPr/>
              <a:t>‹#›</a:t>
            </a:fld>
            <a:endParaRPr lang="ru-RU"/>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A5F4580-15E0-440D-A07E-11CBF6902F56}" type="datetime1">
              <a:rPr lang="ru-RU" smtClean="0"/>
              <a:pPr/>
              <a:t>11.12.2023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293435-380D-4EA1-93EC-CEA7FE79D970}" type="slidenum">
              <a:rPr lang="ru-RU" smtClean="0"/>
              <a:pPr/>
              <a:t>‹#›</a:t>
            </a:fld>
            <a:endParaRPr lang="ru-RU"/>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6" name="Picture 3" descr="C:\Documents and Settings\Дмитрий\Рабочий стол\бюджет для граждан\фото_бюджет\48.jpg"/>
          <p:cNvPicPr>
            <a:picLocks noChangeAspect="1" noChangeArrowheads="1"/>
          </p:cNvPicPr>
          <p:nvPr userDrawn="1"/>
        </p:nvPicPr>
        <p:blipFill>
          <a:blip r:embed="rId2" cstate="print"/>
          <a:srcRect/>
          <a:stretch>
            <a:fillRect/>
          </a:stretch>
        </p:blipFill>
        <p:spPr bwMode="auto">
          <a:xfrm>
            <a:off x="323531" y="116632"/>
            <a:ext cx="611561" cy="836712"/>
          </a:xfrm>
          <a:prstGeom prst="rect">
            <a:avLst/>
          </a:prstGeom>
          <a:noFill/>
          <a:effectLst/>
        </p:spPr>
      </p:pic>
      <p:cxnSp>
        <p:nvCxnSpPr>
          <p:cNvPr id="8" name="Прямая соединительная линия 7"/>
          <p:cNvCxnSpPr/>
          <p:nvPr userDrawn="1"/>
        </p:nvCxnSpPr>
        <p:spPr>
          <a:xfrm>
            <a:off x="539552" y="998730"/>
            <a:ext cx="0" cy="5184576"/>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Прямая соединительная линия 8"/>
          <p:cNvCxnSpPr/>
          <p:nvPr userDrawn="1"/>
        </p:nvCxnSpPr>
        <p:spPr>
          <a:xfrm>
            <a:off x="742752" y="1113030"/>
            <a:ext cx="0" cy="5184576"/>
          </a:xfrm>
          <a:prstGeom prst="line">
            <a:avLst/>
          </a:prstGeom>
        </p:spPr>
        <p:style>
          <a:lnRef idx="3">
            <a:schemeClr val="accent2"/>
          </a:lnRef>
          <a:fillRef idx="0">
            <a:schemeClr val="accent2"/>
          </a:fillRef>
          <a:effectRef idx="2">
            <a:schemeClr val="accent2"/>
          </a:effectRef>
          <a:fontRef idx="minor">
            <a:schemeClr val="tx1"/>
          </a:fontRef>
        </p:style>
      </p:cxnSp>
      <p:sp>
        <p:nvSpPr>
          <p:cNvPr id="10" name="Дата 9"/>
          <p:cNvSpPr>
            <a:spLocks noGrp="1"/>
          </p:cNvSpPr>
          <p:nvPr>
            <p:ph type="dt" sz="half" idx="10"/>
          </p:nvPr>
        </p:nvSpPr>
        <p:spPr/>
        <p:txBody>
          <a:bodyPr/>
          <a:lstStyle/>
          <a:p>
            <a:fld id="{444F1CAD-EF04-4B68-AF8A-475F21670DAD}" type="datetime1">
              <a:rPr lang="ru-RU" smtClean="0"/>
              <a:pPr/>
              <a:t>11.12.2023</a:t>
            </a:fld>
            <a:endParaRPr lang="ru-RU"/>
          </a:p>
        </p:txBody>
      </p:sp>
      <p:sp>
        <p:nvSpPr>
          <p:cNvPr id="11" name="Номер слайда 10"/>
          <p:cNvSpPr>
            <a:spLocks noGrp="1"/>
          </p:cNvSpPr>
          <p:nvPr>
            <p:ph type="sldNum" sz="quarter" idx="11"/>
          </p:nvPr>
        </p:nvSpPr>
        <p:spPr/>
        <p:txBody>
          <a:bodyPr/>
          <a:lstStyle/>
          <a:p>
            <a:fld id="{A1293435-380D-4EA1-93EC-CEA7FE79D970}" type="slidenum">
              <a:rPr lang="ru-RU" smtClean="0"/>
              <a:pPr/>
              <a:t>‹#›</a:t>
            </a:fld>
            <a:endParaRPr lang="ru-RU"/>
          </a:p>
        </p:txBody>
      </p:sp>
      <p:sp>
        <p:nvSpPr>
          <p:cNvPr id="12" name="Нижний колонтитул 11"/>
          <p:cNvSpPr>
            <a:spLocks noGrp="1"/>
          </p:cNvSpPr>
          <p:nvPr>
            <p:ph type="ftr" sz="quarter" idx="12"/>
          </p:nvPr>
        </p:nvSpPr>
        <p:spPr/>
        <p:txBody>
          <a:bodyPr/>
          <a:lstStyle/>
          <a:p>
            <a:endParaRPr lang="ru-RU"/>
          </a:p>
        </p:txBody>
      </p:sp>
      <p:sp>
        <p:nvSpPr>
          <p:cNvPr id="13" name="TextBox 12"/>
          <p:cNvSpPr txBox="1"/>
          <p:nvPr userDrawn="1"/>
        </p:nvSpPr>
        <p:spPr>
          <a:xfrm>
            <a:off x="443541" y="6561359"/>
            <a:ext cx="8352928" cy="276999"/>
          </a:xfrm>
          <a:prstGeom prst="rect">
            <a:avLst/>
          </a:prstGeom>
          <a:noFill/>
        </p:spPr>
        <p:txBody>
          <a:bodyPr wrap="square" rtlCol="0">
            <a:spAutoFit/>
          </a:bodyPr>
          <a:lstStyle/>
          <a:p>
            <a:r>
              <a:rPr lang="ru-RU" sz="1200" b="0" cap="none" spc="0" dirty="0" smtClean="0">
                <a:ln>
                  <a:noFill/>
                </a:ln>
                <a:solidFill>
                  <a:schemeClr val="tx1">
                    <a:lumMod val="65000"/>
                    <a:lumOff val="35000"/>
                  </a:schemeClr>
                </a:solidFill>
                <a:effectLst/>
              </a:rPr>
              <a:t>Финансовое управление администрации </a:t>
            </a:r>
            <a:r>
              <a:rPr lang="ru-RU" sz="1200" b="0" cap="none" spc="0" dirty="0" err="1" smtClean="0">
                <a:ln>
                  <a:noFill/>
                </a:ln>
                <a:solidFill>
                  <a:schemeClr val="tx1">
                    <a:lumMod val="65000"/>
                    <a:lumOff val="35000"/>
                  </a:schemeClr>
                </a:solidFill>
                <a:effectLst/>
              </a:rPr>
              <a:t>Камышловского</a:t>
            </a:r>
            <a:r>
              <a:rPr lang="ru-RU" sz="1200" b="0" cap="none" spc="0" dirty="0" smtClean="0">
                <a:ln>
                  <a:noFill/>
                </a:ln>
                <a:solidFill>
                  <a:schemeClr val="tx1">
                    <a:lumMod val="65000"/>
                    <a:lumOff val="35000"/>
                  </a:schemeClr>
                </a:solidFill>
                <a:effectLst/>
              </a:rPr>
              <a:t> городского округа</a:t>
            </a:r>
            <a:endParaRPr lang="ru-RU" sz="1200" b="0" cap="none" spc="0" dirty="0">
              <a:ln>
                <a:noFill/>
              </a:ln>
              <a:solidFill>
                <a:schemeClr val="tx1">
                  <a:lumMod val="65000"/>
                  <a:lumOff val="35000"/>
                </a:schemeClr>
              </a:solidFill>
              <a:effectLst/>
            </a:endParaRPr>
          </a:p>
        </p:txBody>
      </p:sp>
      <p:cxnSp>
        <p:nvCxnSpPr>
          <p:cNvPr id="15" name="Прямая соединительная линия 14"/>
          <p:cNvCxnSpPr/>
          <p:nvPr userDrawn="1"/>
        </p:nvCxnSpPr>
        <p:spPr>
          <a:xfrm>
            <a:off x="539552" y="6507342"/>
            <a:ext cx="8256917"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5432B3-E61B-4FB5-9B79-9C5B7D24D1C1}" type="datetime1">
              <a:rPr lang="ru-RU" smtClean="0"/>
              <a:pPr/>
              <a:t>11.12.2023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293435-380D-4EA1-93EC-CEA7FE79D970}" type="slidenum">
              <a:rPr lang="ru-RU" smtClean="0"/>
              <a:pPr/>
              <a:t>‹#›</a:t>
            </a:fld>
            <a:endParaRPr lang="ru-RU"/>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E20FAFA-6A6A-49B8-9A4B-5B158A836190}" type="datetime1">
              <a:rPr lang="ru-RU" smtClean="0"/>
              <a:pPr/>
              <a:t>11.12.2023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86"/>
            <a:ext cx="762000" cy="365125"/>
          </a:xfrm>
        </p:spPr>
        <p:txBody>
          <a:bodyPr/>
          <a:lstStyle/>
          <a:p>
            <a:fld id="{A1293435-380D-4EA1-93EC-CEA7FE79D970}" type="slidenum">
              <a:rPr lang="ru-RU" smtClean="0"/>
              <a:pPr/>
              <a:t>‹#›</a:t>
            </a:fld>
            <a:endParaRPr lang="ru-RU"/>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5"/>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5"/>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A0C6DF7-37CD-43F0-BFD2-108282CF5EB3}" type="datetime1">
              <a:rPr lang="ru-RU" smtClean="0"/>
              <a:pPr/>
              <a:t>11.12.2023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293435-380D-4EA1-93EC-CEA7FE79D970}" type="slidenum">
              <a:rPr lang="ru-RU" smtClean="0"/>
              <a:pPr/>
              <a:t>‹#›</a:t>
            </a:fld>
            <a:endParaRPr lang="ru-RU"/>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3" y="1535118"/>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39" y="1535118"/>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3" y="2362208"/>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39" y="2362208"/>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6FFCA49-A5CF-468C-A76A-6EE3961FB87E}" type="datetime1">
              <a:rPr lang="ru-RU" smtClean="0"/>
              <a:pPr/>
              <a:t>11.12.2023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293435-380D-4EA1-93EC-CEA7FE79D970}" type="slidenum">
              <a:rPr lang="ru-RU" smtClean="0"/>
              <a:pPr/>
              <a:t>‹#›</a:t>
            </a:fld>
            <a:endParaRPr lang="ru-RU"/>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C5F6F28-036C-4A93-971F-13A9C49369C4}" type="datetime1">
              <a:rPr lang="ru-RU" smtClean="0"/>
              <a:pPr/>
              <a:t>11.12.2023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293435-380D-4EA1-93EC-CEA7FE79D970}" type="slidenum">
              <a:rPr lang="ru-RU" smtClean="0"/>
              <a:pPr/>
              <a:t>‹#›</a:t>
            </a:fld>
            <a:endParaRPr lang="ru-RU"/>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8D1508-F43A-4F1E-A129-F334B5DAF8A2}" type="datetime1">
              <a:rPr lang="ru-RU" smtClean="0"/>
              <a:pPr/>
              <a:t>11.12.2023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293435-380D-4EA1-93EC-CEA7FE79D970}" type="slidenum">
              <a:rPr lang="ru-RU" smtClean="0"/>
              <a:pPr/>
              <a:t>‹#›</a:t>
            </a:fld>
            <a:endParaRPr lang="ru-RU"/>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4"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14" y="1524008"/>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63" y="273054"/>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5B375DB-76E2-4B23-9302-B43611CA7873}" type="datetime1">
              <a:rPr lang="ru-RU" smtClean="0"/>
              <a:pPr/>
              <a:t>11.12.2023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293435-380D-4EA1-93EC-CEA7FE79D970}" type="slidenum">
              <a:rPr lang="ru-RU" smtClean="0"/>
              <a:pPr/>
              <a:t>‹#›</a:t>
            </a:fld>
            <a:endParaRPr lang="ru-RU"/>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886ED6D-7789-4F62-AD31-85A65FD85C7C}" type="datetime1">
              <a:rPr lang="ru-RU" smtClean="0"/>
              <a:pPr/>
              <a:t>11.12.2023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293435-380D-4EA1-93EC-CEA7FE79D970}" type="slidenum">
              <a:rPr lang="ru-RU" smtClean="0"/>
              <a:pPr/>
              <a:t>‹#›</a:t>
            </a:fld>
            <a:endParaRPr lang="ru-RU"/>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8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8BB3151-41F6-4BE6-AA8E-F543EC5AEE33}" type="datetime1">
              <a:rPr lang="ru-RU" smtClean="0"/>
              <a:pPr/>
              <a:t>11.12.2023</a:t>
            </a:fld>
            <a:endParaRPr lang="ru-RU"/>
          </a:p>
        </p:txBody>
      </p:sp>
      <p:sp>
        <p:nvSpPr>
          <p:cNvPr id="3" name="Нижний колонтитул 2"/>
          <p:cNvSpPr>
            <a:spLocks noGrp="1"/>
          </p:cNvSpPr>
          <p:nvPr>
            <p:ph type="ftr" sz="quarter" idx="3"/>
          </p:nvPr>
        </p:nvSpPr>
        <p:spPr>
          <a:xfrm>
            <a:off x="3124200" y="641668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8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1293435-380D-4EA1-93EC-CEA7FE79D97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random/>
  </p:transition>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5.xml"/><Relationship Id="rId7" Type="http://schemas.openxmlformats.org/officeDocument/2006/relationships/image" Target="../media/image12.jpe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jpe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hyperlink" Target="http://www.gorod-kamyshlov.ru/"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p:cNvSpPr txBox="1"/>
          <p:nvPr/>
        </p:nvSpPr>
        <p:spPr>
          <a:xfrm>
            <a:off x="2915817" y="6211679"/>
            <a:ext cx="3264363" cy="646331"/>
          </a:xfrm>
          <a:prstGeom prst="rect">
            <a:avLst/>
          </a:prstGeom>
          <a:noFill/>
        </p:spPr>
        <p:txBody>
          <a:bodyPr wrap="square" rtlCol="0">
            <a:spAutoFit/>
          </a:bodyPr>
          <a:lstStyle/>
          <a:p>
            <a:pPr algn="ctr"/>
            <a:r>
              <a:rPr lang="ru-RU" dirty="0" smtClean="0">
                <a:solidFill>
                  <a:schemeClr val="tx1">
                    <a:lumMod val="65000"/>
                    <a:lumOff val="35000"/>
                  </a:schemeClr>
                </a:solidFill>
                <a:latin typeface="Liberation Serif" pitchFamily="18" charset="0"/>
                <a:cs typeface="Times New Roman" pitchFamily="18" charset="0"/>
              </a:rPr>
              <a:t>г. Камышлов</a:t>
            </a:r>
          </a:p>
          <a:p>
            <a:pPr algn="ctr"/>
            <a:r>
              <a:rPr lang="ru-RU" dirty="0" smtClean="0">
                <a:solidFill>
                  <a:schemeClr val="tx1">
                    <a:lumMod val="65000"/>
                    <a:lumOff val="35000"/>
                  </a:schemeClr>
                </a:solidFill>
                <a:latin typeface="Liberation Serif" pitchFamily="18" charset="0"/>
                <a:cs typeface="Times New Roman" pitchFamily="18" charset="0"/>
              </a:rPr>
              <a:t>2023 год</a:t>
            </a:r>
            <a:endParaRPr lang="ru-RU" dirty="0">
              <a:solidFill>
                <a:schemeClr val="tx1">
                  <a:lumMod val="65000"/>
                  <a:lumOff val="35000"/>
                </a:schemeClr>
              </a:solidFill>
              <a:latin typeface="Liberation Serif" pitchFamily="18" charset="0"/>
              <a:cs typeface="Times New Roman" pitchFamily="18" charset="0"/>
            </a:endParaRPr>
          </a:p>
        </p:txBody>
      </p:sp>
      <p:pic>
        <p:nvPicPr>
          <p:cNvPr id="175106" name="Picture 2" descr="C:\Documents and Settings\Дмитрий\Рабочий стол\карта.JPG"/>
          <p:cNvPicPr>
            <a:picLocks noChangeAspect="1" noChangeArrowheads="1"/>
          </p:cNvPicPr>
          <p:nvPr/>
        </p:nvPicPr>
        <p:blipFill>
          <a:blip r:embed="rId4" cstate="print">
            <a:duotone>
              <a:prstClr val="black"/>
              <a:srgbClr val="339933">
                <a:tint val="45000"/>
                <a:satMod val="400000"/>
              </a:srgbClr>
            </a:duotone>
            <a:lum bright="30000"/>
          </a:blip>
          <a:srcRect/>
          <a:stretch>
            <a:fillRect/>
          </a:stretch>
        </p:blipFill>
        <p:spPr bwMode="auto">
          <a:xfrm>
            <a:off x="539552" y="0"/>
            <a:ext cx="7985963" cy="5575600"/>
          </a:xfrm>
          <a:prstGeom prst="rect">
            <a:avLst/>
          </a:prstGeom>
          <a:ln>
            <a:noFill/>
          </a:ln>
          <a:effectLst>
            <a:softEdge rad="112500"/>
          </a:effectLst>
        </p:spPr>
      </p:pic>
      <p:pic>
        <p:nvPicPr>
          <p:cNvPr id="175107" name="Picture 3" descr="C:\Documents and Settings\Дмитрий\Рабочий стол\бюджет для граждан\фото_бюджет\48.jpg"/>
          <p:cNvPicPr>
            <a:picLocks noChangeAspect="1" noChangeArrowheads="1"/>
          </p:cNvPicPr>
          <p:nvPr/>
        </p:nvPicPr>
        <p:blipFill>
          <a:blip r:embed="rId5" cstate="print"/>
          <a:srcRect/>
          <a:stretch>
            <a:fillRect/>
          </a:stretch>
        </p:blipFill>
        <p:spPr bwMode="auto">
          <a:xfrm>
            <a:off x="4067944" y="188640"/>
            <a:ext cx="864096" cy="1188132"/>
          </a:xfrm>
          <a:prstGeom prst="rect">
            <a:avLst/>
          </a:prstGeom>
          <a:noFill/>
          <a:effectLst/>
        </p:spPr>
      </p:pic>
      <p:sp>
        <p:nvSpPr>
          <p:cNvPr id="18" name="TextBox 17"/>
          <p:cNvSpPr txBox="1"/>
          <p:nvPr/>
        </p:nvSpPr>
        <p:spPr>
          <a:xfrm>
            <a:off x="2771800" y="1340768"/>
            <a:ext cx="4800533"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b="1" dirty="0" smtClean="0">
                <a:latin typeface="Liberation Serif" pitchFamily="18" charset="0"/>
                <a:cs typeface="Times New Roman" pitchFamily="18" charset="0"/>
              </a:rPr>
              <a:t>Камышловский городской округ</a:t>
            </a:r>
            <a:endParaRPr lang="ru-RU" b="1" dirty="0">
              <a:latin typeface="Liberation Serif" pitchFamily="18" charset="0"/>
              <a:cs typeface="Times New Roman" pitchFamily="18" charset="0"/>
            </a:endParaRPr>
          </a:p>
        </p:txBody>
      </p:sp>
      <p:sp>
        <p:nvSpPr>
          <p:cNvPr id="16" name="Прямоугольник 15"/>
          <p:cNvSpPr/>
          <p:nvPr/>
        </p:nvSpPr>
        <p:spPr>
          <a:xfrm>
            <a:off x="1475656" y="1340768"/>
            <a:ext cx="6048672" cy="4616648"/>
          </a:xfrm>
          <a:prstGeom prst="rect">
            <a:avLst/>
          </a:prstGeom>
        </p:spPr>
        <p:txBody>
          <a:bodyPr wrap="square">
            <a:spAutoFit/>
          </a:bodyPr>
          <a:lstStyle/>
          <a:p>
            <a:pPr algn="ctr">
              <a:lnSpc>
                <a:spcPct val="150000"/>
              </a:lnSpc>
            </a:pPr>
            <a:endParaRPr lang="ru-RU" sz="2800" dirty="0" smtClean="0">
              <a:solidFill>
                <a:srgbClr val="333333"/>
              </a:solidFill>
              <a:effectLst>
                <a:outerShdw blurRad="38100" dist="38100" dir="2700000" algn="tl">
                  <a:srgbClr val="000000">
                    <a:alpha val="43137"/>
                  </a:srgbClr>
                </a:outerShdw>
              </a:effectLst>
              <a:latin typeface="Liberation Serif" pitchFamily="18" charset="0"/>
              <a:cs typeface="Times New Roman" panose="02020603050405020304" pitchFamily="18" charset="0"/>
            </a:endParaRPr>
          </a:p>
          <a:p>
            <a:pPr algn="ctr">
              <a:lnSpc>
                <a:spcPct val="150000"/>
              </a:lnSpc>
            </a:pPr>
            <a:r>
              <a:rPr lang="ru-RU"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для граждан</a:t>
            </a:r>
          </a:p>
          <a:p>
            <a:pPr algn="ctr">
              <a:lnSpc>
                <a:spcPct val="150000"/>
              </a:lnSpc>
            </a:pPr>
            <a:r>
              <a:rPr lang="ru-RU"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 решению Думы Камышловского городского округа от 07.12.2023          № 315 «О бюджете Камышловского городского округа на 2024 год и плановый период 2025 и 2026 годов»</a:t>
            </a:r>
          </a:p>
        </p:txBody>
      </p:sp>
    </p:spTree>
    <p:controls>
      <p:control spid="1026" name="SapphireHiddenControl" r:id="rId2" imgW="6095880" imgH="2286000"/>
    </p:controls>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1600" y="260648"/>
            <a:ext cx="8001056" cy="830997"/>
          </a:xfrm>
          <a:prstGeom prst="rect">
            <a:avLst/>
          </a:prstGeom>
          <a:noFill/>
        </p:spPr>
        <p:txBody>
          <a:bodyPr wrap="square" rtlCol="0">
            <a:spAutoFit/>
          </a:bodyPr>
          <a:lstStyle/>
          <a:p>
            <a:pPr algn="ctr"/>
            <a:r>
              <a:rPr lang="ru-RU" sz="2400" b="1" dirty="0" smtClean="0">
                <a:latin typeface="Liberation Serif" pitchFamily="18" charset="0"/>
              </a:rPr>
              <a:t>Динамика доходов и расходов бюджета Камышловского городского округа на 2017-2026 годы, млн. руб.</a:t>
            </a:r>
            <a:endParaRPr lang="ru-RU" sz="2400" b="1" dirty="0">
              <a:latin typeface="Liberation Serif" pitchFamily="18" charset="0"/>
            </a:endParaRPr>
          </a:p>
        </p:txBody>
      </p:sp>
      <p:sp>
        <p:nvSpPr>
          <p:cNvPr id="7" name="Номер слайда 6"/>
          <p:cNvSpPr>
            <a:spLocks noGrp="1"/>
          </p:cNvSpPr>
          <p:nvPr>
            <p:ph type="sldNum" sz="quarter" idx="11"/>
          </p:nvPr>
        </p:nvSpPr>
        <p:spPr/>
        <p:txBody>
          <a:bodyPr/>
          <a:lstStyle/>
          <a:p>
            <a:fld id="{A1293435-380D-4EA1-93EC-CEA7FE79D970}" type="slidenum">
              <a:rPr lang="ru-RU" smtClean="0"/>
              <a:pPr/>
              <a:t>10</a:t>
            </a:fld>
            <a:endParaRPr lang="ru-RU"/>
          </a:p>
        </p:txBody>
      </p:sp>
      <p:graphicFrame>
        <p:nvGraphicFramePr>
          <p:cNvPr id="8" name="Диаграмма 7"/>
          <p:cNvGraphicFramePr>
            <a:graphicFrameLocks/>
          </p:cNvGraphicFramePr>
          <p:nvPr/>
        </p:nvGraphicFramePr>
        <p:xfrm>
          <a:off x="827584" y="908720"/>
          <a:ext cx="7844557" cy="54987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1"/>
          </p:nvPr>
        </p:nvSpPr>
        <p:spPr/>
        <p:txBody>
          <a:bodyPr/>
          <a:lstStyle/>
          <a:p>
            <a:fld id="{A1293435-380D-4EA1-93EC-CEA7FE79D970}" type="slidenum">
              <a:rPr lang="ru-RU" smtClean="0"/>
              <a:pPr/>
              <a:t>11</a:t>
            </a:fld>
            <a:endParaRPr lang="ru-RU"/>
          </a:p>
        </p:txBody>
      </p:sp>
      <p:sp>
        <p:nvSpPr>
          <p:cNvPr id="2" name="Прямоугольник 1"/>
          <p:cNvSpPr/>
          <p:nvPr/>
        </p:nvSpPr>
        <p:spPr>
          <a:xfrm>
            <a:off x="407029" y="242646"/>
            <a:ext cx="8736971" cy="523220"/>
          </a:xfrm>
          <a:prstGeom prst="rect">
            <a:avLst/>
          </a:prstGeom>
        </p:spPr>
        <p:txBody>
          <a:bodyPr wrap="square">
            <a:spAutoFit/>
          </a:bodyPr>
          <a:lstStyle/>
          <a:p>
            <a:pPr algn="ctr"/>
            <a:r>
              <a:rPr lang="ru-RU" sz="2800" b="1" dirty="0" smtClean="0">
                <a:latin typeface="Liberation Serif" pitchFamily="18" charset="0"/>
                <a:cs typeface="Times New Roman" panose="02020603050405020304" pitchFamily="18" charset="0"/>
              </a:rPr>
              <a:t>Структура доходов бюджета в 2024 году</a:t>
            </a:r>
            <a:endParaRPr lang="ru-RU" sz="2800" b="1" dirty="0">
              <a:latin typeface="Liberation Serif" pitchFamily="18" charset="0"/>
              <a:cs typeface="Times New Roman" panose="02020603050405020304" pitchFamily="18" charset="0"/>
            </a:endParaRPr>
          </a:p>
        </p:txBody>
      </p:sp>
      <p:sp>
        <p:nvSpPr>
          <p:cNvPr id="6" name="TextBox 5"/>
          <p:cNvSpPr txBox="1"/>
          <p:nvPr/>
        </p:nvSpPr>
        <p:spPr>
          <a:xfrm>
            <a:off x="3707904" y="836712"/>
            <a:ext cx="2520280" cy="430887"/>
          </a:xfrm>
          <a:prstGeom prst="rect">
            <a:avLst/>
          </a:prstGeom>
          <a:noFill/>
        </p:spPr>
        <p:txBody>
          <a:bodyPr wrap="square" rtlCol="0">
            <a:spAutoFit/>
          </a:bodyPr>
          <a:lstStyle/>
          <a:p>
            <a:pPr algn="ctr"/>
            <a:r>
              <a:rPr lang="ru-RU" sz="2000" b="1" dirty="0" smtClean="0">
                <a:latin typeface="Liberation Serif" pitchFamily="18" charset="0"/>
              </a:rPr>
              <a:t>1 931,9</a:t>
            </a:r>
            <a:r>
              <a:rPr lang="ru-RU" sz="2200" b="1" dirty="0" smtClean="0">
                <a:latin typeface="Liberation Serif" pitchFamily="18" charset="0"/>
              </a:rPr>
              <a:t> млн. руб.</a:t>
            </a:r>
            <a:endParaRPr lang="ru-RU" sz="2200" b="1" dirty="0">
              <a:latin typeface="Liberation Serif" pitchFamily="18" charset="0"/>
            </a:endParaRPr>
          </a:p>
        </p:txBody>
      </p:sp>
      <p:graphicFrame>
        <p:nvGraphicFramePr>
          <p:cNvPr id="7" name="Диаграмма 6">
            <a:extLst>
              <a:ext uri="{FF2B5EF4-FFF2-40B4-BE49-F238E27FC236}">
                <a16:creationId xmlns:lc="http://schemas.openxmlformats.org/drawingml/2006/lockedCanvas" xmlns:a16="http://schemas.microsoft.com/office/drawing/2014/main" xmlns="" xmlns:xdr="http://schemas.openxmlformats.org/drawingml/2006/spreadsheetDrawing" id="{00000000-0008-0000-0000-000006000000}"/>
              </a:ext>
            </a:extLst>
          </p:cNvPr>
          <p:cNvGraphicFramePr/>
          <p:nvPr/>
        </p:nvGraphicFramePr>
        <p:xfrm>
          <a:off x="251520" y="620688"/>
          <a:ext cx="8712968" cy="58326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43608" y="251123"/>
            <a:ext cx="7776864" cy="1384995"/>
          </a:xfrm>
          <a:prstGeom prst="rect">
            <a:avLst/>
          </a:prstGeom>
        </p:spPr>
        <p:txBody>
          <a:bodyPr wrap="square">
            <a:spAutoFit/>
          </a:bodyPr>
          <a:lstStyle/>
          <a:p>
            <a:pPr algn="ctr"/>
            <a:r>
              <a:rPr lang="ru-RU" sz="2800" b="1" dirty="0" smtClean="0">
                <a:latin typeface="Liberation Serif" pitchFamily="18" charset="0"/>
              </a:rPr>
              <a:t>Структура налоговых и неналоговых доходов бюджета Камышловского городского округа </a:t>
            </a:r>
          </a:p>
          <a:p>
            <a:pPr algn="ctr"/>
            <a:r>
              <a:rPr lang="ru-RU" sz="2800" b="1" dirty="0" smtClean="0">
                <a:latin typeface="Liberation Serif" pitchFamily="18" charset="0"/>
              </a:rPr>
              <a:t>в 2024 году</a:t>
            </a:r>
            <a:endParaRPr lang="ru-RU" sz="2800" b="1" dirty="0">
              <a:latin typeface="Liberation Serif" pitchFamily="18" charset="0"/>
            </a:endParaRPr>
          </a:p>
        </p:txBody>
      </p:sp>
      <p:sp>
        <p:nvSpPr>
          <p:cNvPr id="5" name="Номер слайда 4"/>
          <p:cNvSpPr>
            <a:spLocks noGrp="1"/>
          </p:cNvSpPr>
          <p:nvPr>
            <p:ph type="sldNum" sz="quarter" idx="11"/>
          </p:nvPr>
        </p:nvSpPr>
        <p:spPr/>
        <p:txBody>
          <a:bodyPr/>
          <a:lstStyle/>
          <a:p>
            <a:fld id="{A1293435-380D-4EA1-93EC-CEA7FE79D970}" type="slidenum">
              <a:rPr lang="ru-RU" smtClean="0"/>
              <a:pPr/>
              <a:t>12</a:t>
            </a:fld>
            <a:endParaRPr lang="ru-RU"/>
          </a:p>
        </p:txBody>
      </p:sp>
      <p:graphicFrame>
        <p:nvGraphicFramePr>
          <p:cNvPr id="7" name="Диаграмма 6">
            <a:extLst>
              <a:ext uri="{FF2B5EF4-FFF2-40B4-BE49-F238E27FC236}">
                <a16:creationId xmlns:lc="http://schemas.openxmlformats.org/drawingml/2006/lockedCanvas" xmlns:a16="http://schemas.microsoft.com/office/drawing/2014/main" xmlns="" xmlns:xdr="http://schemas.openxmlformats.org/drawingml/2006/spreadsheetDrawing" id="{00000000-0008-0000-0200-000003000000}"/>
              </a:ext>
            </a:extLst>
          </p:cNvPr>
          <p:cNvGraphicFramePr/>
          <p:nvPr/>
        </p:nvGraphicFramePr>
        <p:xfrm>
          <a:off x="755576" y="1340768"/>
          <a:ext cx="8064896" cy="53285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1626" y="134638"/>
            <a:ext cx="7584843" cy="954107"/>
          </a:xfrm>
          <a:prstGeom prst="rect">
            <a:avLst/>
          </a:prstGeom>
        </p:spPr>
        <p:txBody>
          <a:bodyPr wrap="square">
            <a:spAutoFit/>
          </a:bodyPr>
          <a:lstStyle/>
          <a:p>
            <a:pPr algn="ctr"/>
            <a:r>
              <a:rPr lang="ru-RU" sz="2800" b="1" dirty="0" smtClean="0">
                <a:latin typeface="Liberation Serif" pitchFamily="18" charset="0"/>
              </a:rPr>
              <a:t>Налоговые и неналоговые доходы бюджета Камышловского городского округа</a:t>
            </a:r>
            <a:endParaRPr lang="ru-RU" sz="2800" b="1" dirty="0">
              <a:latin typeface="Liberation Serif" pitchFamily="18" charset="0"/>
            </a:endParaRPr>
          </a:p>
        </p:txBody>
      </p:sp>
      <p:sp>
        <p:nvSpPr>
          <p:cNvPr id="5" name="Номер слайда 4"/>
          <p:cNvSpPr>
            <a:spLocks noGrp="1"/>
          </p:cNvSpPr>
          <p:nvPr>
            <p:ph type="sldNum" sz="quarter" idx="11"/>
          </p:nvPr>
        </p:nvSpPr>
        <p:spPr/>
        <p:txBody>
          <a:bodyPr/>
          <a:lstStyle/>
          <a:p>
            <a:fld id="{A1293435-380D-4EA1-93EC-CEA7FE79D970}" type="slidenum">
              <a:rPr lang="ru-RU" smtClean="0"/>
              <a:pPr/>
              <a:t>13</a:t>
            </a:fld>
            <a:endParaRPr lang="ru-RU"/>
          </a:p>
        </p:txBody>
      </p:sp>
      <p:graphicFrame>
        <p:nvGraphicFramePr>
          <p:cNvPr id="6" name="Таблица 5"/>
          <p:cNvGraphicFramePr>
            <a:graphicFrameLocks noGrp="1"/>
          </p:cNvGraphicFramePr>
          <p:nvPr/>
        </p:nvGraphicFramePr>
        <p:xfrm>
          <a:off x="899592" y="1412777"/>
          <a:ext cx="7858180" cy="4944444"/>
        </p:xfrm>
        <a:graphic>
          <a:graphicData uri="http://schemas.openxmlformats.org/drawingml/2006/table">
            <a:tbl>
              <a:tblPr/>
              <a:tblGrid>
                <a:gridCol w="4608512"/>
                <a:gridCol w="800366"/>
                <a:gridCol w="816434"/>
                <a:gridCol w="816434"/>
                <a:gridCol w="816434"/>
              </a:tblGrid>
              <a:tr h="720079">
                <a:tc>
                  <a:txBody>
                    <a:bodyPr/>
                    <a:lstStyle/>
                    <a:p>
                      <a:pPr algn="ctr" fontAlgn="ctr"/>
                      <a:r>
                        <a:rPr lang="ru-RU" sz="2400" b="0" i="0" u="none" strike="noStrike" dirty="0" smtClean="0">
                          <a:solidFill>
                            <a:schemeClr val="bg1"/>
                          </a:solidFill>
                          <a:latin typeface="Liberation Serif" pitchFamily="18" charset="0"/>
                        </a:rPr>
                        <a:t>Наименование </a:t>
                      </a:r>
                      <a:r>
                        <a:rPr lang="ru-RU" sz="2400" b="0" i="0" u="none" strike="noStrike" dirty="0">
                          <a:solidFill>
                            <a:schemeClr val="bg1"/>
                          </a:solidFill>
                          <a:latin typeface="Liberation Serif" pitchFamily="18" charset="0"/>
                        </a:rPr>
                        <a:t>доходов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ctr"/>
                      <a:r>
                        <a:rPr lang="ru-RU" sz="2400" b="0" i="0" u="none" strike="noStrike" dirty="0" smtClean="0">
                          <a:solidFill>
                            <a:schemeClr val="bg1"/>
                          </a:solidFill>
                          <a:latin typeface="Liberation Serif" pitchFamily="18" charset="0"/>
                        </a:rPr>
                        <a:t>2023</a:t>
                      </a:r>
                      <a:endParaRPr lang="ru-RU" sz="2400" b="0" i="0" u="none" strike="noStrike" dirty="0">
                        <a:solidFill>
                          <a:schemeClr val="bg1"/>
                        </a:solidFill>
                        <a:latin typeface="Liberation Serif"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ctr"/>
                      <a:r>
                        <a:rPr lang="ru-RU" sz="2400" b="0" i="0" u="none" strike="noStrike" dirty="0" smtClean="0">
                          <a:solidFill>
                            <a:schemeClr val="bg1"/>
                          </a:solidFill>
                          <a:latin typeface="Liberation Serif" pitchFamily="18" charset="0"/>
                        </a:rPr>
                        <a:t>2024</a:t>
                      </a:r>
                      <a:endParaRPr lang="ru-RU" sz="2400" b="0" i="0" u="none" strike="noStrike" dirty="0">
                        <a:solidFill>
                          <a:schemeClr val="bg1"/>
                        </a:solidFill>
                        <a:latin typeface="Liberation Serif"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ctr"/>
                      <a:r>
                        <a:rPr lang="ru-RU" sz="2400" b="0" i="0" u="none" strike="noStrike" dirty="0" smtClean="0">
                          <a:solidFill>
                            <a:schemeClr val="bg1"/>
                          </a:solidFill>
                          <a:latin typeface="Liberation Serif" pitchFamily="18" charset="0"/>
                        </a:rPr>
                        <a:t>2025</a:t>
                      </a:r>
                      <a:endParaRPr lang="ru-RU" sz="2400" b="0" i="0" u="none" strike="noStrike" dirty="0">
                        <a:solidFill>
                          <a:schemeClr val="bg1"/>
                        </a:solidFill>
                        <a:latin typeface="Liberation Serif"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ctr"/>
                      <a:r>
                        <a:rPr lang="ru-RU" sz="2400" b="0" i="0" u="none" strike="noStrike" dirty="0" smtClean="0">
                          <a:solidFill>
                            <a:schemeClr val="bg1"/>
                          </a:solidFill>
                          <a:latin typeface="Liberation Serif" pitchFamily="18" charset="0"/>
                        </a:rPr>
                        <a:t>2026</a:t>
                      </a:r>
                      <a:endParaRPr lang="ru-RU" sz="2400" b="0" i="0" u="none" strike="noStrike" dirty="0">
                        <a:solidFill>
                          <a:schemeClr val="bg1"/>
                        </a:solidFill>
                        <a:latin typeface="Liberation Serif"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r>
              <a:tr h="647464">
                <a:tc>
                  <a:txBody>
                    <a:bodyPr/>
                    <a:lstStyle/>
                    <a:p>
                      <a:pPr algn="l" fontAlgn="ctr"/>
                      <a:r>
                        <a:rPr lang="ru-RU" dirty="0" smtClean="0">
                          <a:latin typeface="+mn-lt"/>
                        </a:rPr>
                        <a:t>  НАЛОГОВЫЕ </a:t>
                      </a:r>
                      <a:r>
                        <a:rPr lang="ru-RU" dirty="0">
                          <a:latin typeface="+mn-lt"/>
                        </a:rPr>
                        <a:t>И НЕНАЛОГОВЫЕ ДОХОДЫ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478,2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679,3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779,3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867,1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890">
                <a:tc>
                  <a:txBody>
                    <a:bodyPr/>
                    <a:lstStyle/>
                    <a:p>
                      <a:pPr algn="l" fontAlgn="ctr"/>
                      <a:r>
                        <a:rPr lang="ru-RU" dirty="0" smtClean="0">
                          <a:latin typeface="+mn-lt"/>
                        </a:rPr>
                        <a:t>  Налог </a:t>
                      </a:r>
                      <a:r>
                        <a:rPr lang="ru-RU" dirty="0">
                          <a:latin typeface="+mn-lt"/>
                        </a:rPr>
                        <a:t>на доходы физических лиц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364,0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545,6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615,4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686,1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890">
                <a:tc>
                  <a:txBody>
                    <a:bodyPr/>
                    <a:lstStyle/>
                    <a:p>
                      <a:pPr algn="l" fontAlgn="ctr"/>
                      <a:r>
                        <a:rPr lang="ru-RU" baseline="0" dirty="0" smtClean="0">
                          <a:latin typeface="+mn-lt"/>
                        </a:rPr>
                        <a:t>  </a:t>
                      </a:r>
                      <a:r>
                        <a:rPr lang="ru-RU" dirty="0" smtClean="0">
                          <a:latin typeface="+mn-lt"/>
                        </a:rPr>
                        <a:t>Доходы </a:t>
                      </a:r>
                      <a:r>
                        <a:rPr lang="ru-RU" dirty="0">
                          <a:latin typeface="+mn-lt"/>
                        </a:rPr>
                        <a:t>от уплаты акцизов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6953">
                <a:tc>
                  <a:txBody>
                    <a:bodyPr/>
                    <a:lstStyle/>
                    <a:p>
                      <a:pPr algn="l" fontAlgn="ctr"/>
                      <a:r>
                        <a:rPr lang="ru-RU" dirty="0" smtClean="0">
                          <a:latin typeface="+mn-lt"/>
                        </a:rPr>
                        <a:t>  Налог</a:t>
                      </a:r>
                      <a:r>
                        <a:rPr lang="ru-RU" dirty="0">
                          <a:latin typeface="+mn-lt"/>
                        </a:rPr>
                        <a:t>, взимаемый в связи с применением упрощенной системы налогообложения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93,6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6953">
                <a:tc>
                  <a:txBody>
                    <a:bodyPr/>
                    <a:lstStyle/>
                    <a:p>
                      <a:pPr algn="l" fontAlgn="ctr"/>
                      <a:r>
                        <a:rPr lang="ru-RU" dirty="0" smtClean="0">
                          <a:latin typeface="+mn-lt"/>
                        </a:rPr>
                        <a:t>  Налог</a:t>
                      </a:r>
                      <a:r>
                        <a:rPr lang="ru-RU" dirty="0">
                          <a:latin typeface="+mn-lt"/>
                        </a:rPr>
                        <a:t>, взимаемый в связи с применением патентной системы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783">
                <a:tc>
                  <a:txBody>
                    <a:bodyPr/>
                    <a:lstStyle/>
                    <a:p>
                      <a:pPr algn="l" fontAlgn="ctr"/>
                      <a:r>
                        <a:rPr lang="ru-RU" dirty="0" smtClean="0">
                          <a:latin typeface="+mn-lt"/>
                        </a:rPr>
                        <a:t>  Налог </a:t>
                      </a:r>
                      <a:r>
                        <a:rPr lang="ru-RU" dirty="0">
                          <a:latin typeface="+mn-lt"/>
                        </a:rPr>
                        <a:t>на имущество физических лиц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742">
                <a:tc>
                  <a:txBody>
                    <a:bodyPr/>
                    <a:lstStyle/>
                    <a:p>
                      <a:pPr algn="l" fontAlgn="ctr"/>
                      <a:r>
                        <a:rPr lang="ru-RU" dirty="0" smtClean="0">
                          <a:latin typeface="+mn-lt"/>
                        </a:rPr>
                        <a:t>  Земельный </a:t>
                      </a:r>
                      <a:r>
                        <a:rPr lang="ru-RU" dirty="0">
                          <a:latin typeface="+mn-lt"/>
                        </a:rPr>
                        <a:t>налог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927">
                <a:tc>
                  <a:txBody>
                    <a:bodyPr/>
                    <a:lstStyle/>
                    <a:p>
                      <a:pPr algn="l" fontAlgn="b"/>
                      <a:r>
                        <a:rPr lang="ru-RU" dirty="0" smtClean="0">
                          <a:latin typeface="+mn-lt"/>
                        </a:rPr>
                        <a:t>  Государственная </a:t>
                      </a:r>
                      <a:r>
                        <a:rPr lang="ru-RU" dirty="0">
                          <a:latin typeface="+mn-lt"/>
                        </a:rPr>
                        <a:t>пошлина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78">
                <a:tc>
                  <a:txBody>
                    <a:bodyPr/>
                    <a:lstStyle/>
                    <a:p>
                      <a:pPr algn="l" fontAlgn="b"/>
                      <a:r>
                        <a:rPr lang="ru-RU" dirty="0" smtClean="0">
                          <a:latin typeface="+mn-lt"/>
                        </a:rPr>
                        <a:t>  Неналоговые </a:t>
                      </a:r>
                      <a:r>
                        <a:rPr lang="ru-RU" dirty="0">
                          <a:latin typeface="+mn-lt"/>
                        </a:rPr>
                        <a:t>доходы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b="1" dirty="0">
                          <a:latin typeface="+mn-lt"/>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7915298" y="933432"/>
            <a:ext cx="928694" cy="307777"/>
          </a:xfrm>
          <a:prstGeom prst="rect">
            <a:avLst/>
          </a:prstGeom>
          <a:noFill/>
        </p:spPr>
        <p:txBody>
          <a:bodyPr wrap="square" rtlCol="0">
            <a:spAutoFit/>
          </a:bodyPr>
          <a:lstStyle/>
          <a:p>
            <a:r>
              <a:rPr lang="ru-RU" sz="1400" b="1" dirty="0" smtClean="0">
                <a:latin typeface="Liberation Serif" pitchFamily="18" charset="0"/>
              </a:rPr>
              <a:t>млн.руб.</a:t>
            </a:r>
            <a:endParaRPr lang="ru-RU" sz="1400" dirty="0">
              <a:latin typeface="Liberation Serif" pitchFamily="18" charset="0"/>
            </a:endParaRPr>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14</a:t>
            </a:fld>
            <a:endParaRPr lang="ru-RU"/>
          </a:p>
        </p:txBody>
      </p:sp>
      <p:sp>
        <p:nvSpPr>
          <p:cNvPr id="14" name="TextBox 13"/>
          <p:cNvSpPr txBox="1"/>
          <p:nvPr/>
        </p:nvSpPr>
        <p:spPr>
          <a:xfrm>
            <a:off x="971600" y="4509120"/>
            <a:ext cx="7704856" cy="2523768"/>
          </a:xfrm>
          <a:prstGeom prst="rect">
            <a:avLst/>
          </a:prstGeom>
          <a:noFill/>
        </p:spPr>
        <p:txBody>
          <a:bodyPr wrap="square" rtlCol="0">
            <a:spAutoFit/>
          </a:bodyPr>
          <a:lstStyle/>
          <a:p>
            <a:pPr algn="just"/>
            <a:r>
              <a:rPr lang="ru-RU" sz="1400" dirty="0" smtClean="0"/>
              <a:t>         Рост поступлений по НДФЛ в 2024 году обусловлено ростом дополнительного норматива отчислений заменяющего дотацию из областного бюджета на выравнивание бюджетной обеспеченности с 43% в 2023 г. до 64% в 2024 году, плановый период 2025 года, дополнительный норматив составит 64 процента, плановый период 2026 года, дополнительный норматив заменяющий дотацию из областного бюджета на выравнивание бюджетной обеспеченности составит 63 процента. Прогноз по налогу рассчитан на основании прогноза социально- экономического развития Камышловского городского округа на 2024 год и плановый период 2025 и 2026 годов.</a:t>
            </a:r>
          </a:p>
          <a:p>
            <a:pPr algn="just"/>
            <a:endParaRPr lang="ru-RU" sz="1400" dirty="0" smtClean="0">
              <a:solidFill>
                <a:srgbClr val="FF0000"/>
              </a:solidFill>
              <a:latin typeface="Liberation Serif" pitchFamily="18" charset="0"/>
            </a:endParaRPr>
          </a:p>
          <a:p>
            <a:pPr algn="just"/>
            <a:endParaRPr lang="ru-RU" sz="1400" dirty="0" smtClean="0">
              <a:latin typeface="Liberation Serif" pitchFamily="18" charset="0"/>
            </a:endParaRPr>
          </a:p>
          <a:p>
            <a:pPr algn="just"/>
            <a:endParaRPr lang="ru-RU" dirty="0">
              <a:latin typeface="Liberation Serif" pitchFamily="18" charset="0"/>
            </a:endParaRPr>
          </a:p>
        </p:txBody>
      </p:sp>
      <p:sp>
        <p:nvSpPr>
          <p:cNvPr id="5" name="TextBox 4"/>
          <p:cNvSpPr txBox="1"/>
          <p:nvPr/>
        </p:nvSpPr>
        <p:spPr>
          <a:xfrm>
            <a:off x="1285852" y="642918"/>
            <a:ext cx="7390604" cy="523220"/>
          </a:xfrm>
          <a:prstGeom prst="rect">
            <a:avLst/>
          </a:prstGeom>
          <a:noFill/>
        </p:spPr>
        <p:txBody>
          <a:bodyPr wrap="square" rtlCol="0">
            <a:spAutoFit/>
          </a:bodyPr>
          <a:lstStyle/>
          <a:p>
            <a:pPr algn="ctr"/>
            <a:r>
              <a:rPr lang="ru-RU" sz="2800" b="1" dirty="0" smtClean="0">
                <a:latin typeface="Liberation Serif" pitchFamily="18" charset="0"/>
              </a:rPr>
              <a:t>Налог на доходы физических лиц, млн. руб.</a:t>
            </a:r>
            <a:endParaRPr lang="ru-RU" sz="2800" b="1" dirty="0">
              <a:latin typeface="Liberation Serif" pitchFamily="18" charset="0"/>
            </a:endParaRPr>
          </a:p>
        </p:txBody>
      </p:sp>
      <p:graphicFrame>
        <p:nvGraphicFramePr>
          <p:cNvPr id="6" name="Диаграмма 5">
            <a:extLst>
              <a:ext uri="{FF2B5EF4-FFF2-40B4-BE49-F238E27FC236}">
                <a16:creationId xmlns:lc="http://schemas.openxmlformats.org/drawingml/2006/lockedCanvas" xmlns:a16="http://schemas.microsoft.com/office/drawing/2014/main" xmlns="" xmlns:xdr="http://schemas.openxmlformats.org/drawingml/2006/spreadsheetDrawing" id="{00000000-0008-0000-0300-000002000000}"/>
              </a:ext>
            </a:extLst>
          </p:cNvPr>
          <p:cNvGraphicFramePr/>
          <p:nvPr/>
        </p:nvGraphicFramePr>
        <p:xfrm>
          <a:off x="899592" y="1124744"/>
          <a:ext cx="7848872" cy="33843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15</a:t>
            </a:fld>
            <a:endParaRPr lang="ru-RU"/>
          </a:p>
        </p:txBody>
      </p:sp>
      <p:sp>
        <p:nvSpPr>
          <p:cNvPr id="6" name="TextBox 5"/>
          <p:cNvSpPr txBox="1"/>
          <p:nvPr/>
        </p:nvSpPr>
        <p:spPr>
          <a:xfrm>
            <a:off x="1115616" y="5157192"/>
            <a:ext cx="7572428" cy="1169551"/>
          </a:xfrm>
          <a:prstGeom prst="rect">
            <a:avLst/>
          </a:prstGeom>
          <a:noFill/>
        </p:spPr>
        <p:txBody>
          <a:bodyPr wrap="square" rtlCol="0">
            <a:spAutoFit/>
          </a:bodyPr>
          <a:lstStyle/>
          <a:p>
            <a:pPr algn="just"/>
            <a:r>
              <a:rPr lang="ru-RU" sz="1400" dirty="0" smtClean="0">
                <a:latin typeface="Liberation Serif" pitchFamily="18" charset="0"/>
              </a:rPr>
              <a:t>       </a:t>
            </a:r>
            <a:r>
              <a:rPr lang="ru-RU" sz="1400" dirty="0" smtClean="0"/>
              <a:t>Прогноз поступлений от налога, взимаемого в связи с применением упрощенной системы налогообложения, скорректирован с учетом прогноза главного администратора ИФНС № 19. Размер дифференцированного норматива отчислений в бюджет Камышловского городского округа составит 82,5 процента в 2024 году и плановом периоде 2025 и 2026 годов.</a:t>
            </a:r>
          </a:p>
          <a:p>
            <a:pPr algn="just"/>
            <a:endParaRPr lang="ru-RU" sz="1400" dirty="0" smtClean="0">
              <a:latin typeface="Liberation Serif" pitchFamily="18" charset="0"/>
            </a:endParaRPr>
          </a:p>
        </p:txBody>
      </p:sp>
      <p:sp>
        <p:nvSpPr>
          <p:cNvPr id="7" name="TextBox 6"/>
          <p:cNvSpPr txBox="1"/>
          <p:nvPr/>
        </p:nvSpPr>
        <p:spPr>
          <a:xfrm>
            <a:off x="785754" y="332656"/>
            <a:ext cx="8358246" cy="954107"/>
          </a:xfrm>
          <a:prstGeom prst="rect">
            <a:avLst/>
          </a:prstGeom>
          <a:noFill/>
        </p:spPr>
        <p:txBody>
          <a:bodyPr wrap="square" rtlCol="0">
            <a:spAutoFit/>
          </a:bodyPr>
          <a:lstStyle/>
          <a:p>
            <a:pPr algn="ctr"/>
            <a:r>
              <a:rPr lang="ru-RU" sz="2800" b="1" dirty="0" smtClean="0">
                <a:latin typeface="Liberation Serif" pitchFamily="18" charset="0"/>
              </a:rPr>
              <a:t>Налог, взимаемый в связи с применением упрощенной системы </a:t>
            </a:r>
            <a:r>
              <a:rPr lang="ru-RU" sz="2800" b="1" dirty="0" err="1" smtClean="0">
                <a:latin typeface="Liberation Serif" pitchFamily="18" charset="0"/>
              </a:rPr>
              <a:t>налогооблажения</a:t>
            </a:r>
            <a:r>
              <a:rPr lang="ru-RU" sz="2800" b="1" dirty="0" smtClean="0">
                <a:latin typeface="Liberation Serif" pitchFamily="18" charset="0"/>
              </a:rPr>
              <a:t>, млн. руб.</a:t>
            </a:r>
            <a:endParaRPr lang="ru-RU" sz="2800" b="1" dirty="0">
              <a:latin typeface="Liberation Serif" pitchFamily="18" charset="0"/>
            </a:endParaRPr>
          </a:p>
        </p:txBody>
      </p:sp>
      <p:graphicFrame>
        <p:nvGraphicFramePr>
          <p:cNvPr id="9" name="Диаграмма 8">
            <a:extLst>
              <a:ext uri="{FF2B5EF4-FFF2-40B4-BE49-F238E27FC236}">
                <a16:creationId xmlns:lc="http://schemas.openxmlformats.org/drawingml/2006/lockedCanvas" xmlns:a16="http://schemas.microsoft.com/office/drawing/2014/main" xmlns="" xmlns:xdr="http://schemas.openxmlformats.org/drawingml/2006/spreadsheetDrawing" id="{5E8886BB-6452-4A48-966E-3F974DBAEF33}"/>
              </a:ext>
            </a:extLst>
          </p:cNvPr>
          <p:cNvGraphicFramePr/>
          <p:nvPr/>
        </p:nvGraphicFramePr>
        <p:xfrm>
          <a:off x="1043608" y="1412776"/>
          <a:ext cx="7632848" cy="38164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1"/>
          </p:nvPr>
        </p:nvSpPr>
        <p:spPr/>
        <p:txBody>
          <a:bodyPr/>
          <a:lstStyle/>
          <a:p>
            <a:fld id="{A1293435-380D-4EA1-93EC-CEA7FE79D970}" type="slidenum">
              <a:rPr lang="ru-RU" smtClean="0"/>
              <a:pPr/>
              <a:t>16</a:t>
            </a:fld>
            <a:endParaRPr lang="ru-RU"/>
          </a:p>
        </p:txBody>
      </p:sp>
      <p:sp>
        <p:nvSpPr>
          <p:cNvPr id="9" name="TextBox 8"/>
          <p:cNvSpPr txBox="1"/>
          <p:nvPr/>
        </p:nvSpPr>
        <p:spPr>
          <a:xfrm>
            <a:off x="1115616" y="5229200"/>
            <a:ext cx="7500990" cy="1015663"/>
          </a:xfrm>
          <a:prstGeom prst="rect">
            <a:avLst/>
          </a:prstGeom>
          <a:noFill/>
        </p:spPr>
        <p:txBody>
          <a:bodyPr wrap="square" rtlCol="0">
            <a:spAutoFit/>
          </a:bodyPr>
          <a:lstStyle/>
          <a:p>
            <a:pPr algn="just"/>
            <a:r>
              <a:rPr lang="ru-RU" sz="1400" dirty="0" smtClean="0">
                <a:latin typeface="Liberation Serif" pitchFamily="18" charset="0"/>
              </a:rPr>
              <a:t>        </a:t>
            </a:r>
            <a:r>
              <a:rPr lang="ru-RU" sz="1400" dirty="0" smtClean="0"/>
              <a:t>Прогноз по доходам от акцизов на нефтепродукты в 2024 году, плановом периоде 2025 и 2026 года рассчитан с учетом дифференцированного норматива отчислений в местный бюджет 0,14108%.</a:t>
            </a:r>
          </a:p>
          <a:p>
            <a:pPr algn="just"/>
            <a:endParaRPr lang="ru-RU" dirty="0">
              <a:latin typeface="Liberation Serif" pitchFamily="18" charset="0"/>
            </a:endParaRPr>
          </a:p>
        </p:txBody>
      </p:sp>
      <p:sp>
        <p:nvSpPr>
          <p:cNvPr id="6" name="TextBox 5"/>
          <p:cNvSpPr txBox="1"/>
          <p:nvPr/>
        </p:nvSpPr>
        <p:spPr>
          <a:xfrm>
            <a:off x="1071538" y="357166"/>
            <a:ext cx="7429552" cy="523220"/>
          </a:xfrm>
          <a:prstGeom prst="rect">
            <a:avLst/>
          </a:prstGeom>
          <a:noFill/>
        </p:spPr>
        <p:txBody>
          <a:bodyPr wrap="square" rtlCol="0">
            <a:spAutoFit/>
          </a:bodyPr>
          <a:lstStyle/>
          <a:p>
            <a:pPr algn="ctr"/>
            <a:r>
              <a:rPr lang="ru-RU" sz="2800" b="1" dirty="0" smtClean="0">
                <a:latin typeface="Liberation Serif" pitchFamily="18" charset="0"/>
              </a:rPr>
              <a:t>Доходы от уплаты акцизов, млн. руб.</a:t>
            </a:r>
            <a:endParaRPr lang="ru-RU" sz="2800" b="1" dirty="0">
              <a:latin typeface="Liberation Serif" pitchFamily="18" charset="0"/>
            </a:endParaRPr>
          </a:p>
        </p:txBody>
      </p:sp>
      <p:graphicFrame>
        <p:nvGraphicFramePr>
          <p:cNvPr id="8" name="Диаграмма 7">
            <a:extLst>
              <a:ext uri="{FF2B5EF4-FFF2-40B4-BE49-F238E27FC236}">
                <a16:creationId xmlns:lc="http://schemas.openxmlformats.org/drawingml/2006/lockedCanvas" xmlns:a16="http://schemas.microsoft.com/office/drawing/2014/main" xmlns="" xmlns:xdr="http://schemas.openxmlformats.org/drawingml/2006/spreadsheetDrawing" id="{00000000-0008-0000-0300-000003000000}"/>
              </a:ext>
            </a:extLst>
          </p:cNvPr>
          <p:cNvGraphicFramePr/>
          <p:nvPr/>
        </p:nvGraphicFramePr>
        <p:xfrm>
          <a:off x="1187624" y="980728"/>
          <a:ext cx="7704856" cy="41764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17</a:t>
            </a:fld>
            <a:endParaRPr lang="ru-RU"/>
          </a:p>
        </p:txBody>
      </p:sp>
      <p:sp>
        <p:nvSpPr>
          <p:cNvPr id="4" name="TextBox 3"/>
          <p:cNvSpPr txBox="1"/>
          <p:nvPr/>
        </p:nvSpPr>
        <p:spPr>
          <a:xfrm>
            <a:off x="1259632" y="5229200"/>
            <a:ext cx="7429552" cy="954107"/>
          </a:xfrm>
          <a:prstGeom prst="rect">
            <a:avLst/>
          </a:prstGeom>
          <a:noFill/>
        </p:spPr>
        <p:txBody>
          <a:bodyPr wrap="square" rtlCol="0">
            <a:spAutoFit/>
          </a:bodyPr>
          <a:lstStyle/>
          <a:p>
            <a:pPr algn="just"/>
            <a:r>
              <a:rPr lang="ru-RU" sz="1400" dirty="0" smtClean="0">
                <a:latin typeface="Liberation Serif" pitchFamily="18" charset="0"/>
              </a:rPr>
              <a:t>         </a:t>
            </a:r>
            <a:r>
              <a:rPr lang="ru-RU" sz="1400" dirty="0" smtClean="0"/>
              <a:t>Прогноз по земельному налогу рассчитан на основании прогноза социально- экономического развития Камышловского городского округа на 2024 год и плановый период 2025 и 2026 годов. Прогноз скорректирован с учетом прогноза главного администратора ИФНС № 19.</a:t>
            </a:r>
            <a:endParaRPr lang="ru-RU" sz="1400" dirty="0"/>
          </a:p>
        </p:txBody>
      </p:sp>
      <p:sp>
        <p:nvSpPr>
          <p:cNvPr id="5" name="TextBox 4"/>
          <p:cNvSpPr txBox="1"/>
          <p:nvPr/>
        </p:nvSpPr>
        <p:spPr>
          <a:xfrm>
            <a:off x="1142976" y="500042"/>
            <a:ext cx="7715304" cy="523220"/>
          </a:xfrm>
          <a:prstGeom prst="rect">
            <a:avLst/>
          </a:prstGeom>
          <a:noFill/>
        </p:spPr>
        <p:txBody>
          <a:bodyPr wrap="square" rtlCol="0">
            <a:spAutoFit/>
          </a:bodyPr>
          <a:lstStyle/>
          <a:p>
            <a:pPr algn="ctr"/>
            <a:r>
              <a:rPr lang="ru-RU" sz="2800" b="1" dirty="0" smtClean="0">
                <a:latin typeface="Liberation Serif" pitchFamily="18" charset="0"/>
              </a:rPr>
              <a:t>Земельный налог, млн. руб</a:t>
            </a:r>
            <a:r>
              <a:rPr lang="ru-RU" sz="2800" dirty="0" smtClean="0">
                <a:latin typeface="Liberation Serif" pitchFamily="18" charset="0"/>
              </a:rPr>
              <a:t>.</a:t>
            </a:r>
            <a:endParaRPr lang="ru-RU" sz="2800" dirty="0">
              <a:latin typeface="Liberation Serif" pitchFamily="18" charset="0"/>
            </a:endParaRPr>
          </a:p>
        </p:txBody>
      </p:sp>
      <p:graphicFrame>
        <p:nvGraphicFramePr>
          <p:cNvPr id="7" name="Диаграмма 6">
            <a:extLst>
              <a:ext uri="{FF2B5EF4-FFF2-40B4-BE49-F238E27FC236}">
                <a16:creationId xmlns:xdr="http://schemas.openxmlformats.org/drawingml/2006/spreadsheetDrawing" xmlns="" xmlns:a16="http://schemas.microsoft.com/office/drawing/2014/main" xmlns:lc="http://schemas.openxmlformats.org/drawingml/2006/lockedCanvas" id="{00000000-0008-0000-0300-000006000000}"/>
              </a:ext>
            </a:extLst>
          </p:cNvPr>
          <p:cNvGraphicFramePr/>
          <p:nvPr/>
        </p:nvGraphicFramePr>
        <p:xfrm>
          <a:off x="1187624" y="1484784"/>
          <a:ext cx="7560840" cy="360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18</a:t>
            </a:fld>
            <a:endParaRPr lang="ru-RU"/>
          </a:p>
        </p:txBody>
      </p:sp>
      <p:sp>
        <p:nvSpPr>
          <p:cNvPr id="4" name="TextBox 3"/>
          <p:cNvSpPr txBox="1"/>
          <p:nvPr/>
        </p:nvSpPr>
        <p:spPr>
          <a:xfrm>
            <a:off x="1259632" y="4869160"/>
            <a:ext cx="7643866" cy="1600438"/>
          </a:xfrm>
          <a:prstGeom prst="rect">
            <a:avLst/>
          </a:prstGeom>
          <a:noFill/>
        </p:spPr>
        <p:txBody>
          <a:bodyPr wrap="square" rtlCol="0">
            <a:spAutoFit/>
          </a:bodyPr>
          <a:lstStyle/>
          <a:p>
            <a:pPr algn="just"/>
            <a:r>
              <a:rPr lang="ru-RU" sz="1400" dirty="0" smtClean="0"/>
              <a:t>        Положительная динамика поступлений по налогу на имущество физических лиц рассчитана с учетом фактического начисления за 2022 год, 5-НМ «Отчет о налоговой базе и структуре начислений по местным налогам», поступления по налогу рассчитаны на основании прогноза социально- экономического развития Камышловского городского округа на 2024 год и плановый период 2025 и 2026 годов. Прогноз скорректирован с учетом прогноза главного администратора ИФНС № 19.</a:t>
            </a:r>
          </a:p>
          <a:p>
            <a:r>
              <a:rPr lang="ru-RU" sz="1400" dirty="0" smtClean="0">
                <a:latin typeface="Liberation Serif" pitchFamily="18" charset="0"/>
              </a:rPr>
              <a:t> </a:t>
            </a:r>
          </a:p>
        </p:txBody>
      </p:sp>
      <p:sp>
        <p:nvSpPr>
          <p:cNvPr id="5" name="TextBox 4"/>
          <p:cNvSpPr txBox="1"/>
          <p:nvPr/>
        </p:nvSpPr>
        <p:spPr>
          <a:xfrm>
            <a:off x="1071538" y="500042"/>
            <a:ext cx="7858180" cy="523220"/>
          </a:xfrm>
          <a:prstGeom prst="rect">
            <a:avLst/>
          </a:prstGeom>
          <a:noFill/>
        </p:spPr>
        <p:txBody>
          <a:bodyPr wrap="square" rtlCol="0">
            <a:spAutoFit/>
          </a:bodyPr>
          <a:lstStyle/>
          <a:p>
            <a:pPr algn="ctr"/>
            <a:r>
              <a:rPr lang="ru-RU" sz="2800" b="1" dirty="0" smtClean="0">
                <a:latin typeface="Liberation Serif" pitchFamily="18" charset="0"/>
              </a:rPr>
              <a:t>Налог на имущество физических лиц, млн. руб.</a:t>
            </a:r>
            <a:endParaRPr lang="ru-RU" sz="2800" b="1" dirty="0">
              <a:latin typeface="Liberation Serif" pitchFamily="18" charset="0"/>
            </a:endParaRPr>
          </a:p>
        </p:txBody>
      </p:sp>
      <p:graphicFrame>
        <p:nvGraphicFramePr>
          <p:cNvPr id="7" name="Диаграмма 6">
            <a:extLst>
              <a:ext uri="{FF2B5EF4-FFF2-40B4-BE49-F238E27FC236}">
                <a16:creationId xmlns:lc="http://schemas.openxmlformats.org/drawingml/2006/lockedCanvas" xmlns:a16="http://schemas.microsoft.com/office/drawing/2014/main" xmlns="" xmlns:xdr="http://schemas.openxmlformats.org/drawingml/2006/spreadsheetDrawing" id="{00000000-0008-0000-0300-000005000000}"/>
              </a:ext>
            </a:extLst>
          </p:cNvPr>
          <p:cNvGraphicFramePr/>
          <p:nvPr/>
        </p:nvGraphicFramePr>
        <p:xfrm>
          <a:off x="1259632" y="1052736"/>
          <a:ext cx="7632848" cy="38164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76" y="296653"/>
            <a:ext cx="7643866" cy="523220"/>
          </a:xfrm>
          <a:prstGeom prst="rect">
            <a:avLst/>
          </a:prstGeom>
          <a:noFill/>
        </p:spPr>
        <p:txBody>
          <a:bodyPr wrap="square" rtlCol="0">
            <a:spAutoFit/>
          </a:bodyPr>
          <a:lstStyle/>
          <a:p>
            <a:pPr algn="ctr"/>
            <a:r>
              <a:rPr lang="ru-RU" sz="2800" b="1" dirty="0" smtClean="0">
                <a:latin typeface="Liberation Serif" pitchFamily="18" charset="0"/>
              </a:rPr>
              <a:t>Межбюджетные трансферты, млн. руб.</a:t>
            </a:r>
            <a:endParaRPr lang="ru-RU" sz="2800" b="1" dirty="0">
              <a:latin typeface="Liberation Serif" pitchFamily="18" charset="0"/>
            </a:endParaRPr>
          </a:p>
        </p:txBody>
      </p:sp>
      <p:sp>
        <p:nvSpPr>
          <p:cNvPr id="6" name="Номер слайда 5"/>
          <p:cNvSpPr>
            <a:spLocks noGrp="1"/>
          </p:cNvSpPr>
          <p:nvPr>
            <p:ph type="sldNum" sz="quarter" idx="11"/>
          </p:nvPr>
        </p:nvSpPr>
        <p:spPr/>
        <p:txBody>
          <a:bodyPr/>
          <a:lstStyle/>
          <a:p>
            <a:fld id="{A1293435-380D-4EA1-93EC-CEA7FE79D970}" type="slidenum">
              <a:rPr lang="ru-RU" smtClean="0"/>
              <a:pPr/>
              <a:t>19</a:t>
            </a:fld>
            <a:endParaRPr lang="ru-RU"/>
          </a:p>
        </p:txBody>
      </p:sp>
      <p:graphicFrame>
        <p:nvGraphicFramePr>
          <p:cNvPr id="11" name="Диаграмма 10">
            <a:extLst>
              <a:ext uri="{FF2B5EF4-FFF2-40B4-BE49-F238E27FC236}">
                <a16:creationId xmlns:lc="http://schemas.openxmlformats.org/drawingml/2006/lockedCanvas" xmlns:a16="http://schemas.microsoft.com/office/drawing/2014/main" xmlns="" xmlns:xdr="http://schemas.openxmlformats.org/drawingml/2006/spreadsheetDrawing" id="{00000000-0008-0000-0400-000008000000}"/>
              </a:ext>
            </a:extLst>
          </p:cNvPr>
          <p:cNvGraphicFramePr/>
          <p:nvPr/>
        </p:nvGraphicFramePr>
        <p:xfrm>
          <a:off x="1052512" y="1052737"/>
          <a:ext cx="7911976"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1475656" y="2564904"/>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b="1" dirty="0" smtClean="0"/>
              <a:t>863,5</a:t>
            </a:r>
            <a:endParaRPr lang="ru-RU" sz="1600" b="1" dirty="0"/>
          </a:p>
        </p:txBody>
      </p:sp>
      <p:sp>
        <p:nvSpPr>
          <p:cNvPr id="8" name="Прямоугольник 7"/>
          <p:cNvSpPr/>
          <p:nvPr/>
        </p:nvSpPr>
        <p:spPr>
          <a:xfrm>
            <a:off x="2699792" y="1196752"/>
            <a:ext cx="748923" cy="338554"/>
          </a:xfrm>
          <a:prstGeom prst="rect">
            <a:avLst/>
          </a:prstGeom>
        </p:spPr>
        <p:txBody>
          <a:bodyPr wrap="none">
            <a:spAutoFit/>
          </a:bodyPr>
          <a:lstStyle/>
          <a:p>
            <a:r>
              <a:rPr lang="ru-RU" sz="1600" b="1" dirty="0" smtClean="0"/>
              <a:t>1252,6</a:t>
            </a:r>
            <a:endParaRPr lang="ru-RU" sz="1600" b="1" dirty="0"/>
          </a:p>
        </p:txBody>
      </p:sp>
      <p:sp>
        <p:nvSpPr>
          <p:cNvPr id="9" name="Прямоугольник 8"/>
          <p:cNvSpPr/>
          <p:nvPr/>
        </p:nvSpPr>
        <p:spPr>
          <a:xfrm>
            <a:off x="3923928" y="1268760"/>
            <a:ext cx="748923" cy="338554"/>
          </a:xfrm>
          <a:prstGeom prst="rect">
            <a:avLst/>
          </a:prstGeom>
        </p:spPr>
        <p:txBody>
          <a:bodyPr wrap="none">
            <a:spAutoFit/>
          </a:bodyPr>
          <a:lstStyle/>
          <a:p>
            <a:r>
              <a:rPr lang="ru-RU" sz="1600" b="1" dirty="0" smtClean="0"/>
              <a:t>1252,9</a:t>
            </a:r>
            <a:endParaRPr lang="ru-RU" sz="1600" b="1" dirty="0"/>
          </a:p>
        </p:txBody>
      </p:sp>
      <p:sp>
        <p:nvSpPr>
          <p:cNvPr id="10" name="Прямоугольник 9"/>
          <p:cNvSpPr/>
          <p:nvPr/>
        </p:nvSpPr>
        <p:spPr>
          <a:xfrm>
            <a:off x="5148064" y="1484784"/>
            <a:ext cx="737574" cy="338554"/>
          </a:xfrm>
          <a:prstGeom prst="rect">
            <a:avLst/>
          </a:prstGeom>
        </p:spPr>
        <p:txBody>
          <a:bodyPr wrap="none">
            <a:spAutoFit/>
          </a:bodyPr>
          <a:lstStyle/>
          <a:p>
            <a:r>
              <a:rPr lang="ru-RU" sz="1600" b="1" dirty="0" smtClean="0"/>
              <a:t>1180,0</a:t>
            </a:r>
            <a:endParaRPr lang="ru-RU" sz="1600" b="1" dirty="0"/>
          </a:p>
        </p:txBody>
      </p:sp>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2</a:t>
            </a:fld>
            <a:endParaRPr lang="ru-RU" dirty="0"/>
          </a:p>
        </p:txBody>
      </p:sp>
      <p:sp>
        <p:nvSpPr>
          <p:cNvPr id="3" name="TextBox 2"/>
          <p:cNvSpPr txBox="1"/>
          <p:nvPr/>
        </p:nvSpPr>
        <p:spPr>
          <a:xfrm>
            <a:off x="899592" y="836722"/>
            <a:ext cx="7920880" cy="507831"/>
          </a:xfrm>
          <a:prstGeom prst="rect">
            <a:avLst/>
          </a:prstGeom>
          <a:noFill/>
        </p:spPr>
        <p:txBody>
          <a:bodyPr wrap="square" rtlCol="0">
            <a:spAutoFit/>
          </a:bodyPr>
          <a:lstStyle/>
          <a:p>
            <a:pPr algn="ctr">
              <a:lnSpc>
                <a:spcPct val="90000"/>
              </a:lnSpc>
              <a:buFont typeface="Wingdings 2" pitchFamily="18" charset="2"/>
              <a:buNone/>
            </a:pPr>
            <a:endParaRPr lang="ru-RU" sz="3000" dirty="0"/>
          </a:p>
        </p:txBody>
      </p:sp>
      <p:sp>
        <p:nvSpPr>
          <p:cNvPr id="4" name="Прямоугольник 3"/>
          <p:cNvSpPr/>
          <p:nvPr/>
        </p:nvSpPr>
        <p:spPr>
          <a:xfrm>
            <a:off x="1187624" y="188640"/>
            <a:ext cx="6552728" cy="523220"/>
          </a:xfrm>
          <a:prstGeom prst="rect">
            <a:avLst/>
          </a:prstGeom>
        </p:spPr>
        <p:txBody>
          <a:bodyPr wrap="square">
            <a:spAutoFit/>
          </a:bodyPr>
          <a:lstStyle/>
          <a:p>
            <a:pPr algn="ctr"/>
            <a:r>
              <a:rPr lang="ru-RU" sz="2800" b="1" dirty="0">
                <a:solidFill>
                  <a:srgbClr val="333333"/>
                </a:solidFill>
                <a:latin typeface="Liberation Serif" pitchFamily="18" charset="0"/>
                <a:cs typeface="Times New Roman" panose="02020603050405020304" pitchFamily="18" charset="0"/>
              </a:rPr>
              <a:t>Оглавление</a:t>
            </a:r>
          </a:p>
        </p:txBody>
      </p:sp>
      <p:graphicFrame>
        <p:nvGraphicFramePr>
          <p:cNvPr id="5" name="Таблица 4"/>
          <p:cNvGraphicFramePr>
            <a:graphicFrameLocks noGrp="1"/>
          </p:cNvGraphicFramePr>
          <p:nvPr>
            <p:extLst>
              <p:ext uri="{D42A27DB-BD31-4B8C-83A1-F6EECF244321}">
                <p14:modId xmlns="" xmlns:p14="http://schemas.microsoft.com/office/powerpoint/2010/main" val="2117800333"/>
              </p:ext>
            </p:extLst>
          </p:nvPr>
        </p:nvGraphicFramePr>
        <p:xfrm>
          <a:off x="971600" y="908720"/>
          <a:ext cx="7920880" cy="5469001"/>
        </p:xfrm>
        <a:graphic>
          <a:graphicData uri="http://schemas.openxmlformats.org/drawingml/2006/table">
            <a:tbl>
              <a:tblPr firstRow="1" firstCol="1" bandRow="1">
                <a:tableStyleId>{5C22544A-7EE6-4342-B048-85BDC9FD1C3A}</a:tableStyleId>
              </a:tblPr>
              <a:tblGrid>
                <a:gridCol w="7341022"/>
                <a:gridCol w="579858"/>
              </a:tblGrid>
              <a:tr h="19856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1" kern="1200" dirty="0" smtClean="0">
                          <a:solidFill>
                            <a:schemeClr val="tx1"/>
                          </a:solidFill>
                          <a:effectLst/>
                          <a:latin typeface="Liberation Serif" pitchFamily="18" charset="0"/>
                          <a:ea typeface="+mn-ea"/>
                          <a:cs typeface="Times New Roman" panose="02020603050405020304" pitchFamily="18" charset="0"/>
                        </a:rPr>
                        <a:t>1. Вводная часть</a:t>
                      </a:r>
                      <a:endParaRPr lang="ru-RU" sz="1100" b="1" kern="1200" dirty="0">
                        <a:solidFill>
                          <a:schemeClr val="tx1"/>
                        </a:solidFill>
                        <a:effectLst/>
                        <a:latin typeface="Liberation Serif" pitchFamily="18" charset="0"/>
                        <a:ea typeface="+mn-ea"/>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93387">
                <a:tc>
                  <a:txBody>
                    <a:bodyPr/>
                    <a:lstStyle/>
                    <a:p>
                      <a:pPr algn="just">
                        <a:lnSpc>
                          <a:spcPct val="115000"/>
                        </a:lnSpc>
                        <a:spcAft>
                          <a:spcPts val="0"/>
                        </a:spcAft>
                      </a:pPr>
                      <a:r>
                        <a:rPr lang="ru-RU" sz="1100" b="0" dirty="0">
                          <a:solidFill>
                            <a:schemeClr val="tx1"/>
                          </a:solidFill>
                          <a:effectLst/>
                          <a:latin typeface="Liberation Serif" pitchFamily="18" charset="0"/>
                          <a:cs typeface="Times New Roman" panose="02020603050405020304" pitchFamily="18" charset="0"/>
                        </a:rPr>
                        <a:t>Основные понятия</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a:solidFill>
                            <a:schemeClr val="tx1"/>
                          </a:solidFill>
                          <a:effectLst/>
                          <a:latin typeface="Liberation Serif" pitchFamily="18" charset="0"/>
                          <a:ea typeface="Calibri"/>
                          <a:cs typeface="Times New Roman" panose="02020603050405020304" pitchFamily="18" charset="0"/>
                        </a:rPr>
                        <a:t>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387">
                <a:tc>
                  <a:txBody>
                    <a:bodyPr/>
                    <a:lstStyle/>
                    <a:p>
                      <a:pPr algn="just">
                        <a:lnSpc>
                          <a:spcPct val="115000"/>
                        </a:lnSpc>
                        <a:spcAft>
                          <a:spcPts val="0"/>
                        </a:spcAft>
                      </a:pPr>
                      <a:r>
                        <a:rPr lang="ru-RU" sz="1100" b="0" dirty="0">
                          <a:solidFill>
                            <a:schemeClr val="tx1"/>
                          </a:solidFill>
                          <a:effectLst/>
                          <a:latin typeface="Liberation Serif" pitchFamily="18" charset="0"/>
                          <a:cs typeface="Times New Roman" panose="02020603050405020304" pitchFamily="18" charset="0"/>
                        </a:rPr>
                        <a:t>Бюджетный процесс – </a:t>
                      </a:r>
                      <a:r>
                        <a:rPr lang="ru-RU" sz="1100" b="0" dirty="0" smtClean="0">
                          <a:solidFill>
                            <a:schemeClr val="tx1"/>
                          </a:solidFill>
                          <a:effectLst/>
                          <a:latin typeface="Liberation Serif" pitchFamily="18" charset="0"/>
                          <a:cs typeface="Times New Roman" panose="02020603050405020304" pitchFamily="18" charset="0"/>
                        </a:rPr>
                        <a:t>2024</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a:solidFill>
                            <a:schemeClr val="tx1"/>
                          </a:solidFill>
                          <a:effectLst/>
                          <a:latin typeface="Liberation Serif" pitchFamily="18" charset="0"/>
                          <a:ea typeface="Calibri"/>
                          <a:cs typeface="Times New Roman" panose="02020603050405020304" pitchFamily="18" charset="0"/>
                        </a:rPr>
                        <a:t>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0483">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Основные направления бюджетной и налоговой политики</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7</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2406">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ea typeface="Calibri"/>
                          <a:cs typeface="Times New Roman" panose="02020603050405020304" pitchFamily="18" charset="0"/>
                        </a:rPr>
                        <a:t>Показатели социально-экономического</a:t>
                      </a:r>
                      <a:r>
                        <a:rPr lang="ru-RU" sz="1100" b="0" baseline="0" dirty="0" smtClean="0">
                          <a:solidFill>
                            <a:schemeClr val="tx1"/>
                          </a:solidFill>
                          <a:effectLst/>
                          <a:latin typeface="Liberation Serif" pitchFamily="18" charset="0"/>
                          <a:ea typeface="Calibri"/>
                          <a:cs typeface="Times New Roman" panose="02020603050405020304" pitchFamily="18" charset="0"/>
                        </a:rPr>
                        <a:t> развития Камышловского городского округа</a:t>
                      </a:r>
                      <a:endParaRPr lang="ru-RU" sz="1100" b="0" dirty="0" smtClean="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8</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387">
                <a:tc>
                  <a:txBody>
                    <a:bodyPr/>
                    <a:lstStyle/>
                    <a:p>
                      <a:pPr algn="just">
                        <a:lnSpc>
                          <a:spcPct val="115000"/>
                        </a:lnSpc>
                        <a:spcAft>
                          <a:spcPts val="0"/>
                        </a:spcAft>
                      </a:pPr>
                      <a:r>
                        <a:rPr lang="ru-RU" sz="1100" b="1" dirty="0">
                          <a:solidFill>
                            <a:schemeClr val="tx1"/>
                          </a:solidFill>
                          <a:effectLst/>
                          <a:latin typeface="Liberation Serif" pitchFamily="18" charset="0"/>
                          <a:cs typeface="Times New Roman" panose="02020603050405020304" pitchFamily="18" charset="0"/>
                        </a:rPr>
                        <a:t>2. Общие характеристики бюджета</a:t>
                      </a:r>
                      <a:endParaRPr lang="ru-RU" sz="1100" b="1"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100" b="0" dirty="0">
                          <a:solidFill>
                            <a:schemeClr val="tx1"/>
                          </a:solidFill>
                          <a:effectLst/>
                          <a:latin typeface="Liberation Serif" pitchFamily="18" charset="0"/>
                          <a:cs typeface="Times New Roman" panose="02020603050405020304" pitchFamily="18" charset="0"/>
                        </a:rPr>
                        <a:t> </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262">
                <a:tc>
                  <a:txBody>
                    <a:bodyPr/>
                    <a:lstStyle/>
                    <a:p>
                      <a:pPr algn="just"/>
                      <a:r>
                        <a:rPr lang="ru-RU" sz="1100" b="0" dirty="0" smtClean="0">
                          <a:solidFill>
                            <a:schemeClr val="tx1"/>
                          </a:solidFill>
                          <a:effectLst/>
                          <a:latin typeface="Liberation Serif" pitchFamily="18" charset="0"/>
                          <a:cs typeface="Times New Roman" panose="02020603050405020304" pitchFamily="18" charset="0"/>
                        </a:rPr>
                        <a:t>Основные параметры Бюджета Камышловского городского округа</a:t>
                      </a:r>
                      <a:endParaRPr lang="ru-RU" sz="1100" b="0" dirty="0">
                        <a:solidFill>
                          <a:schemeClr val="tx1"/>
                        </a:solidFill>
                        <a:effectLst/>
                        <a:latin typeface="Liberation Serif"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mn-ea"/>
                          <a:cs typeface="Times New Roman" panose="02020603050405020304" pitchFamily="18" charset="0"/>
                        </a:rPr>
                        <a:t>9</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2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100" b="0" dirty="0" smtClean="0">
                          <a:solidFill>
                            <a:schemeClr val="tx1"/>
                          </a:solidFill>
                          <a:effectLst/>
                          <a:latin typeface="Liberation Serif" pitchFamily="18" charset="0"/>
                          <a:cs typeface="Times New Roman" panose="02020603050405020304" pitchFamily="18" charset="0"/>
                        </a:rPr>
                        <a:t>Динамика </a:t>
                      </a:r>
                      <a:r>
                        <a:rPr lang="ru-RU" sz="1100" b="0" dirty="0" smtClean="0">
                          <a:solidFill>
                            <a:schemeClr val="tx1"/>
                          </a:solidFill>
                          <a:latin typeface="Liberation Serif" pitchFamily="18" charset="0"/>
                        </a:rPr>
                        <a:t>доходов и расходов бюджета Камышловского городского округа на 2017-2026 годы</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10</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387">
                <a:tc>
                  <a:txBody>
                    <a:bodyPr/>
                    <a:lstStyle/>
                    <a:p>
                      <a:pPr algn="just">
                        <a:lnSpc>
                          <a:spcPct val="115000"/>
                        </a:lnSpc>
                        <a:spcAft>
                          <a:spcPts val="0"/>
                        </a:spcAft>
                      </a:pPr>
                      <a:r>
                        <a:rPr lang="ru-RU" sz="1100" b="1" dirty="0">
                          <a:solidFill>
                            <a:schemeClr val="tx1"/>
                          </a:solidFill>
                          <a:effectLst/>
                          <a:latin typeface="Liberation Serif" pitchFamily="18" charset="0"/>
                          <a:cs typeface="Times New Roman" panose="02020603050405020304" pitchFamily="18" charset="0"/>
                        </a:rPr>
                        <a:t>3. Доходы бюджета</a:t>
                      </a:r>
                      <a:endParaRPr lang="ru-RU" sz="1100" b="1"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100" b="0" dirty="0">
                          <a:solidFill>
                            <a:schemeClr val="tx1"/>
                          </a:solidFill>
                          <a:effectLst/>
                          <a:latin typeface="Liberation Serif" pitchFamily="18" charset="0"/>
                          <a:cs typeface="Times New Roman" panose="02020603050405020304" pitchFamily="18" charset="0"/>
                        </a:rPr>
                        <a:t> </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387">
                <a:tc>
                  <a:txBody>
                    <a:bodyPr/>
                    <a:lstStyle/>
                    <a:p>
                      <a:pPr algn="just">
                        <a:lnSpc>
                          <a:spcPct val="115000"/>
                        </a:lnSpc>
                        <a:spcAft>
                          <a:spcPts val="0"/>
                        </a:spcAft>
                      </a:pPr>
                      <a:r>
                        <a:rPr lang="ru-RU" sz="1100" b="0" dirty="0" smtClean="0">
                          <a:solidFill>
                            <a:schemeClr val="tx1"/>
                          </a:solidFill>
                          <a:effectLst/>
                          <a:latin typeface="Liberation Serif" pitchFamily="18" charset="0"/>
                          <a:cs typeface="Times New Roman" panose="02020603050405020304" pitchFamily="18" charset="0"/>
                        </a:rPr>
                        <a:t>Структура доходов </a:t>
                      </a:r>
                      <a:r>
                        <a:rPr lang="ru-RU" sz="1100" b="0" dirty="0">
                          <a:solidFill>
                            <a:schemeClr val="tx1"/>
                          </a:solidFill>
                          <a:effectLst/>
                          <a:latin typeface="Liberation Serif" pitchFamily="18" charset="0"/>
                          <a:cs typeface="Times New Roman" panose="02020603050405020304" pitchFamily="18" charset="0"/>
                        </a:rPr>
                        <a:t>бюджета в </a:t>
                      </a:r>
                      <a:r>
                        <a:rPr lang="ru-RU" sz="1100" b="0" dirty="0" smtClean="0">
                          <a:solidFill>
                            <a:schemeClr val="tx1"/>
                          </a:solidFill>
                          <a:effectLst/>
                          <a:latin typeface="Liberation Serif" pitchFamily="18" charset="0"/>
                          <a:cs typeface="Times New Roman" panose="02020603050405020304" pitchFamily="18" charset="0"/>
                        </a:rPr>
                        <a:t>2024 </a:t>
                      </a:r>
                      <a:r>
                        <a:rPr lang="ru-RU" sz="1100" b="0" dirty="0">
                          <a:solidFill>
                            <a:schemeClr val="tx1"/>
                          </a:solidFill>
                          <a:effectLst/>
                          <a:latin typeface="Liberation Serif" pitchFamily="18" charset="0"/>
                          <a:cs typeface="Times New Roman" panose="02020603050405020304" pitchFamily="18" charset="0"/>
                        </a:rPr>
                        <a:t>году</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11</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643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rPr>
                        <a:t>Структура налоговых и неналоговых доходов бюджета Камышловского городского округа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12</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643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rPr>
                        <a:t>Налоговые и неналоговые доходы бюджета Камышловского городского округа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13</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643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rPr>
                        <a:t>Налог на доходы физических лиц</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14</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643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latin typeface="Liberation Serif" pitchFamily="18" charset="0"/>
                        </a:rPr>
                        <a:t>Налог, взимаемый в связи с применением упрощенной системы </a:t>
                      </a:r>
                      <a:r>
                        <a:rPr lang="ru-RU" sz="1100" b="0" dirty="0" err="1" smtClean="0">
                          <a:solidFill>
                            <a:schemeClr val="tx1"/>
                          </a:solidFill>
                          <a:latin typeface="Liberation Serif" pitchFamily="18" charset="0"/>
                        </a:rPr>
                        <a:t>налогооблажения</a:t>
                      </a:r>
                      <a:endParaRPr lang="ru-RU" sz="1100" b="0" dirty="0" smtClean="0">
                        <a:solidFill>
                          <a:schemeClr val="tx1"/>
                        </a:solidFill>
                        <a:effectLst/>
                        <a:latin typeface="Liberation Serif"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15</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643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rPr>
                        <a:t>Доходы от уплаты акцизов</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16</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643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rPr>
                        <a:t>Земельный налог</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17</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643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rPr>
                        <a:t>Налог на имущество физических лиц</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18</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643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rPr>
                        <a:t>Межбюджетные трансферты</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19</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387">
                <a:tc>
                  <a:txBody>
                    <a:bodyPr/>
                    <a:lstStyle/>
                    <a:p>
                      <a:pPr algn="just">
                        <a:lnSpc>
                          <a:spcPct val="115000"/>
                        </a:lnSpc>
                        <a:spcAft>
                          <a:spcPts val="0"/>
                        </a:spcAft>
                      </a:pPr>
                      <a:r>
                        <a:rPr lang="ru-RU" sz="1100" b="1" dirty="0">
                          <a:solidFill>
                            <a:schemeClr val="tx1"/>
                          </a:solidFill>
                          <a:effectLst/>
                          <a:latin typeface="Liberation Serif" pitchFamily="18" charset="0"/>
                          <a:cs typeface="Times New Roman" panose="02020603050405020304" pitchFamily="18" charset="0"/>
                        </a:rPr>
                        <a:t>4. Расходы бюджета</a:t>
                      </a:r>
                      <a:endParaRPr lang="ru-RU" sz="1100" b="1"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100" b="0" dirty="0">
                          <a:solidFill>
                            <a:schemeClr val="tx1"/>
                          </a:solidFill>
                          <a:effectLst/>
                          <a:latin typeface="Liberation Serif" pitchFamily="18" charset="0"/>
                          <a:cs typeface="Times New Roman" panose="02020603050405020304" pitchFamily="18" charset="0"/>
                        </a:rPr>
                        <a:t> </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387">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Структура расходов бюджета на 2024 год</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20</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387">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Расходы бюджета по разделам</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21</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387">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Расходы бюджета в разрезе программ и </a:t>
                      </a:r>
                      <a:r>
                        <a:rPr lang="ru-RU" sz="1100" b="0" dirty="0" err="1" smtClean="0">
                          <a:solidFill>
                            <a:schemeClr val="tx1"/>
                          </a:solidFill>
                          <a:effectLst/>
                          <a:latin typeface="Liberation Serif" pitchFamily="18" charset="0"/>
                          <a:ea typeface="Calibri"/>
                          <a:cs typeface="Times New Roman" panose="02020603050405020304" pitchFamily="18" charset="0"/>
                        </a:rPr>
                        <a:t>непрограммных</a:t>
                      </a:r>
                      <a:r>
                        <a:rPr lang="ru-RU" sz="1100" b="0" dirty="0" smtClean="0">
                          <a:solidFill>
                            <a:schemeClr val="tx1"/>
                          </a:solidFill>
                          <a:effectLst/>
                          <a:latin typeface="Liberation Serif" pitchFamily="18" charset="0"/>
                          <a:ea typeface="Calibri"/>
                          <a:cs typeface="Times New Roman" panose="02020603050405020304" pitchFamily="18" charset="0"/>
                        </a:rPr>
                        <a:t> направлений</a:t>
                      </a:r>
                      <a:r>
                        <a:rPr lang="ru-RU" sz="1100" b="0" baseline="0" dirty="0" smtClean="0">
                          <a:solidFill>
                            <a:schemeClr val="tx1"/>
                          </a:solidFill>
                          <a:effectLst/>
                          <a:latin typeface="Liberation Serif" pitchFamily="18" charset="0"/>
                          <a:ea typeface="Calibri"/>
                          <a:cs typeface="Times New Roman" panose="02020603050405020304" pitchFamily="18" charset="0"/>
                        </a:rPr>
                        <a:t> деятельности</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22</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6572">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Муниципальная программа «Развитие социально-экономического комплекса Камышловского городского округа на                  2021 – 2027 годы»</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23</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6572">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Целевые показатели муниципальной программы «Развитие социально-экономического комплекса Камышловского городского округа на 2021 – 2027 годы»</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24</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6572">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ea typeface="Calibri"/>
                          <a:cs typeface="Times New Roman" panose="02020603050405020304" pitchFamily="18" charset="0"/>
                        </a:rPr>
                        <a:t>Муниципальная программа «</a:t>
                      </a:r>
                      <a:r>
                        <a:rPr lang="ru-RU" sz="1100" b="0" dirty="0" smtClean="0">
                          <a:solidFill>
                            <a:schemeClr val="tx1"/>
                          </a:solidFill>
                          <a:latin typeface="Liberation Serif" pitchFamily="18" charset="0"/>
                        </a:rPr>
                        <a:t>Развитие образования, культуры, спорта и молодежной политики в Камышловском городском округе до 2027 года»</a:t>
                      </a:r>
                      <a:endParaRPr lang="ru-RU" sz="1100" b="0" dirty="0" smtClean="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27</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1"/>
          </p:nvPr>
        </p:nvSpPr>
        <p:spPr/>
        <p:txBody>
          <a:bodyPr/>
          <a:lstStyle/>
          <a:p>
            <a:fld id="{A1293435-380D-4EA1-93EC-CEA7FE79D970}" type="slidenum">
              <a:rPr lang="ru-RU" smtClean="0"/>
              <a:pPr/>
              <a:t>20</a:t>
            </a:fld>
            <a:endParaRPr lang="ru-RU"/>
          </a:p>
        </p:txBody>
      </p:sp>
      <p:sp>
        <p:nvSpPr>
          <p:cNvPr id="2" name="TextBox 1"/>
          <p:cNvSpPr txBox="1"/>
          <p:nvPr/>
        </p:nvSpPr>
        <p:spPr>
          <a:xfrm>
            <a:off x="1214414" y="404664"/>
            <a:ext cx="7429552" cy="523220"/>
          </a:xfrm>
          <a:prstGeom prst="rect">
            <a:avLst/>
          </a:prstGeom>
          <a:noFill/>
        </p:spPr>
        <p:txBody>
          <a:bodyPr wrap="square" rtlCol="0">
            <a:spAutoFit/>
          </a:bodyPr>
          <a:lstStyle/>
          <a:p>
            <a:pPr algn="ctr"/>
            <a:r>
              <a:rPr lang="ru-RU" sz="2800" b="1" dirty="0" smtClean="0">
                <a:latin typeface="Liberation Serif" pitchFamily="18" charset="0"/>
              </a:rPr>
              <a:t>Структура расходов </a:t>
            </a:r>
            <a:r>
              <a:rPr lang="ru-RU" sz="2800" b="1" dirty="0">
                <a:latin typeface="Liberation Serif" pitchFamily="18" charset="0"/>
              </a:rPr>
              <a:t>б</a:t>
            </a:r>
            <a:r>
              <a:rPr lang="ru-RU" sz="2800" b="1" dirty="0" smtClean="0">
                <a:latin typeface="Liberation Serif" pitchFamily="18" charset="0"/>
              </a:rPr>
              <a:t>юджета на 2024 год</a:t>
            </a:r>
            <a:endParaRPr lang="ru-RU" sz="2800" b="1" dirty="0">
              <a:latin typeface="Liberation Serif" pitchFamily="18" charset="0"/>
            </a:endParaRPr>
          </a:p>
        </p:txBody>
      </p:sp>
      <p:sp>
        <p:nvSpPr>
          <p:cNvPr id="6" name="TextBox 5"/>
          <p:cNvSpPr txBox="1"/>
          <p:nvPr/>
        </p:nvSpPr>
        <p:spPr>
          <a:xfrm>
            <a:off x="3707904" y="908720"/>
            <a:ext cx="2376264" cy="430887"/>
          </a:xfrm>
          <a:prstGeom prst="rect">
            <a:avLst/>
          </a:prstGeom>
          <a:noFill/>
        </p:spPr>
        <p:txBody>
          <a:bodyPr wrap="square" rtlCol="0">
            <a:spAutoFit/>
          </a:bodyPr>
          <a:lstStyle/>
          <a:p>
            <a:pPr algn="ctr"/>
            <a:r>
              <a:rPr lang="ru-RU" sz="2200" b="1" dirty="0" smtClean="0">
                <a:latin typeface="Liberation Serif" pitchFamily="18" charset="0"/>
              </a:rPr>
              <a:t>1 943,9 млн. руб.</a:t>
            </a:r>
            <a:endParaRPr lang="ru-RU" sz="2200" b="1" dirty="0">
              <a:latin typeface="Liberation Serif" pitchFamily="18" charset="0"/>
            </a:endParaRPr>
          </a:p>
        </p:txBody>
      </p:sp>
      <p:graphicFrame>
        <p:nvGraphicFramePr>
          <p:cNvPr id="7" name="Диаграмма 6"/>
          <p:cNvGraphicFramePr/>
          <p:nvPr/>
        </p:nvGraphicFramePr>
        <p:xfrm>
          <a:off x="683568" y="733425"/>
          <a:ext cx="8208912" cy="61245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7290" y="260648"/>
            <a:ext cx="7143800" cy="523220"/>
          </a:xfrm>
          <a:prstGeom prst="rect">
            <a:avLst/>
          </a:prstGeom>
          <a:noFill/>
        </p:spPr>
        <p:txBody>
          <a:bodyPr wrap="square" rtlCol="0">
            <a:spAutoFit/>
          </a:bodyPr>
          <a:lstStyle/>
          <a:p>
            <a:pPr algn="ctr"/>
            <a:r>
              <a:rPr lang="ru-RU" sz="2800" b="1" dirty="0" smtClean="0">
                <a:latin typeface="Liberation Serif" pitchFamily="18" charset="0"/>
              </a:rPr>
              <a:t>Расходы </a:t>
            </a:r>
            <a:r>
              <a:rPr lang="ru-RU" sz="2800" b="1" dirty="0">
                <a:latin typeface="Liberation Serif" pitchFamily="18" charset="0"/>
              </a:rPr>
              <a:t>б</a:t>
            </a:r>
            <a:r>
              <a:rPr lang="ru-RU" sz="2800" b="1" dirty="0" smtClean="0">
                <a:latin typeface="Liberation Serif" pitchFamily="18" charset="0"/>
              </a:rPr>
              <a:t>юджета по разделам</a:t>
            </a:r>
            <a:endParaRPr lang="ru-RU" sz="2800" b="1" dirty="0">
              <a:latin typeface="Liberation Serif" pitchFamily="18" charset="0"/>
            </a:endParaRPr>
          </a:p>
        </p:txBody>
      </p:sp>
      <p:sp>
        <p:nvSpPr>
          <p:cNvPr id="4" name="Номер слайда 3"/>
          <p:cNvSpPr>
            <a:spLocks noGrp="1"/>
          </p:cNvSpPr>
          <p:nvPr>
            <p:ph type="sldNum" sz="quarter" idx="11"/>
          </p:nvPr>
        </p:nvSpPr>
        <p:spPr/>
        <p:txBody>
          <a:bodyPr/>
          <a:lstStyle/>
          <a:p>
            <a:fld id="{A1293435-380D-4EA1-93EC-CEA7FE79D970}" type="slidenum">
              <a:rPr lang="ru-RU" smtClean="0"/>
              <a:pPr/>
              <a:t>21</a:t>
            </a:fld>
            <a:endParaRPr lang="ru-RU"/>
          </a:p>
        </p:txBody>
      </p:sp>
      <p:graphicFrame>
        <p:nvGraphicFramePr>
          <p:cNvPr id="5" name="Таблица 4"/>
          <p:cNvGraphicFramePr>
            <a:graphicFrameLocks noGrp="1"/>
          </p:cNvGraphicFramePr>
          <p:nvPr/>
        </p:nvGraphicFramePr>
        <p:xfrm>
          <a:off x="971600" y="928671"/>
          <a:ext cx="7848872" cy="5380649"/>
        </p:xfrm>
        <a:graphic>
          <a:graphicData uri="http://schemas.openxmlformats.org/drawingml/2006/table">
            <a:tbl>
              <a:tblPr/>
              <a:tblGrid>
                <a:gridCol w="4216993"/>
                <a:gridCol w="961438"/>
                <a:gridCol w="961438"/>
                <a:gridCol w="852585"/>
                <a:gridCol w="856418"/>
              </a:tblGrid>
              <a:tr h="200587">
                <a:tc gridSpan="5">
                  <a:txBody>
                    <a:bodyPr/>
                    <a:lstStyle/>
                    <a:p>
                      <a:pPr algn="r" fontAlgn="ctr"/>
                      <a:endParaRPr lang="ru-RU" sz="1400" b="0" i="0" u="none" strike="noStrike" dirty="0">
                        <a:solidFill>
                          <a:srgbClr val="000000"/>
                        </a:solidFill>
                        <a:latin typeface="Liberation Serif" pitchFamily="18"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pPr algn="ctr" fontAlgn="ctr"/>
                      <a:endParaRPr lang="ru-RU" sz="700" b="0" i="0" u="none" strike="noStrike" dirty="0">
                        <a:solidFill>
                          <a:srgbClr val="000000"/>
                        </a:solidFill>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700" b="0" i="0" u="none" strike="noStrike" dirty="0">
                        <a:solidFill>
                          <a:srgbClr val="000000"/>
                        </a:solidFill>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700" b="0" i="0" u="none" strike="noStrike" dirty="0">
                        <a:solidFill>
                          <a:srgbClr val="000000"/>
                        </a:solidFill>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6971">
                <a:tc>
                  <a:txBody>
                    <a:bodyPr/>
                    <a:lstStyle/>
                    <a:p>
                      <a:pPr algn="ctr" fontAlgn="ctr"/>
                      <a:r>
                        <a:rPr lang="ru-RU" sz="1600" b="0" i="0" u="none" strike="noStrike" dirty="0" smtClean="0">
                          <a:solidFill>
                            <a:schemeClr val="bg1"/>
                          </a:solidFill>
                          <a:latin typeface="Liberation Serif" pitchFamily="18" charset="0"/>
                        </a:rPr>
                        <a:t>Наименование раздела</a:t>
                      </a:r>
                      <a:endParaRPr lang="ru-RU" sz="1600" b="0" i="0" u="none" strike="noStrike" dirty="0">
                        <a:solidFill>
                          <a:schemeClr val="bg1"/>
                        </a:solidFill>
                        <a:latin typeface="Liberation Serif"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600" b="0" i="0" u="none" strike="noStrike" dirty="0" smtClean="0">
                        <a:solidFill>
                          <a:schemeClr val="bg1"/>
                        </a:solidFill>
                        <a:latin typeface="Liberation Serif"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dirty="0" smtClean="0">
                          <a:solidFill>
                            <a:schemeClr val="bg1"/>
                          </a:solidFill>
                          <a:latin typeface="Liberation Serif" pitchFamily="18" charset="0"/>
                        </a:rPr>
                        <a:t>Сумма на 2023 год</a:t>
                      </a:r>
                    </a:p>
                    <a:p>
                      <a:pPr algn="ctr" fontAlgn="ctr"/>
                      <a:endParaRPr lang="ru-RU" sz="1600" b="0" i="0" u="none" strike="noStrike" dirty="0">
                        <a:solidFill>
                          <a:schemeClr val="bg1"/>
                        </a:solidFill>
                        <a:latin typeface="Liberation Serif"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fontAlgn="ctr"/>
                      <a:r>
                        <a:rPr lang="ru-RU" sz="1600" b="0" i="0" u="none" strike="noStrike" dirty="0">
                          <a:solidFill>
                            <a:schemeClr val="bg1"/>
                          </a:solidFill>
                          <a:latin typeface="Liberation Serif" pitchFamily="18" charset="0"/>
                        </a:rPr>
                        <a:t>Сумма на </a:t>
                      </a:r>
                      <a:r>
                        <a:rPr lang="ru-RU" sz="1600" b="0" i="0" u="none" strike="noStrike" dirty="0" smtClean="0">
                          <a:solidFill>
                            <a:schemeClr val="bg1"/>
                          </a:solidFill>
                          <a:latin typeface="Liberation Serif" pitchFamily="18" charset="0"/>
                        </a:rPr>
                        <a:t>2024</a:t>
                      </a:r>
                      <a:r>
                        <a:rPr lang="ru-RU" sz="1600" b="0" i="0" u="none" strike="noStrike" baseline="0" dirty="0" smtClean="0">
                          <a:solidFill>
                            <a:schemeClr val="bg1"/>
                          </a:solidFill>
                          <a:latin typeface="Liberation Serif" pitchFamily="18" charset="0"/>
                        </a:rPr>
                        <a:t> </a:t>
                      </a:r>
                      <a:r>
                        <a:rPr lang="ru-RU" sz="1600" b="0" i="0" u="none" strike="noStrike" dirty="0" smtClean="0">
                          <a:solidFill>
                            <a:schemeClr val="bg1"/>
                          </a:solidFill>
                          <a:latin typeface="Liberation Serif" pitchFamily="18" charset="0"/>
                        </a:rPr>
                        <a:t>год</a:t>
                      </a:r>
                      <a:endParaRPr lang="ru-RU" sz="1600" b="0" i="0" u="none" strike="noStrike" dirty="0">
                        <a:solidFill>
                          <a:schemeClr val="bg1"/>
                        </a:solidFill>
                        <a:latin typeface="Liberation Serif"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fontAlgn="ctr"/>
                      <a:endParaRPr lang="ru-RU" sz="200" b="0" i="0" u="none" strike="noStrike" dirty="0" smtClean="0">
                        <a:solidFill>
                          <a:schemeClr val="bg1"/>
                        </a:solidFill>
                        <a:latin typeface="Liberation Serif" pitchFamily="18" charset="0"/>
                      </a:endParaRPr>
                    </a:p>
                    <a:p>
                      <a:pPr algn="ctr" fontAlgn="ctr"/>
                      <a:r>
                        <a:rPr lang="ru-RU" sz="1600" b="0" i="0" u="none" strike="noStrike" dirty="0" smtClean="0">
                          <a:solidFill>
                            <a:schemeClr val="bg1"/>
                          </a:solidFill>
                          <a:latin typeface="Liberation Serif" pitchFamily="18" charset="0"/>
                        </a:rPr>
                        <a:t>Сумма </a:t>
                      </a:r>
                      <a:r>
                        <a:rPr lang="ru-RU" sz="1600" b="0" i="0" u="none" strike="noStrike" dirty="0">
                          <a:solidFill>
                            <a:schemeClr val="bg1"/>
                          </a:solidFill>
                          <a:latin typeface="Liberation Serif" pitchFamily="18" charset="0"/>
                        </a:rPr>
                        <a:t>на </a:t>
                      </a:r>
                      <a:r>
                        <a:rPr lang="ru-RU" sz="1600" b="0" i="0" u="none" strike="noStrike" dirty="0" smtClean="0">
                          <a:solidFill>
                            <a:schemeClr val="bg1"/>
                          </a:solidFill>
                          <a:latin typeface="Liberation Serif" pitchFamily="18" charset="0"/>
                        </a:rPr>
                        <a:t>2025</a:t>
                      </a:r>
                      <a:r>
                        <a:rPr lang="ru-RU" sz="1600" b="0" i="0" u="none" strike="noStrike" baseline="0" dirty="0" smtClean="0">
                          <a:solidFill>
                            <a:schemeClr val="bg1"/>
                          </a:solidFill>
                          <a:latin typeface="Liberation Serif" pitchFamily="18" charset="0"/>
                        </a:rPr>
                        <a:t> </a:t>
                      </a:r>
                      <a:r>
                        <a:rPr lang="ru-RU" sz="1600" b="0" i="0" u="none" strike="noStrike" dirty="0" smtClean="0">
                          <a:solidFill>
                            <a:schemeClr val="bg1"/>
                          </a:solidFill>
                          <a:latin typeface="Liberation Serif" pitchFamily="18" charset="0"/>
                        </a:rPr>
                        <a:t>год</a:t>
                      </a:r>
                      <a:endParaRPr lang="ru-RU" sz="1600" b="0" i="0" u="none" strike="noStrike" dirty="0">
                        <a:solidFill>
                          <a:schemeClr val="bg1"/>
                        </a:solidFill>
                        <a:latin typeface="Liberation Serif"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fontAlgn="ctr"/>
                      <a:endParaRPr lang="ru-RU" sz="200" b="0" i="0" u="none" strike="noStrike" dirty="0" smtClean="0">
                        <a:solidFill>
                          <a:schemeClr val="bg1"/>
                        </a:solidFill>
                        <a:latin typeface="Liberation Serif" pitchFamily="18" charset="0"/>
                      </a:endParaRPr>
                    </a:p>
                    <a:p>
                      <a:pPr algn="ctr" fontAlgn="ctr"/>
                      <a:r>
                        <a:rPr lang="ru-RU" sz="1600" b="0" i="0" u="none" strike="noStrike" dirty="0" smtClean="0">
                          <a:solidFill>
                            <a:schemeClr val="bg1"/>
                          </a:solidFill>
                          <a:latin typeface="Liberation Serif" pitchFamily="18" charset="0"/>
                        </a:rPr>
                        <a:t>Сумма </a:t>
                      </a:r>
                      <a:r>
                        <a:rPr lang="ru-RU" sz="1600" b="0" i="0" u="none" strike="noStrike" dirty="0">
                          <a:solidFill>
                            <a:schemeClr val="bg1"/>
                          </a:solidFill>
                          <a:latin typeface="Liberation Serif" pitchFamily="18" charset="0"/>
                        </a:rPr>
                        <a:t>на </a:t>
                      </a:r>
                      <a:r>
                        <a:rPr lang="ru-RU" sz="1600" b="0" i="0" u="none" strike="noStrike" dirty="0" smtClean="0">
                          <a:solidFill>
                            <a:schemeClr val="bg1"/>
                          </a:solidFill>
                          <a:latin typeface="Liberation Serif" pitchFamily="18" charset="0"/>
                        </a:rPr>
                        <a:t>2026 </a:t>
                      </a:r>
                      <a:r>
                        <a:rPr lang="ru-RU" sz="1600" b="0" i="0" u="none" strike="noStrike" dirty="0">
                          <a:solidFill>
                            <a:schemeClr val="bg1"/>
                          </a:solidFill>
                          <a:latin typeface="Liberation Serif" pitchFamily="18" charset="0"/>
                        </a:rPr>
                        <a:t>год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r>
              <a:tr h="266853">
                <a:tc>
                  <a:txBody>
                    <a:bodyPr/>
                    <a:lstStyle/>
                    <a:p>
                      <a:pPr algn="l" fontAlgn="t"/>
                      <a:r>
                        <a:rPr lang="ru-RU" sz="1600" dirty="0">
                          <a:latin typeface="Liberation Serif" pitchFamily="18" charset="0"/>
                        </a:rPr>
                        <a:t> </a:t>
                      </a:r>
                      <a:r>
                        <a:rPr lang="ru-RU" sz="1600" baseline="0" dirty="0" smtClean="0">
                          <a:latin typeface="Liberation Serif" pitchFamily="18" charset="0"/>
                        </a:rPr>
                        <a:t> Общегосударственные вопросы</a:t>
                      </a:r>
                      <a:endParaRPr lang="ru-RU" sz="1600" dirty="0">
                        <a:latin typeface="Liberation Serif"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a:latin typeface="Liberation Serif" pitchFamily="18" charset="0"/>
                        </a:rPr>
                        <a:t>142,08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261,08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203,22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137,13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751">
                <a:tc>
                  <a:txBody>
                    <a:bodyPr/>
                    <a:lstStyle/>
                    <a:p>
                      <a:pPr algn="l" fontAlgn="t"/>
                      <a:r>
                        <a:rPr lang="ru-RU" sz="1600" dirty="0">
                          <a:latin typeface="Liberation Serif" pitchFamily="18" charset="0"/>
                        </a:rPr>
                        <a:t>  </a:t>
                      </a:r>
                      <a:r>
                        <a:rPr lang="ru-RU" sz="1600" dirty="0" smtClean="0">
                          <a:latin typeface="Liberation Serif" pitchFamily="18" charset="0"/>
                        </a:rPr>
                        <a:t>Национальная</a:t>
                      </a:r>
                      <a:r>
                        <a:rPr lang="ru-RU" sz="1600" baseline="0" dirty="0" smtClean="0">
                          <a:latin typeface="Liberation Serif" pitchFamily="18" charset="0"/>
                        </a:rPr>
                        <a:t> безопасность и правоохранительная деятельность</a:t>
                      </a:r>
                      <a:endParaRPr lang="ru-RU" sz="1600" dirty="0">
                        <a:latin typeface="Liberation Serif"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a:latin typeface="Liberation Serif" pitchFamily="18" charset="0"/>
                        </a:rPr>
                        <a:t>10,35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12,81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13,19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13,56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853">
                <a:tc>
                  <a:txBody>
                    <a:bodyPr/>
                    <a:lstStyle/>
                    <a:p>
                      <a:pPr algn="l" fontAlgn="t"/>
                      <a:r>
                        <a:rPr lang="ru-RU" sz="1600" dirty="0">
                          <a:latin typeface="Liberation Serif" pitchFamily="18" charset="0"/>
                        </a:rPr>
                        <a:t>  </a:t>
                      </a:r>
                      <a:r>
                        <a:rPr lang="ru-RU" sz="1600" dirty="0" smtClean="0">
                          <a:latin typeface="Liberation Serif" pitchFamily="18" charset="0"/>
                        </a:rPr>
                        <a:t>Национальная</a:t>
                      </a:r>
                      <a:r>
                        <a:rPr lang="ru-RU" sz="1600" baseline="0" dirty="0" smtClean="0">
                          <a:latin typeface="Liberation Serif" pitchFamily="18" charset="0"/>
                        </a:rPr>
                        <a:t> экономика</a:t>
                      </a:r>
                      <a:endParaRPr lang="ru-RU" sz="1600" dirty="0">
                        <a:latin typeface="Liberation Serif"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a:latin typeface="Liberation Serif" pitchFamily="18" charset="0"/>
                        </a:rPr>
                        <a:t>82,92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105,04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72,63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73,30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853">
                <a:tc>
                  <a:txBody>
                    <a:bodyPr/>
                    <a:lstStyle/>
                    <a:p>
                      <a:pPr algn="l" fontAlgn="t"/>
                      <a:r>
                        <a:rPr lang="ru-RU" sz="1600" dirty="0">
                          <a:latin typeface="Liberation Serif" pitchFamily="18" charset="0"/>
                        </a:rPr>
                        <a:t>  </a:t>
                      </a:r>
                      <a:r>
                        <a:rPr lang="ru-RU" sz="1600" dirty="0" smtClean="0">
                          <a:latin typeface="Liberation Serif" pitchFamily="18" charset="0"/>
                        </a:rPr>
                        <a:t>Жилищно-коммунальное хозяйство</a:t>
                      </a:r>
                      <a:endParaRPr lang="ru-RU" sz="1600" dirty="0">
                        <a:latin typeface="Liberation Serif"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a:latin typeface="Liberation Serif" pitchFamily="18" charset="0"/>
                        </a:rPr>
                        <a:t>78,42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195,47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146,44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92,54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853">
                <a:tc>
                  <a:txBody>
                    <a:bodyPr/>
                    <a:lstStyle/>
                    <a:p>
                      <a:pPr algn="l" fontAlgn="t"/>
                      <a:r>
                        <a:rPr lang="ru-RU" sz="1600" dirty="0">
                          <a:latin typeface="Liberation Serif" pitchFamily="18" charset="0"/>
                        </a:rPr>
                        <a:t>  </a:t>
                      </a:r>
                      <a:r>
                        <a:rPr lang="ru-RU" sz="1600" dirty="0" smtClean="0">
                          <a:latin typeface="Liberation Serif" pitchFamily="18" charset="0"/>
                        </a:rPr>
                        <a:t>Охрана окружающей среды</a:t>
                      </a:r>
                      <a:endParaRPr lang="ru-RU" sz="1600" dirty="0">
                        <a:latin typeface="Liberation Serif"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a:latin typeface="Liberation Serif" pitchFamily="18" charset="0"/>
                        </a:rPr>
                        <a:t>1,30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0,50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0,50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0,50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853">
                <a:tc>
                  <a:txBody>
                    <a:bodyPr/>
                    <a:lstStyle/>
                    <a:p>
                      <a:pPr algn="l" fontAlgn="t"/>
                      <a:r>
                        <a:rPr lang="ru-RU" sz="1600" dirty="0">
                          <a:latin typeface="Liberation Serif" pitchFamily="18" charset="0"/>
                        </a:rPr>
                        <a:t>  </a:t>
                      </a:r>
                      <a:r>
                        <a:rPr lang="ru-RU" sz="1600" dirty="0" smtClean="0">
                          <a:latin typeface="Liberation Serif" pitchFamily="18" charset="0"/>
                        </a:rPr>
                        <a:t>Образование</a:t>
                      </a:r>
                      <a:endParaRPr lang="ru-RU" sz="1600" dirty="0">
                        <a:latin typeface="Liberation Serif"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a:latin typeface="Liberation Serif" pitchFamily="18" charset="0"/>
                        </a:rPr>
                        <a:t>817,87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1 081,90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919,65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966,06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853">
                <a:tc>
                  <a:txBody>
                    <a:bodyPr/>
                    <a:lstStyle/>
                    <a:p>
                      <a:pPr algn="l" fontAlgn="t"/>
                      <a:r>
                        <a:rPr lang="ru-RU" sz="1600" dirty="0" smtClean="0">
                          <a:latin typeface="Liberation Serif" pitchFamily="18" charset="0"/>
                        </a:rPr>
                        <a:t>  Культура, Кинематография</a:t>
                      </a:r>
                      <a:endParaRPr lang="ru-RU" sz="1600" dirty="0">
                        <a:latin typeface="Liberation Serif"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a:latin typeface="Liberation Serif" pitchFamily="18" charset="0"/>
                        </a:rPr>
                        <a:t>70,68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77,42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73,54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76,32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853">
                <a:tc>
                  <a:txBody>
                    <a:bodyPr/>
                    <a:lstStyle/>
                    <a:p>
                      <a:pPr algn="l" fontAlgn="t"/>
                      <a:r>
                        <a:rPr lang="ru-RU" sz="1600" dirty="0">
                          <a:latin typeface="Liberation Serif" pitchFamily="18" charset="0"/>
                        </a:rPr>
                        <a:t>  </a:t>
                      </a:r>
                      <a:r>
                        <a:rPr lang="ru-RU" sz="1600" dirty="0" smtClean="0">
                          <a:latin typeface="Liberation Serif" pitchFamily="18" charset="0"/>
                        </a:rPr>
                        <a:t>Социальная политика</a:t>
                      </a:r>
                      <a:endParaRPr lang="ru-RU" sz="1600" dirty="0">
                        <a:latin typeface="Liberation Serif"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dirty="0">
                          <a:latin typeface="Liberation Serif" pitchFamily="18" charset="0"/>
                        </a:rPr>
                        <a:t>106,32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108,27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112,24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116,15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853">
                <a:tc>
                  <a:txBody>
                    <a:bodyPr/>
                    <a:lstStyle/>
                    <a:p>
                      <a:pPr algn="l" fontAlgn="t"/>
                      <a:r>
                        <a:rPr lang="ru-RU" sz="1600" dirty="0">
                          <a:latin typeface="Liberation Serif" pitchFamily="18" charset="0"/>
                        </a:rPr>
                        <a:t>  </a:t>
                      </a:r>
                      <a:r>
                        <a:rPr lang="ru-RU" sz="1600" dirty="0" smtClean="0">
                          <a:latin typeface="Liberation Serif" pitchFamily="18" charset="0"/>
                        </a:rPr>
                        <a:t>Физическая культура и спорт</a:t>
                      </a:r>
                      <a:endParaRPr lang="ru-RU" sz="1600" dirty="0">
                        <a:latin typeface="Liberation Serif"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dirty="0">
                          <a:latin typeface="Liberation Serif" pitchFamily="18" charset="0"/>
                        </a:rPr>
                        <a:t>41,49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dirty="0">
                          <a:latin typeface="Liberation Serif" pitchFamily="18" charset="0"/>
                        </a:rPr>
                        <a:t>100,81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55,64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55,52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853">
                <a:tc>
                  <a:txBody>
                    <a:bodyPr/>
                    <a:lstStyle/>
                    <a:p>
                      <a:pPr algn="l" fontAlgn="t"/>
                      <a:r>
                        <a:rPr lang="ru-RU" sz="1600" dirty="0">
                          <a:latin typeface="Liberation Serif" pitchFamily="18" charset="0"/>
                        </a:rPr>
                        <a:t>  </a:t>
                      </a:r>
                      <a:r>
                        <a:rPr lang="ru-RU" sz="1600" dirty="0" smtClean="0">
                          <a:latin typeface="Liberation Serif" pitchFamily="18" charset="0"/>
                        </a:rPr>
                        <a:t>Средства массовой информации</a:t>
                      </a:r>
                      <a:endParaRPr lang="ru-RU" sz="1600" dirty="0">
                        <a:latin typeface="Liberation Serif"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dirty="0">
                          <a:latin typeface="Liberation Serif" pitchFamily="18" charset="0"/>
                        </a:rPr>
                        <a:t>0,44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dirty="0">
                          <a:latin typeface="Liberation Serif" pitchFamily="18" charset="0"/>
                        </a:rPr>
                        <a:t>0,53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0,53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0,53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751">
                <a:tc>
                  <a:txBody>
                    <a:bodyPr/>
                    <a:lstStyle/>
                    <a:p>
                      <a:pPr algn="l" fontAlgn="t"/>
                      <a:r>
                        <a:rPr lang="ru-RU" sz="1600" dirty="0">
                          <a:latin typeface="Liberation Serif" pitchFamily="18" charset="0"/>
                        </a:rPr>
                        <a:t>  </a:t>
                      </a:r>
                      <a:r>
                        <a:rPr lang="ru-RU" sz="1600" dirty="0" smtClean="0">
                          <a:latin typeface="Liberation Serif" pitchFamily="18" charset="0"/>
                        </a:rPr>
                        <a:t>Обслуживание государственного (муниципального) долга</a:t>
                      </a:r>
                      <a:endParaRPr lang="ru-RU" sz="1600" dirty="0">
                        <a:latin typeface="Liberation Serif"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dirty="0">
                          <a:latin typeface="Liberation Serif" pitchFamily="18" charset="0"/>
                        </a:rPr>
                        <a:t>0,04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dirty="0">
                          <a:latin typeface="Liberation Serif" pitchFamily="18" charset="0"/>
                        </a:rPr>
                        <a:t>0,04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dirty="0">
                          <a:latin typeface="Liberation Serif" pitchFamily="18" charset="0"/>
                        </a:rPr>
                        <a:t>0,03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dirty="0">
                          <a:latin typeface="Liberation Serif" pitchFamily="18" charset="0"/>
                        </a:rPr>
                        <a:t>0,02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853">
                <a:tc>
                  <a:txBody>
                    <a:bodyPr/>
                    <a:lstStyle/>
                    <a:p>
                      <a:pPr algn="l" fontAlgn="t"/>
                      <a:r>
                        <a:rPr lang="ru-RU" sz="1600" dirty="0" smtClean="0">
                          <a:latin typeface="Liberation Serif" pitchFamily="18" charset="0"/>
                        </a:rPr>
                        <a:t>  Условно-утвержденные расходы</a:t>
                      </a:r>
                      <a:endParaRPr lang="ru-RU" sz="1600" dirty="0">
                        <a:latin typeface="Liberation Serif"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dirty="0">
                          <a:latin typeface="Liberation Serif" pitchFamily="18" charset="0"/>
                        </a:rPr>
                        <a:t>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a:latin typeface="Liberation Serif" pitchFamily="18" charset="0"/>
                        </a:rPr>
                        <a:t>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dirty="0">
                          <a:latin typeface="Liberation Serif" pitchFamily="18" charset="0"/>
                        </a:rPr>
                        <a:t>434,66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dirty="0">
                          <a:latin typeface="Liberation Serif" pitchFamily="18" charset="0"/>
                        </a:rPr>
                        <a:t>515,43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897">
                <a:tc>
                  <a:txBody>
                    <a:bodyPr/>
                    <a:lstStyle/>
                    <a:p>
                      <a:pPr marL="0" indent="0" algn="ctr">
                        <a:lnSpc>
                          <a:spcPct val="100000"/>
                        </a:lnSpc>
                        <a:spcAft>
                          <a:spcPts val="0"/>
                        </a:spcAft>
                      </a:pPr>
                      <a:r>
                        <a:rPr lang="ru-RU" sz="1800" dirty="0" smtClean="0">
                          <a:solidFill>
                            <a:schemeClr val="tx1"/>
                          </a:solidFill>
                          <a:latin typeface="Liberation Serif" pitchFamily="18" charset="0"/>
                        </a:rPr>
                        <a:t> </a:t>
                      </a:r>
                      <a:r>
                        <a:rPr lang="ru-RU" sz="1800" b="1" dirty="0" smtClean="0">
                          <a:solidFill>
                            <a:schemeClr val="tx1"/>
                          </a:solidFill>
                          <a:latin typeface="Liberation Serif" pitchFamily="18" charset="0"/>
                        </a:rPr>
                        <a:t>Итого расходов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b="1" i="0" u="none" strike="noStrike" dirty="0">
                          <a:solidFill>
                            <a:srgbClr val="000000"/>
                          </a:solidFill>
                          <a:latin typeface="Liberation Serif" pitchFamily="18" charset="0"/>
                        </a:rPr>
                        <a:t>1 351,92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b="1" i="0" u="none" strike="noStrike" dirty="0">
                          <a:solidFill>
                            <a:srgbClr val="000000"/>
                          </a:solidFill>
                          <a:latin typeface="Liberation Serif" pitchFamily="18" charset="0"/>
                        </a:rPr>
                        <a:t>1 943,88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b="1" i="0" u="none" strike="noStrike" dirty="0">
                          <a:solidFill>
                            <a:srgbClr val="000000"/>
                          </a:solidFill>
                          <a:latin typeface="Liberation Serif" pitchFamily="18" charset="0"/>
                        </a:rPr>
                        <a:t>2 032,27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600" b="1" i="0" u="none" strike="noStrike" dirty="0">
                          <a:solidFill>
                            <a:srgbClr val="000000"/>
                          </a:solidFill>
                          <a:latin typeface="Liberation Serif" pitchFamily="18" charset="0"/>
                        </a:rPr>
                        <a:t>2 047,07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7929554" y="785794"/>
            <a:ext cx="1214446" cy="338554"/>
          </a:xfrm>
          <a:prstGeom prst="rect">
            <a:avLst/>
          </a:prstGeom>
          <a:noFill/>
        </p:spPr>
        <p:txBody>
          <a:bodyPr wrap="square" rtlCol="0">
            <a:spAutoFit/>
          </a:bodyPr>
          <a:lstStyle/>
          <a:p>
            <a:r>
              <a:rPr lang="ru-RU" sz="1600" b="1" dirty="0" smtClean="0">
                <a:latin typeface="Liberation Serif" pitchFamily="18" charset="0"/>
              </a:rPr>
              <a:t>млн. руб.</a:t>
            </a:r>
            <a:endParaRPr lang="ru-RU" sz="1600" dirty="0">
              <a:latin typeface="Liberation Serif" pitchFamily="18" charset="0"/>
            </a:endParaRPr>
          </a:p>
        </p:txBody>
      </p:sp>
    </p:spTree>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88640"/>
            <a:ext cx="7858180" cy="954107"/>
          </a:xfrm>
          <a:prstGeom prst="rect">
            <a:avLst/>
          </a:prstGeom>
          <a:noFill/>
        </p:spPr>
        <p:txBody>
          <a:bodyPr wrap="square" rtlCol="0">
            <a:spAutoFit/>
          </a:bodyPr>
          <a:lstStyle/>
          <a:p>
            <a:pPr algn="ctr"/>
            <a:r>
              <a:rPr lang="ru-RU" sz="2800" b="1" dirty="0" smtClean="0">
                <a:latin typeface="Liberation Serif" pitchFamily="18" charset="0"/>
              </a:rPr>
              <a:t>Расходы </a:t>
            </a:r>
            <a:r>
              <a:rPr lang="ru-RU" sz="2800" b="1" dirty="0">
                <a:latin typeface="Liberation Serif" pitchFamily="18" charset="0"/>
              </a:rPr>
              <a:t>б</a:t>
            </a:r>
            <a:r>
              <a:rPr lang="ru-RU" sz="2800" b="1" dirty="0" smtClean="0">
                <a:latin typeface="Liberation Serif" pitchFamily="18" charset="0"/>
              </a:rPr>
              <a:t>юджета в разрезе программ и </a:t>
            </a:r>
            <a:r>
              <a:rPr lang="ru-RU" sz="2800" b="1" dirty="0" err="1" smtClean="0">
                <a:latin typeface="Liberation Serif" pitchFamily="18" charset="0"/>
              </a:rPr>
              <a:t>непрограммных</a:t>
            </a:r>
            <a:r>
              <a:rPr lang="ru-RU" sz="2800" b="1" dirty="0" smtClean="0">
                <a:latin typeface="Liberation Serif" pitchFamily="18" charset="0"/>
              </a:rPr>
              <a:t> направлений деятельности</a:t>
            </a:r>
            <a:endParaRPr lang="ru-RU" sz="2800" b="1" dirty="0">
              <a:latin typeface="Liberation Serif" pitchFamily="18" charset="0"/>
            </a:endParaRPr>
          </a:p>
        </p:txBody>
      </p:sp>
      <p:sp>
        <p:nvSpPr>
          <p:cNvPr id="4" name="Номер слайда 3"/>
          <p:cNvSpPr>
            <a:spLocks noGrp="1"/>
          </p:cNvSpPr>
          <p:nvPr>
            <p:ph type="sldNum" sz="quarter" idx="11"/>
          </p:nvPr>
        </p:nvSpPr>
        <p:spPr/>
        <p:txBody>
          <a:bodyPr/>
          <a:lstStyle/>
          <a:p>
            <a:fld id="{A1293435-380D-4EA1-93EC-CEA7FE79D970}" type="slidenum">
              <a:rPr lang="ru-RU" smtClean="0"/>
              <a:pPr/>
              <a:t>22</a:t>
            </a:fld>
            <a:endParaRPr lang="ru-RU"/>
          </a:p>
        </p:txBody>
      </p:sp>
      <p:graphicFrame>
        <p:nvGraphicFramePr>
          <p:cNvPr id="6" name="Таблица 5"/>
          <p:cNvGraphicFramePr>
            <a:graphicFrameLocks noGrp="1"/>
          </p:cNvGraphicFramePr>
          <p:nvPr/>
        </p:nvGraphicFramePr>
        <p:xfrm>
          <a:off x="899592" y="1124744"/>
          <a:ext cx="8064896" cy="5184576"/>
        </p:xfrm>
        <a:graphic>
          <a:graphicData uri="http://schemas.openxmlformats.org/drawingml/2006/table">
            <a:tbl>
              <a:tblPr/>
              <a:tblGrid>
                <a:gridCol w="4405821"/>
                <a:gridCol w="932706"/>
                <a:gridCol w="932706"/>
                <a:gridCol w="932756"/>
                <a:gridCol w="860907"/>
              </a:tblGrid>
              <a:tr h="252778">
                <a:tc gridSpan="5">
                  <a:txBody>
                    <a:bodyPr/>
                    <a:lstStyle/>
                    <a:p>
                      <a:pPr algn="r" fontAlgn="ctr"/>
                      <a:endParaRPr lang="ru-RU" sz="1600" b="0" i="0" u="none" strike="noStrike" dirty="0">
                        <a:solidFill>
                          <a:schemeClr val="tx1"/>
                        </a:solidFill>
                        <a:latin typeface="Liberation Serif"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600" b="0" i="0" u="none" strike="noStrike" dirty="0" smtClean="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hMerge="1">
                  <a:txBody>
                    <a:bodyPr/>
                    <a:lstStyle/>
                    <a:p>
                      <a:pPr algn="ctr" fontAlgn="ctr"/>
                      <a:endParaRPr lang="ru-RU" sz="1600" b="0"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hMerge="1">
                  <a:txBody>
                    <a:bodyPr/>
                    <a:lstStyle/>
                    <a:p>
                      <a:pPr algn="ctr" fontAlgn="ctr"/>
                      <a:endParaRPr lang="ru-RU" sz="1600" b="0"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hMerge="1">
                  <a:txBody>
                    <a:bodyPr/>
                    <a:lstStyle/>
                    <a:p>
                      <a:pPr algn="ctr" fontAlgn="ctr"/>
                      <a:endParaRPr lang="ru-RU" sz="1600" b="0"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r>
              <a:tr h="496052">
                <a:tc>
                  <a:txBody>
                    <a:bodyPr/>
                    <a:lstStyle/>
                    <a:p>
                      <a:pPr algn="ctr" fontAlgn="ctr"/>
                      <a:r>
                        <a:rPr lang="ru-RU" sz="1600" b="0" i="0" u="none" strike="noStrike" dirty="0" smtClean="0">
                          <a:solidFill>
                            <a:schemeClr val="bg1"/>
                          </a:solidFill>
                          <a:latin typeface="Liberation Serif" pitchFamily="18" charset="0"/>
                        </a:rPr>
                        <a:t>Наименование</a:t>
                      </a:r>
                      <a:endParaRPr lang="ru-RU" sz="1600" b="0" i="0" u="none" strike="noStrike" dirty="0">
                        <a:solidFill>
                          <a:schemeClr val="bg1"/>
                        </a:solidFill>
                        <a:latin typeface="Liberation Serif" pitchFamily="18"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dirty="0" smtClean="0">
                          <a:solidFill>
                            <a:schemeClr val="bg1"/>
                          </a:solidFill>
                          <a:latin typeface="Liberation Serif" pitchFamily="18" charset="0"/>
                        </a:rPr>
                        <a:t>Сумма на 2023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fontAlgn="ctr"/>
                      <a:r>
                        <a:rPr lang="ru-RU" sz="1600" b="0" i="0" u="none" strike="noStrike" dirty="0">
                          <a:solidFill>
                            <a:schemeClr val="bg1"/>
                          </a:solidFill>
                          <a:latin typeface="Liberation Serif" pitchFamily="18" charset="0"/>
                        </a:rPr>
                        <a:t>Сумма на </a:t>
                      </a:r>
                      <a:r>
                        <a:rPr lang="ru-RU" sz="1600" b="0" i="0" u="none" strike="noStrike" dirty="0" smtClean="0">
                          <a:solidFill>
                            <a:schemeClr val="bg1"/>
                          </a:solidFill>
                          <a:latin typeface="Liberation Serif" pitchFamily="18" charset="0"/>
                        </a:rPr>
                        <a:t>2024</a:t>
                      </a:r>
                      <a:r>
                        <a:rPr lang="ru-RU" sz="1600" b="0" i="0" u="none" strike="noStrike" baseline="0" dirty="0" smtClean="0">
                          <a:solidFill>
                            <a:schemeClr val="bg1"/>
                          </a:solidFill>
                          <a:latin typeface="Liberation Serif" pitchFamily="18" charset="0"/>
                        </a:rPr>
                        <a:t> </a:t>
                      </a:r>
                      <a:r>
                        <a:rPr lang="ru-RU" sz="1600" b="0" i="0" u="none" strike="noStrike" dirty="0" smtClean="0">
                          <a:solidFill>
                            <a:schemeClr val="bg1"/>
                          </a:solidFill>
                          <a:latin typeface="Liberation Serif" pitchFamily="18" charset="0"/>
                        </a:rPr>
                        <a:t>год</a:t>
                      </a:r>
                      <a:endParaRPr lang="ru-RU" sz="1600" b="0" i="0" u="none" strike="noStrike" dirty="0">
                        <a:solidFill>
                          <a:schemeClr val="bg1"/>
                        </a:solidFill>
                        <a:latin typeface="Liberation Serif"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fontAlgn="ctr"/>
                      <a:r>
                        <a:rPr lang="ru-RU" sz="1600" b="0" i="0" u="none" strike="noStrike" dirty="0">
                          <a:solidFill>
                            <a:schemeClr val="bg1"/>
                          </a:solidFill>
                          <a:latin typeface="Liberation Serif" pitchFamily="18" charset="0"/>
                        </a:rPr>
                        <a:t>Сумма на </a:t>
                      </a:r>
                      <a:r>
                        <a:rPr lang="ru-RU" sz="1600" b="0" i="0" u="none" strike="noStrike" dirty="0" smtClean="0">
                          <a:solidFill>
                            <a:schemeClr val="bg1"/>
                          </a:solidFill>
                          <a:latin typeface="Liberation Serif" pitchFamily="18" charset="0"/>
                        </a:rPr>
                        <a:t>2025</a:t>
                      </a:r>
                      <a:r>
                        <a:rPr lang="ru-RU" sz="1600" b="0" i="0" u="none" strike="noStrike" baseline="0" dirty="0" smtClean="0">
                          <a:solidFill>
                            <a:schemeClr val="bg1"/>
                          </a:solidFill>
                          <a:latin typeface="Liberation Serif" pitchFamily="18" charset="0"/>
                        </a:rPr>
                        <a:t> </a:t>
                      </a:r>
                      <a:r>
                        <a:rPr lang="ru-RU" sz="1600" b="0" i="0" u="none" strike="noStrike" dirty="0" smtClean="0">
                          <a:solidFill>
                            <a:schemeClr val="bg1"/>
                          </a:solidFill>
                          <a:latin typeface="Liberation Serif" pitchFamily="18" charset="0"/>
                        </a:rPr>
                        <a:t>год</a:t>
                      </a:r>
                      <a:endParaRPr lang="ru-RU" sz="1600" b="0" i="0" u="none" strike="noStrike" dirty="0">
                        <a:solidFill>
                          <a:schemeClr val="bg1"/>
                        </a:solidFill>
                        <a:latin typeface="Liberation Serif"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fontAlgn="ctr"/>
                      <a:r>
                        <a:rPr lang="ru-RU" sz="1600" b="0" i="0" u="none" strike="noStrike" dirty="0">
                          <a:solidFill>
                            <a:schemeClr val="bg1"/>
                          </a:solidFill>
                          <a:latin typeface="Liberation Serif" pitchFamily="18" charset="0"/>
                        </a:rPr>
                        <a:t>Сумма на </a:t>
                      </a:r>
                      <a:r>
                        <a:rPr lang="ru-RU" sz="1600" b="0" i="0" u="none" strike="noStrike" dirty="0" smtClean="0">
                          <a:solidFill>
                            <a:schemeClr val="bg1"/>
                          </a:solidFill>
                          <a:latin typeface="Liberation Serif" pitchFamily="18" charset="0"/>
                        </a:rPr>
                        <a:t>2026 </a:t>
                      </a:r>
                      <a:r>
                        <a:rPr lang="ru-RU" sz="1600" b="0" i="0" u="none" strike="noStrike" dirty="0">
                          <a:solidFill>
                            <a:schemeClr val="bg1"/>
                          </a:solidFill>
                          <a:latin typeface="Liberation Serif" pitchFamily="18" charset="0"/>
                        </a:rPr>
                        <a:t>год</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r>
              <a:tr h="602485">
                <a:tc>
                  <a:txBody>
                    <a:bodyPr/>
                    <a:lstStyle/>
                    <a:p>
                      <a:pPr algn="l" fontAlgn="t"/>
                      <a:r>
                        <a:rPr lang="ru-RU" sz="1300" b="1" dirty="0">
                          <a:latin typeface="Liberation Serif" pitchFamily="18" charset="0"/>
                        </a:rPr>
                        <a:t>  Муниципальная программа "Развитие социально-экономического комплекса Камышловского городского округа на 2021 - 2027 годы"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400" b="1" i="0" u="none" strike="noStrike" dirty="0" smtClean="0">
                        <a:solidFill>
                          <a:srgbClr val="000000"/>
                        </a:solidFill>
                        <a:latin typeface="Liberation Serif" pitchFamily="18" charset="0"/>
                      </a:endParaRPr>
                    </a:p>
                    <a:p>
                      <a:pPr algn="ctr" fontAlgn="t"/>
                      <a:r>
                        <a:rPr lang="ru-RU" sz="1400" b="1" i="0" u="none" strike="noStrike" dirty="0" smtClean="0">
                          <a:solidFill>
                            <a:srgbClr val="000000"/>
                          </a:solidFill>
                          <a:latin typeface="Liberation Serif" pitchFamily="18" charset="0"/>
                        </a:rPr>
                        <a:t>309,3</a:t>
                      </a:r>
                      <a:endParaRPr lang="ru-RU" sz="1400" b="1" i="0" u="none" strike="noStrike" dirty="0">
                        <a:solidFill>
                          <a:srgbClr val="000000"/>
                        </a:solidFill>
                        <a:latin typeface="Liberation Serif"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1">
                          <a:solidFill>
                            <a:schemeClr val="tx1"/>
                          </a:solidFill>
                          <a:latin typeface="Liberation Serif" pitchFamily="18" charset="0"/>
                        </a:rPr>
                        <a:t>594,46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a:solidFill>
                            <a:schemeClr val="tx1"/>
                          </a:solidFill>
                          <a:latin typeface="Liberation Serif" pitchFamily="18" charset="0"/>
                        </a:rPr>
                        <a:t>364,73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a:solidFill>
                            <a:schemeClr val="tx1"/>
                          </a:solidFill>
                          <a:latin typeface="Liberation Serif" pitchFamily="18" charset="0"/>
                        </a:rPr>
                        <a:t>316,12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02485">
                <a:tc>
                  <a:txBody>
                    <a:bodyPr/>
                    <a:lstStyle/>
                    <a:p>
                      <a:pPr algn="l" fontAlgn="t"/>
                      <a:r>
                        <a:rPr lang="ru-RU" sz="1300" b="1" dirty="0">
                          <a:latin typeface="Liberation Serif" pitchFamily="18" charset="0"/>
                        </a:rPr>
                        <a:t>  Муниципальная программа "Развитие образования, культуры, спорта и молодежной политики в Камышловском городском округе до 2027 года"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400" b="1" i="0" u="none" strike="noStrike" dirty="0" smtClean="0">
                        <a:solidFill>
                          <a:srgbClr val="000000"/>
                        </a:solidFill>
                        <a:latin typeface="Liberation Serif" pitchFamily="18" charset="0"/>
                      </a:endParaRPr>
                    </a:p>
                    <a:p>
                      <a:pPr algn="ctr" fontAlgn="t"/>
                      <a:r>
                        <a:rPr lang="ru-RU" sz="1400" b="1" i="0" u="none" strike="noStrike" dirty="0" smtClean="0">
                          <a:solidFill>
                            <a:srgbClr val="000000"/>
                          </a:solidFill>
                          <a:latin typeface="Liberation Serif" pitchFamily="18" charset="0"/>
                        </a:rPr>
                        <a:t>906,8</a:t>
                      </a:r>
                      <a:endParaRPr lang="ru-RU" sz="1400" b="1" i="0" u="none" strike="noStrike" dirty="0">
                        <a:solidFill>
                          <a:srgbClr val="000000"/>
                        </a:solidFill>
                        <a:latin typeface="Liberation Serif"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1">
                          <a:solidFill>
                            <a:schemeClr val="tx1"/>
                          </a:solidFill>
                          <a:latin typeface="Liberation Serif" pitchFamily="18" charset="0"/>
                        </a:rPr>
                        <a:t>1 063,66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a:solidFill>
                            <a:schemeClr val="tx1"/>
                          </a:solidFill>
                          <a:latin typeface="Liberation Serif" pitchFamily="18" charset="0"/>
                        </a:rPr>
                        <a:t>1 043,46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a:solidFill>
                            <a:schemeClr val="tx1"/>
                          </a:solidFill>
                          <a:latin typeface="Liberation Serif" pitchFamily="18" charset="0"/>
                        </a:rPr>
                        <a:t>1 092,53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00145">
                <a:tc>
                  <a:txBody>
                    <a:bodyPr/>
                    <a:lstStyle/>
                    <a:p>
                      <a:pPr algn="l" fontAlgn="t"/>
                      <a:r>
                        <a:rPr lang="ru-RU" sz="1300" b="1" dirty="0">
                          <a:latin typeface="Liberation Serif" pitchFamily="18" charset="0"/>
                        </a:rPr>
                        <a:t>  Муниципальная программа "Повышение эффективности управления муниципальной собственностью Камышловского городского округа на 2021-2027 годы"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400" b="1" i="0" u="none" strike="noStrike" dirty="0" smtClean="0">
                        <a:solidFill>
                          <a:srgbClr val="000000"/>
                        </a:solidFill>
                        <a:latin typeface="Liberation Serif" pitchFamily="18" charset="0"/>
                      </a:endParaRPr>
                    </a:p>
                    <a:p>
                      <a:pPr algn="ctr" fontAlgn="t"/>
                      <a:r>
                        <a:rPr lang="ru-RU" sz="1400" b="1" i="0" u="none" strike="noStrike" dirty="0" smtClean="0">
                          <a:solidFill>
                            <a:srgbClr val="000000"/>
                          </a:solidFill>
                          <a:latin typeface="Liberation Serif" pitchFamily="18" charset="0"/>
                        </a:rPr>
                        <a:t>2,5</a:t>
                      </a:r>
                      <a:endParaRPr lang="ru-RU" sz="1400" b="1" i="0" u="none" strike="noStrike" dirty="0">
                        <a:solidFill>
                          <a:srgbClr val="000000"/>
                        </a:solidFill>
                        <a:latin typeface="Liberation Serif"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1">
                          <a:solidFill>
                            <a:schemeClr val="tx1"/>
                          </a:solidFill>
                          <a:latin typeface="Liberation Serif" pitchFamily="18" charset="0"/>
                        </a:rPr>
                        <a:t>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a:solidFill>
                            <a:schemeClr val="tx1"/>
                          </a:solidFill>
                          <a:latin typeface="Liberation Serif" pitchFamily="18" charset="0"/>
                        </a:rPr>
                        <a:t>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dirty="0">
                          <a:solidFill>
                            <a:schemeClr val="tx1"/>
                          </a:solidFill>
                          <a:latin typeface="Liberation Serif" pitchFamily="18" charset="0"/>
                        </a:rPr>
                        <a:t>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00145">
                <a:tc>
                  <a:txBody>
                    <a:bodyPr/>
                    <a:lstStyle/>
                    <a:p>
                      <a:pPr algn="l" fontAlgn="t"/>
                      <a:r>
                        <a:rPr lang="ru-RU" sz="1300" b="1" dirty="0">
                          <a:latin typeface="Liberation Serif" pitchFamily="18" charset="0"/>
                        </a:rPr>
                        <a:t>  Муниципальная программа "Профилактика терроризма, а также минимизация и (или) ликвидация последствий его проявлений в Камышловском городском округе на 2022 - 2028 годы"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400" b="1" i="0" u="none" strike="noStrike" dirty="0" smtClean="0">
                        <a:solidFill>
                          <a:srgbClr val="000000"/>
                        </a:solidFill>
                        <a:latin typeface="Liberation Serif" pitchFamily="18" charset="0"/>
                      </a:endParaRPr>
                    </a:p>
                    <a:p>
                      <a:pPr algn="ctr" fontAlgn="t"/>
                      <a:r>
                        <a:rPr lang="ru-RU" sz="1400" b="1" i="0" u="none" strike="noStrike" dirty="0" smtClean="0">
                          <a:solidFill>
                            <a:srgbClr val="000000"/>
                          </a:solidFill>
                          <a:latin typeface="Liberation Serif" pitchFamily="18" charset="0"/>
                        </a:rPr>
                        <a:t>0,3</a:t>
                      </a:r>
                      <a:endParaRPr lang="ru-RU" sz="1400" b="1" i="0" u="none" strike="noStrike" dirty="0">
                        <a:solidFill>
                          <a:srgbClr val="000000"/>
                        </a:solidFill>
                        <a:latin typeface="Liberation Serif"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1" dirty="0">
                          <a:solidFill>
                            <a:schemeClr val="tx1"/>
                          </a:solidFill>
                          <a:latin typeface="Liberation Serif" pitchFamily="18" charset="0"/>
                        </a:rPr>
                        <a:t>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a:solidFill>
                            <a:schemeClr val="tx1"/>
                          </a:solidFill>
                          <a:latin typeface="Liberation Serif" pitchFamily="18" charset="0"/>
                        </a:rPr>
                        <a:t>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dirty="0">
                          <a:solidFill>
                            <a:schemeClr val="tx1"/>
                          </a:solidFill>
                          <a:latin typeface="Liberation Serif" pitchFamily="18" charset="0"/>
                        </a:rPr>
                        <a:t>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00145">
                <a:tc>
                  <a:txBody>
                    <a:bodyPr/>
                    <a:lstStyle/>
                    <a:p>
                      <a:pPr algn="l" fontAlgn="t"/>
                      <a:r>
                        <a:rPr lang="ru-RU" sz="1300" b="1" dirty="0">
                          <a:latin typeface="Liberation Serif" pitchFamily="18" charset="0"/>
                        </a:rPr>
                        <a:t>  Муниципальная программа "Профилактика экстремизма и гармонизация межнациональных и межконфессиональных отношений в Камышловском городском округе до 2028 года"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400" b="1" i="0" u="none" strike="noStrike" dirty="0" smtClean="0">
                        <a:solidFill>
                          <a:srgbClr val="000000"/>
                        </a:solidFill>
                        <a:latin typeface="Liberation Serif" pitchFamily="18" charset="0"/>
                      </a:endParaRPr>
                    </a:p>
                    <a:p>
                      <a:pPr algn="ctr" fontAlgn="t"/>
                      <a:r>
                        <a:rPr lang="ru-RU" sz="1400" b="1" i="0" u="none" strike="noStrike" dirty="0" smtClean="0">
                          <a:solidFill>
                            <a:srgbClr val="000000"/>
                          </a:solidFill>
                          <a:latin typeface="Liberation Serif" pitchFamily="18" charset="0"/>
                        </a:rPr>
                        <a:t>0,2</a:t>
                      </a:r>
                      <a:endParaRPr lang="ru-RU" sz="1400" b="1" i="0" u="none" strike="noStrike" dirty="0">
                        <a:solidFill>
                          <a:srgbClr val="000000"/>
                        </a:solidFill>
                        <a:latin typeface="Liberation Serif"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1" dirty="0">
                          <a:solidFill>
                            <a:schemeClr val="tx1"/>
                          </a:solidFill>
                          <a:latin typeface="Liberation Serif" pitchFamily="18" charset="0"/>
                        </a:rPr>
                        <a:t>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a:solidFill>
                            <a:schemeClr val="tx1"/>
                          </a:solidFill>
                          <a:latin typeface="Liberation Serif" pitchFamily="18" charset="0"/>
                        </a:rPr>
                        <a:t>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dirty="0">
                          <a:solidFill>
                            <a:schemeClr val="tx1"/>
                          </a:solidFill>
                          <a:latin typeface="Liberation Serif" pitchFamily="18" charset="0"/>
                        </a:rPr>
                        <a:t>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2778">
                <a:tc>
                  <a:txBody>
                    <a:bodyPr/>
                    <a:lstStyle/>
                    <a:p>
                      <a:pPr algn="l" fontAlgn="t"/>
                      <a:r>
                        <a:rPr lang="ru-RU" sz="1300" b="1" dirty="0">
                          <a:latin typeface="Liberation Serif" pitchFamily="18" charset="0"/>
                        </a:rPr>
                        <a:t>  </a:t>
                      </a:r>
                      <a:r>
                        <a:rPr lang="ru-RU" sz="1300" b="1" dirty="0" err="1">
                          <a:latin typeface="Liberation Serif" pitchFamily="18" charset="0"/>
                        </a:rPr>
                        <a:t>Непрограммные</a:t>
                      </a:r>
                      <a:r>
                        <a:rPr lang="ru-RU" sz="1300" b="1" dirty="0">
                          <a:latin typeface="Liberation Serif" pitchFamily="18" charset="0"/>
                        </a:rPr>
                        <a:t> направления деятельности</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a:solidFill>
                            <a:srgbClr val="000000"/>
                          </a:solidFill>
                          <a:latin typeface="Liberation Serif" pitchFamily="18" charset="0"/>
                        </a:rPr>
                        <a:t>130,3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1">
                          <a:solidFill>
                            <a:schemeClr val="tx1"/>
                          </a:solidFill>
                          <a:latin typeface="Liberation Serif" pitchFamily="18" charset="0"/>
                        </a:rPr>
                        <a:t>281,64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a:solidFill>
                            <a:schemeClr val="tx1"/>
                          </a:solidFill>
                          <a:latin typeface="Liberation Serif" pitchFamily="18" charset="0"/>
                        </a:rPr>
                        <a:t>185,31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a:solidFill>
                            <a:schemeClr val="tx1"/>
                          </a:solidFill>
                          <a:latin typeface="Liberation Serif" pitchFamily="18" charset="0"/>
                        </a:rPr>
                        <a:t>118,86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2778">
                <a:tc>
                  <a:txBody>
                    <a:bodyPr/>
                    <a:lstStyle/>
                    <a:p>
                      <a:pPr algn="l" fontAlgn="t"/>
                      <a:r>
                        <a:rPr lang="ru-RU" sz="1300" b="1" baseline="0" dirty="0" smtClean="0">
                          <a:latin typeface="Liberation Serif" pitchFamily="18" charset="0"/>
                        </a:rPr>
                        <a:t>  Условно-утвержденные расходы</a:t>
                      </a:r>
                      <a:endParaRPr lang="ru-RU" sz="1300" b="1" dirty="0">
                        <a:latin typeface="Liberation Serif"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200" b="1" i="0" u="none" strike="noStrike" dirty="0">
                        <a:solidFill>
                          <a:schemeClr val="tx1"/>
                        </a:solidFill>
                        <a:latin typeface="Liberation Serif"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1">
                          <a:solidFill>
                            <a:schemeClr val="tx1"/>
                          </a:solidFill>
                          <a:latin typeface="Liberation Serif"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a:solidFill>
                            <a:schemeClr val="tx1"/>
                          </a:solidFill>
                          <a:latin typeface="Liberation Serif" pitchFamily="18" charset="0"/>
                        </a:rPr>
                        <a:t>434,66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a:solidFill>
                            <a:schemeClr val="tx1"/>
                          </a:solidFill>
                          <a:latin typeface="Liberation Serif" pitchFamily="18" charset="0"/>
                        </a:rPr>
                        <a:t>515,43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13491">
                <a:tc>
                  <a:txBody>
                    <a:bodyPr/>
                    <a:lstStyle/>
                    <a:p>
                      <a:pPr algn="l" fontAlgn="t"/>
                      <a:r>
                        <a:rPr lang="ru-RU" sz="1300" b="1" dirty="0" smtClean="0">
                          <a:latin typeface="Liberation Serif" pitchFamily="18" charset="0"/>
                        </a:rPr>
                        <a:t> Всего расходов:</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smtClean="0">
                          <a:solidFill>
                            <a:schemeClr val="tx1"/>
                          </a:solidFill>
                          <a:latin typeface="Liberation Serif" pitchFamily="18" charset="0"/>
                        </a:rPr>
                        <a:t>1 </a:t>
                      </a:r>
                      <a:r>
                        <a:rPr lang="ru-RU" sz="1400" b="1" i="0" u="none" strike="noStrike" dirty="0">
                          <a:solidFill>
                            <a:schemeClr val="tx1"/>
                          </a:solidFill>
                          <a:latin typeface="Liberation Serif" pitchFamily="18" charset="0"/>
                        </a:rPr>
                        <a:t>351,9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1">
                          <a:solidFill>
                            <a:schemeClr val="tx1"/>
                          </a:solidFill>
                          <a:latin typeface="Liberation Serif" pitchFamily="18" charset="0"/>
                        </a:rPr>
                        <a:t>1 943,88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a:solidFill>
                            <a:schemeClr val="tx1"/>
                          </a:solidFill>
                          <a:latin typeface="Liberation Serif" pitchFamily="18" charset="0"/>
                        </a:rPr>
                        <a:t>2 032,27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600" b="1" dirty="0">
                          <a:solidFill>
                            <a:schemeClr val="tx1"/>
                          </a:solidFill>
                          <a:latin typeface="Liberation Serif" pitchFamily="18" charset="0"/>
                        </a:rPr>
                        <a:t>2 047,07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5" name="TextBox 4"/>
          <p:cNvSpPr txBox="1"/>
          <p:nvPr/>
        </p:nvSpPr>
        <p:spPr>
          <a:xfrm>
            <a:off x="8100392" y="1052736"/>
            <a:ext cx="928694" cy="307777"/>
          </a:xfrm>
          <a:prstGeom prst="rect">
            <a:avLst/>
          </a:prstGeom>
          <a:noFill/>
        </p:spPr>
        <p:txBody>
          <a:bodyPr wrap="square" rtlCol="0">
            <a:spAutoFit/>
          </a:bodyPr>
          <a:lstStyle/>
          <a:p>
            <a:r>
              <a:rPr lang="ru-RU" sz="1400" b="1" dirty="0" smtClean="0">
                <a:latin typeface="Liberation Serif" pitchFamily="18" charset="0"/>
              </a:rPr>
              <a:t>млн.руб.</a:t>
            </a:r>
            <a:endParaRPr lang="ru-RU" sz="1400" dirty="0">
              <a:latin typeface="Liberation Serif" pitchFamily="18" charset="0"/>
            </a:endParaRPr>
          </a:p>
        </p:txBody>
      </p:sp>
    </p:spTree>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23</a:t>
            </a:fld>
            <a:endParaRPr lang="ru-RU"/>
          </a:p>
        </p:txBody>
      </p:sp>
      <p:sp>
        <p:nvSpPr>
          <p:cNvPr id="4" name="TextBox 3"/>
          <p:cNvSpPr txBox="1"/>
          <p:nvPr/>
        </p:nvSpPr>
        <p:spPr>
          <a:xfrm>
            <a:off x="1187624" y="260648"/>
            <a:ext cx="7776864" cy="646331"/>
          </a:xfrm>
          <a:prstGeom prst="rect">
            <a:avLst/>
          </a:prstGeom>
          <a:noFill/>
        </p:spPr>
        <p:txBody>
          <a:bodyPr wrap="square" rtlCol="0">
            <a:spAutoFit/>
          </a:bodyPr>
          <a:lstStyle/>
          <a:p>
            <a:pPr algn="ctr" fontAlgn="t"/>
            <a:r>
              <a:rPr lang="ru-RU" b="1" dirty="0" smtClean="0">
                <a:latin typeface="Liberation Serif" pitchFamily="18" charset="0"/>
              </a:rPr>
              <a:t>Муниципальная программа "Развитие социально-экономического комплекса Камышловского городского округа на 2021 - 2027 годы"</a:t>
            </a:r>
            <a:endParaRPr lang="ru-RU" b="1" dirty="0">
              <a:latin typeface="Liberation Serif" pitchFamily="18" charset="0"/>
            </a:endParaRPr>
          </a:p>
        </p:txBody>
      </p:sp>
      <p:sp>
        <p:nvSpPr>
          <p:cNvPr id="9" name="TextBox 8"/>
          <p:cNvSpPr txBox="1"/>
          <p:nvPr/>
        </p:nvSpPr>
        <p:spPr>
          <a:xfrm>
            <a:off x="683568" y="1772816"/>
            <a:ext cx="482889" cy="4248472"/>
          </a:xfrm>
          <a:prstGeom prst="rect">
            <a:avLst/>
          </a:prstGeom>
          <a:noFill/>
        </p:spPr>
        <p:txBody>
          <a:bodyPr vert="wordArtVert" wrap="square" rtlCol="0">
            <a:spAutoFit/>
          </a:bodyPr>
          <a:lstStyle/>
          <a:p>
            <a:r>
              <a:rPr lang="ru-RU" dirty="0" smtClean="0">
                <a:latin typeface="Liberation Serif" pitchFamily="18" charset="0"/>
              </a:rPr>
              <a:t>Подпрограммы</a:t>
            </a:r>
            <a:endParaRPr lang="ru-RU" dirty="0">
              <a:latin typeface="Liberation Serif" pitchFamily="18" charset="0"/>
            </a:endParaRPr>
          </a:p>
        </p:txBody>
      </p:sp>
      <p:graphicFrame>
        <p:nvGraphicFramePr>
          <p:cNvPr id="8" name="Диаграмма 7"/>
          <p:cNvGraphicFramePr/>
          <p:nvPr/>
        </p:nvGraphicFramePr>
        <p:xfrm>
          <a:off x="971600" y="980728"/>
          <a:ext cx="7848872"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652120" y="3573016"/>
            <a:ext cx="3707904" cy="646331"/>
          </a:xfrm>
          <a:prstGeom prst="rect">
            <a:avLst/>
          </a:prstGeom>
          <a:noFill/>
        </p:spPr>
        <p:txBody>
          <a:bodyPr wrap="square" rtlCol="0">
            <a:spAutoFit/>
          </a:bodyPr>
          <a:lstStyle/>
          <a:p>
            <a:r>
              <a:rPr lang="ru-RU" sz="3600" b="1" dirty="0" smtClean="0">
                <a:latin typeface="Liberation Serif" pitchFamily="18" charset="0"/>
              </a:rPr>
              <a:t>594,5 млн. руб.</a:t>
            </a:r>
            <a:endParaRPr lang="ru-RU" sz="3600" b="1" dirty="0">
              <a:latin typeface="Liberation Serif" pitchFamily="18" charset="0"/>
            </a:endParaRPr>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24</a:t>
            </a:fld>
            <a:endParaRPr lang="ru-RU"/>
          </a:p>
        </p:txBody>
      </p:sp>
      <p:sp>
        <p:nvSpPr>
          <p:cNvPr id="3" name="Прямоугольник 2"/>
          <p:cNvSpPr/>
          <p:nvPr/>
        </p:nvSpPr>
        <p:spPr>
          <a:xfrm>
            <a:off x="971600" y="285728"/>
            <a:ext cx="7815242" cy="923330"/>
          </a:xfrm>
          <a:prstGeom prst="rect">
            <a:avLst/>
          </a:prstGeom>
        </p:spPr>
        <p:txBody>
          <a:bodyPr wrap="square">
            <a:spAutoFit/>
          </a:bodyPr>
          <a:lstStyle/>
          <a:p>
            <a:pPr algn="ctr"/>
            <a:r>
              <a:rPr lang="ru-RU" b="1" dirty="0" smtClean="0">
                <a:latin typeface="Liberation Serif" pitchFamily="18" charset="0"/>
              </a:rPr>
              <a:t>Целевые показатели муниципальной программы </a:t>
            </a:r>
          </a:p>
          <a:p>
            <a:pPr algn="ctr"/>
            <a:r>
              <a:rPr lang="ru-RU" b="1" dirty="0" smtClean="0">
                <a:latin typeface="Liberation Serif" pitchFamily="18" charset="0"/>
              </a:rPr>
              <a:t>«Развитие социально- экономического комплекса Камышловского городского округа на 2021-2027 годы» </a:t>
            </a:r>
            <a:endParaRPr lang="ru-RU" b="1" dirty="0">
              <a:latin typeface="Liberation Serif" pitchFamily="18" charset="0"/>
            </a:endParaRPr>
          </a:p>
        </p:txBody>
      </p:sp>
      <p:graphicFrame>
        <p:nvGraphicFramePr>
          <p:cNvPr id="5" name="Таблица 4"/>
          <p:cNvGraphicFramePr>
            <a:graphicFrameLocks noGrp="1"/>
          </p:cNvGraphicFramePr>
          <p:nvPr/>
        </p:nvGraphicFramePr>
        <p:xfrm>
          <a:off x="971600" y="1340768"/>
          <a:ext cx="7992889" cy="4976994"/>
        </p:xfrm>
        <a:graphic>
          <a:graphicData uri="http://schemas.openxmlformats.org/drawingml/2006/table">
            <a:tbl>
              <a:tblPr/>
              <a:tblGrid>
                <a:gridCol w="432049"/>
                <a:gridCol w="5616623"/>
                <a:gridCol w="648072"/>
                <a:gridCol w="648072"/>
                <a:gridCol w="648073"/>
              </a:tblGrid>
              <a:tr h="648072">
                <a:tc>
                  <a:txBody>
                    <a:bodyPr/>
                    <a:lstStyle/>
                    <a:p>
                      <a:pPr algn="ctr">
                        <a:lnSpc>
                          <a:spcPct val="115000"/>
                        </a:lnSpc>
                        <a:spcAft>
                          <a:spcPts val="0"/>
                        </a:spcAft>
                      </a:pPr>
                      <a:r>
                        <a:rPr lang="ru-RU" sz="1600" b="1" dirty="0">
                          <a:solidFill>
                            <a:schemeClr val="bg1"/>
                          </a:solidFill>
                          <a:latin typeface="Liberation Serif" pitchFamily="18" charset="0"/>
                          <a:ea typeface="Calibri"/>
                          <a:cs typeface="Times New Roman"/>
                        </a:rPr>
                        <a:t>№ п.п.</a:t>
                      </a: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ru-RU" sz="1600" b="1" dirty="0">
                          <a:solidFill>
                            <a:schemeClr val="bg1"/>
                          </a:solidFill>
                          <a:latin typeface="Liberation Serif" pitchFamily="18" charset="0"/>
                          <a:ea typeface="Calibri"/>
                          <a:cs typeface="Times New Roman"/>
                        </a:rPr>
                        <a:t>Целевой показатель</a:t>
                      </a: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indent="0" algn="ctr" defTabSz="720000" rtl="0" eaLnBrk="1" fontAlgn="auto" latinLnBrk="0" hangingPunct="1">
                        <a:lnSpc>
                          <a:spcPct val="150000"/>
                        </a:lnSpc>
                        <a:spcBef>
                          <a:spcPts val="0"/>
                        </a:spcBef>
                        <a:spcAft>
                          <a:spcPts val="0"/>
                        </a:spcAft>
                        <a:buClrTx/>
                        <a:buSzTx/>
                        <a:buFontTx/>
                        <a:buNone/>
                        <a:tabLst/>
                        <a:defRPr/>
                      </a:pPr>
                      <a:r>
                        <a:rPr lang="ru-RU" sz="1300" b="1" dirty="0" smtClean="0">
                          <a:solidFill>
                            <a:srgbClr val="FFFFFF"/>
                          </a:solidFill>
                          <a:latin typeface="Liberation Serif" pitchFamily="18" charset="0"/>
                          <a:ea typeface="Calibri"/>
                          <a:cs typeface="Times New Roman"/>
                        </a:rPr>
                        <a:t>2024 год (план)</a:t>
                      </a:r>
                      <a:endParaRPr lang="ru-RU" sz="1300" dirty="0" smtClean="0">
                        <a:latin typeface="Liberation Serif" pitchFamily="18" charset="0"/>
                        <a:ea typeface="Calibri"/>
                        <a:cs typeface="Times New Roman"/>
                      </a:endParaRPr>
                    </a:p>
                  </a:txBody>
                  <a:tcPr marL="6849" marR="6849" marT="6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indent="0" algn="ctr" defTabSz="720000" rtl="0" eaLnBrk="1" fontAlgn="auto" latinLnBrk="0" hangingPunct="1">
                        <a:lnSpc>
                          <a:spcPct val="150000"/>
                        </a:lnSpc>
                        <a:spcBef>
                          <a:spcPts val="0"/>
                        </a:spcBef>
                        <a:spcAft>
                          <a:spcPts val="0"/>
                        </a:spcAft>
                        <a:buClrTx/>
                        <a:buSzTx/>
                        <a:buFontTx/>
                        <a:buNone/>
                        <a:tabLst/>
                        <a:defRPr/>
                      </a:pPr>
                      <a:r>
                        <a:rPr lang="ru-RU" sz="1300" b="1" dirty="0" smtClean="0">
                          <a:solidFill>
                            <a:srgbClr val="FFFFFF"/>
                          </a:solidFill>
                          <a:latin typeface="Liberation Serif" pitchFamily="18" charset="0"/>
                          <a:ea typeface="Calibri"/>
                          <a:cs typeface="Times New Roman"/>
                        </a:rPr>
                        <a:t>2025 год (план)</a:t>
                      </a:r>
                      <a:endParaRPr lang="ru-RU" sz="1300" dirty="0" smtClean="0">
                        <a:latin typeface="Liberation Serif" pitchFamily="18" charset="0"/>
                        <a:ea typeface="Calibri"/>
                        <a:cs typeface="Times New Roman"/>
                      </a:endParaRPr>
                    </a:p>
                  </a:txBody>
                  <a:tcPr marL="6849" marR="6849" marT="6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indent="0" algn="ctr" defTabSz="720000" rtl="0" eaLnBrk="1" fontAlgn="auto" latinLnBrk="0" hangingPunct="1">
                        <a:lnSpc>
                          <a:spcPct val="150000"/>
                        </a:lnSpc>
                        <a:spcBef>
                          <a:spcPts val="0"/>
                        </a:spcBef>
                        <a:spcAft>
                          <a:spcPts val="0"/>
                        </a:spcAft>
                        <a:buClrTx/>
                        <a:buSzTx/>
                        <a:buFontTx/>
                        <a:buNone/>
                        <a:tabLst/>
                        <a:defRPr/>
                      </a:pPr>
                      <a:r>
                        <a:rPr lang="ru-RU" sz="1300" b="1" dirty="0" smtClean="0">
                          <a:solidFill>
                            <a:srgbClr val="FFFFFF"/>
                          </a:solidFill>
                          <a:latin typeface="Liberation Serif" pitchFamily="18" charset="0"/>
                          <a:ea typeface="Calibri"/>
                          <a:cs typeface="Times New Roman"/>
                        </a:rPr>
                        <a:t>2026</a:t>
                      </a:r>
                      <a:r>
                        <a:rPr lang="ru-RU" sz="1300" b="1" baseline="0" dirty="0" smtClean="0">
                          <a:solidFill>
                            <a:srgbClr val="FFFFFF"/>
                          </a:solidFill>
                          <a:latin typeface="Liberation Serif" pitchFamily="18" charset="0"/>
                          <a:ea typeface="Calibri"/>
                          <a:cs typeface="Times New Roman"/>
                        </a:rPr>
                        <a:t> </a:t>
                      </a:r>
                      <a:r>
                        <a:rPr lang="ru-RU" sz="1300" b="1" dirty="0" smtClean="0">
                          <a:solidFill>
                            <a:srgbClr val="FFFFFF"/>
                          </a:solidFill>
                          <a:latin typeface="Liberation Serif" pitchFamily="18" charset="0"/>
                          <a:ea typeface="Calibri"/>
                          <a:cs typeface="Times New Roman"/>
                        </a:rPr>
                        <a:t>год (план)</a:t>
                      </a:r>
                      <a:endParaRPr lang="ru-RU" sz="1300" dirty="0" smtClean="0">
                        <a:latin typeface="Liberation Serif" pitchFamily="18" charset="0"/>
                        <a:ea typeface="Calibri"/>
                        <a:cs typeface="Times New Roman"/>
                      </a:endParaRPr>
                    </a:p>
                  </a:txBody>
                  <a:tcPr marL="6849" marR="6849" marT="6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397751">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1</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Площадь территорий, предназначенных для развития жилищного строительства, на которых разработаны проекты планировки, га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50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50</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40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024">
                <a:tc>
                  <a:txBody>
                    <a:bodyPr/>
                    <a:lstStyle/>
                    <a:p>
                      <a:pPr algn="ctr">
                        <a:lnSpc>
                          <a:spcPct val="115000"/>
                        </a:lnSpc>
                        <a:spcAft>
                          <a:spcPts val="0"/>
                        </a:spcAft>
                      </a:pPr>
                      <a:r>
                        <a:rPr lang="ru-RU" sz="1300">
                          <a:solidFill>
                            <a:srgbClr val="000000"/>
                          </a:solidFill>
                          <a:latin typeface="Liberation Serif" pitchFamily="18" charset="0"/>
                          <a:ea typeface="Times New Roman"/>
                          <a:cs typeface="Calibri"/>
                        </a:rPr>
                        <a:t>2</a:t>
                      </a:r>
                      <a:endParaRPr lang="ru-RU" sz="130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Площадь введенного жилья на территории КГО, кв.м.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7095</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6200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6200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76064">
                <a:tc>
                  <a:txBody>
                    <a:bodyPr/>
                    <a:lstStyle/>
                    <a:p>
                      <a:pPr algn="ctr">
                        <a:lnSpc>
                          <a:spcPct val="115000"/>
                        </a:lnSpc>
                        <a:spcAft>
                          <a:spcPts val="0"/>
                        </a:spcAft>
                      </a:pPr>
                      <a:r>
                        <a:rPr lang="ru-RU" sz="1300">
                          <a:solidFill>
                            <a:srgbClr val="000000"/>
                          </a:solidFill>
                          <a:latin typeface="Liberation Serif" pitchFamily="18" charset="0"/>
                          <a:ea typeface="Times New Roman"/>
                          <a:cs typeface="Calibri"/>
                        </a:rPr>
                        <a:t>3</a:t>
                      </a:r>
                      <a:endParaRPr lang="ru-RU" sz="130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Уровень внедрения геоинформационной системы обеспечения градостроительной деятельности с приобретением и установкой соответственного программного обеспечения и оборудования,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85</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95</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4</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Подготовка инвестиционных программ и разработка проектно-сметной документации на объекты капитального строительства (в т.ч. экспертиза сметной документации), шт.</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5</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5</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5</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66944">
                <a:tc>
                  <a:txBody>
                    <a:bodyPr/>
                    <a:lstStyle/>
                    <a:p>
                      <a:pPr algn="ctr">
                        <a:lnSpc>
                          <a:spcPct val="115000"/>
                        </a:lnSpc>
                        <a:spcAft>
                          <a:spcPts val="0"/>
                        </a:spcAft>
                      </a:pPr>
                      <a:r>
                        <a:rPr lang="ru-RU" sz="1300">
                          <a:solidFill>
                            <a:srgbClr val="000000"/>
                          </a:solidFill>
                          <a:latin typeface="Liberation Serif" pitchFamily="18" charset="0"/>
                          <a:ea typeface="Times New Roman"/>
                          <a:cs typeface="Calibri"/>
                        </a:rPr>
                        <a:t>5</a:t>
                      </a:r>
                      <a:endParaRPr lang="ru-RU" sz="130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Обеспеченность актуализированными документами территориального планирования и градостроительного зонирования, %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99869">
                <a:tc>
                  <a:txBody>
                    <a:bodyPr/>
                    <a:lstStyle/>
                    <a:p>
                      <a:pPr algn="ctr">
                        <a:lnSpc>
                          <a:spcPct val="115000"/>
                        </a:lnSpc>
                        <a:spcAft>
                          <a:spcPts val="0"/>
                        </a:spcAft>
                      </a:pPr>
                      <a:r>
                        <a:rPr lang="ru-RU" sz="1300">
                          <a:solidFill>
                            <a:srgbClr val="000000"/>
                          </a:solidFill>
                          <a:latin typeface="Liberation Serif" pitchFamily="18" charset="0"/>
                          <a:ea typeface="Times New Roman"/>
                          <a:cs typeface="Calibri"/>
                        </a:rPr>
                        <a:t>6</a:t>
                      </a:r>
                      <a:endParaRPr lang="ru-RU" sz="130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Подготовка проектной документации, шт.</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4</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4</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a:solidFill>
                            <a:srgbClr val="000000"/>
                          </a:solidFill>
                          <a:latin typeface="Liberation Serif" pitchFamily="18" charset="0"/>
                          <a:ea typeface="Times New Roman"/>
                          <a:cs typeface="Calibri"/>
                        </a:rPr>
                        <a:t>7</a:t>
                      </a:r>
                      <a:endParaRPr lang="ru-RU" sz="130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муниципальных маршрутов, ед.</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1882">
                <a:tc>
                  <a:txBody>
                    <a:bodyPr/>
                    <a:lstStyle/>
                    <a:p>
                      <a:pPr algn="ctr">
                        <a:lnSpc>
                          <a:spcPct val="115000"/>
                        </a:lnSpc>
                        <a:spcAft>
                          <a:spcPts val="0"/>
                        </a:spcAft>
                      </a:pPr>
                      <a:r>
                        <a:rPr lang="ru-RU" sz="1300">
                          <a:solidFill>
                            <a:srgbClr val="000000"/>
                          </a:solidFill>
                          <a:latin typeface="Liberation Serif" pitchFamily="18" charset="0"/>
                          <a:ea typeface="Times New Roman"/>
                          <a:cs typeface="Calibri"/>
                        </a:rPr>
                        <a:t>8</a:t>
                      </a:r>
                      <a:endParaRPr lang="ru-RU" sz="130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Объем финансирования для обеспечения нормативов Социального стандарта транспортного обслуживания, %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0037">
                <a:tc>
                  <a:txBody>
                    <a:bodyPr/>
                    <a:lstStyle/>
                    <a:p>
                      <a:pPr algn="ctr">
                        <a:lnSpc>
                          <a:spcPct val="115000"/>
                        </a:lnSpc>
                        <a:spcAft>
                          <a:spcPts val="0"/>
                        </a:spcAft>
                      </a:pPr>
                      <a:r>
                        <a:rPr lang="ru-RU" sz="1300">
                          <a:solidFill>
                            <a:srgbClr val="000000"/>
                          </a:solidFill>
                          <a:latin typeface="Liberation Serif" pitchFamily="18" charset="0"/>
                          <a:ea typeface="Times New Roman"/>
                          <a:cs typeface="Calibri"/>
                        </a:rPr>
                        <a:t>9</a:t>
                      </a:r>
                      <a:endParaRPr lang="ru-RU" sz="130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Протяженность отремонтированных (модернизированных) инженерных сетей, объектов организации коммунального комплекса, км</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0,3</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0,3</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0,3</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10</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a:t>
                      </a:r>
                      <a:r>
                        <a:rPr lang="ru-RU" sz="1300" dirty="0" err="1">
                          <a:solidFill>
                            <a:schemeClr val="tx1"/>
                          </a:solidFill>
                          <a:latin typeface="Liberation Serif" pitchFamily="18" charset="0"/>
                          <a:ea typeface="Times New Roman"/>
                          <a:cs typeface="Calibri"/>
                        </a:rPr>
                        <a:t>светоточек</a:t>
                      </a:r>
                      <a:r>
                        <a:rPr lang="ru-RU" sz="1300" dirty="0">
                          <a:solidFill>
                            <a:schemeClr val="tx1"/>
                          </a:solidFill>
                          <a:latin typeface="Liberation Serif" pitchFamily="18" charset="0"/>
                          <a:ea typeface="Times New Roman"/>
                          <a:cs typeface="Calibri"/>
                        </a:rPr>
                        <a:t>, шт.</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1600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1600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1650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11</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Ремонт мест накопления ТКО, шт.</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25</a:t>
            </a:fld>
            <a:endParaRPr lang="ru-RU"/>
          </a:p>
        </p:txBody>
      </p:sp>
      <p:graphicFrame>
        <p:nvGraphicFramePr>
          <p:cNvPr id="3" name="Таблица 2"/>
          <p:cNvGraphicFramePr>
            <a:graphicFrameLocks noGrp="1"/>
          </p:cNvGraphicFramePr>
          <p:nvPr/>
        </p:nvGraphicFramePr>
        <p:xfrm>
          <a:off x="899592" y="980728"/>
          <a:ext cx="7992888" cy="5468112"/>
        </p:xfrm>
        <a:graphic>
          <a:graphicData uri="http://schemas.openxmlformats.org/drawingml/2006/table">
            <a:tbl>
              <a:tblPr/>
              <a:tblGrid>
                <a:gridCol w="432048"/>
                <a:gridCol w="5688632"/>
                <a:gridCol w="648072"/>
                <a:gridCol w="648072"/>
                <a:gridCol w="576064"/>
              </a:tblGrid>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12</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Создание контейнерных площадок (мест накопления ТКО), шт.</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65957">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13</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отловленных животных без владельцев, обитающими на территории КГО, шт.</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40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30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30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a:solidFill>
                            <a:srgbClr val="000000"/>
                          </a:solidFill>
                          <a:latin typeface="Liberation Serif" pitchFamily="18" charset="0"/>
                          <a:ea typeface="Times New Roman"/>
                          <a:cs typeface="Calibri"/>
                        </a:rPr>
                        <a:t>14</a:t>
                      </a:r>
                      <a:endParaRPr lang="ru-RU" sz="130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обслуживаемых светофорных объектов, шт.</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15</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граждан, получивших льготу (бани), ед.</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573</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602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632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16</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граждан, получивших вознаграждение (почетные граждане города Камышлова), чел.</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7</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7</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7</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17</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граждан, получивших вознаграждение (председатели уличных комитетов), чел.</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41</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41</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41</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18</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граждан (организаций), получивших памятные подарки, ед.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245</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250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255</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19</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граждан, получающих субсидии СО, чел.</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1277</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1277</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1277</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20</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граждан, получающих компенсации расходов СО, чел.</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3240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3240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3240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21</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граждан, получающих компенсации расходов РФ, чел.</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1270</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1270</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1270</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22</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граждан, получивших меру социальной поддержки, чел.</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23</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23</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23</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23</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мероприятий (для граждан старшего поколения), ед.</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5</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5</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5</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24</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социально ориентированных некоммерческих организаций на территории КГО, </a:t>
                      </a:r>
                      <a:r>
                        <a:rPr lang="ru-RU" sz="1300" dirty="0" smtClean="0">
                          <a:solidFill>
                            <a:schemeClr val="tx1"/>
                          </a:solidFill>
                          <a:latin typeface="Liberation Serif" pitchFamily="18" charset="0"/>
                          <a:ea typeface="Times New Roman"/>
                          <a:cs typeface="Calibri"/>
                        </a:rPr>
                        <a:t>получивших поддержку, ед</a:t>
                      </a:r>
                      <a:r>
                        <a:rPr lang="ru-RU" sz="1300" dirty="0">
                          <a:solidFill>
                            <a:schemeClr val="tx1"/>
                          </a:solidFill>
                          <a:latin typeface="Liberation Serif" pitchFamily="18" charset="0"/>
                          <a:ea typeface="Times New Roman"/>
                          <a:cs typeface="Calibri"/>
                        </a:rPr>
                        <a:t>.</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1</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25</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субъектов малого и среднего предпринимательства, (в КГО в т.ч. </a:t>
                      </a:r>
                      <a:r>
                        <a:rPr lang="ru-RU" sz="1300" dirty="0" err="1">
                          <a:solidFill>
                            <a:schemeClr val="tx1"/>
                          </a:solidFill>
                          <a:latin typeface="Liberation Serif" pitchFamily="18" charset="0"/>
                          <a:ea typeface="Times New Roman"/>
                          <a:cs typeface="Calibri"/>
                        </a:rPr>
                        <a:t>самозанятых</a:t>
                      </a:r>
                      <a:r>
                        <a:rPr lang="ru-RU" sz="1300" dirty="0">
                          <a:solidFill>
                            <a:schemeClr val="tx1"/>
                          </a:solidFill>
                          <a:latin typeface="Liberation Serif" pitchFamily="18" charset="0"/>
                          <a:ea typeface="Times New Roman"/>
                          <a:cs typeface="Calibri"/>
                        </a:rPr>
                        <a:t> граждан, зафиксировавших свой статус учетом введения налогового режима для </a:t>
                      </a:r>
                      <a:r>
                        <a:rPr lang="ru-RU" sz="1300" dirty="0" err="1">
                          <a:solidFill>
                            <a:schemeClr val="tx1"/>
                          </a:solidFill>
                          <a:latin typeface="Liberation Serif" pitchFamily="18" charset="0"/>
                          <a:ea typeface="Times New Roman"/>
                          <a:cs typeface="Calibri"/>
                        </a:rPr>
                        <a:t>самозянатых</a:t>
                      </a:r>
                      <a:r>
                        <a:rPr lang="ru-RU" sz="1300" dirty="0">
                          <a:solidFill>
                            <a:schemeClr val="tx1"/>
                          </a:solidFill>
                          <a:latin typeface="Liberation Serif" pitchFamily="18" charset="0"/>
                          <a:ea typeface="Times New Roman"/>
                          <a:cs typeface="Calibri"/>
                        </a:rPr>
                        <a:t>), ед.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880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890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900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26</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Организация и проведение ярмарок с участием субъектов малого и среднего предпринимательства и производителей сельскохозяйственной продукции</a:t>
                      </a:r>
                      <a:r>
                        <a:rPr lang="ru-RU" sz="1300" dirty="0" smtClean="0">
                          <a:solidFill>
                            <a:schemeClr val="tx1"/>
                          </a:solidFill>
                          <a:latin typeface="Liberation Serif" pitchFamily="18" charset="0"/>
                          <a:ea typeface="Times New Roman"/>
                          <a:cs typeface="Calibri"/>
                        </a:rPr>
                        <a:t>, </a:t>
                      </a:r>
                      <a:r>
                        <a:rPr lang="ru-RU" sz="1250" dirty="0" smtClean="0">
                          <a:solidFill>
                            <a:schemeClr val="tx1"/>
                          </a:solidFill>
                          <a:latin typeface="Liberation Serif" pitchFamily="18" charset="0"/>
                          <a:ea typeface="Times New Roman"/>
                          <a:cs typeface="Calibri"/>
                        </a:rPr>
                        <a:t>ед</a:t>
                      </a:r>
                      <a:r>
                        <a:rPr lang="ru-RU" sz="1250" dirty="0">
                          <a:solidFill>
                            <a:schemeClr val="tx1"/>
                          </a:solidFill>
                          <a:latin typeface="Liberation Serif" pitchFamily="18" charset="0"/>
                          <a:ea typeface="Times New Roman"/>
                          <a:cs typeface="Calibri"/>
                        </a:rPr>
                        <a:t>.</a:t>
                      </a:r>
                      <a:endParaRPr lang="ru-RU" sz="125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4</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4</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4</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27</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организованных и проведенных мероприятий для субъектов малого и среднего предпринимательства, ед.</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2</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26</a:t>
            </a:fld>
            <a:endParaRPr lang="ru-RU"/>
          </a:p>
        </p:txBody>
      </p:sp>
      <p:graphicFrame>
        <p:nvGraphicFramePr>
          <p:cNvPr id="6" name="Таблица 5"/>
          <p:cNvGraphicFramePr>
            <a:graphicFrameLocks noGrp="1"/>
          </p:cNvGraphicFramePr>
          <p:nvPr/>
        </p:nvGraphicFramePr>
        <p:xfrm>
          <a:off x="899592" y="1052736"/>
          <a:ext cx="8064896" cy="4328922"/>
        </p:xfrm>
        <a:graphic>
          <a:graphicData uri="http://schemas.openxmlformats.org/drawingml/2006/table">
            <a:tbl>
              <a:tblPr/>
              <a:tblGrid>
                <a:gridCol w="513221"/>
                <a:gridCol w="5572109"/>
                <a:gridCol w="659855"/>
                <a:gridCol w="671639"/>
                <a:gridCol w="648072"/>
              </a:tblGrid>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28</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Процент охвата оповещения всех категорий населения,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100</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a:solidFill>
                            <a:srgbClr val="000000"/>
                          </a:solidFill>
                          <a:latin typeface="Liberation Serif" pitchFamily="18" charset="0"/>
                          <a:ea typeface="Times New Roman"/>
                          <a:cs typeface="Calibri"/>
                        </a:rPr>
                        <a:t>29</a:t>
                      </a:r>
                      <a:endParaRPr lang="ru-RU" sz="130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Доля укрываемого населения в защитных сооружениях,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6</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Calibri"/>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9</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30</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Наличие средств индивидуальной защиты,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20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25</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30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a:solidFill>
                            <a:srgbClr val="000000"/>
                          </a:solidFill>
                          <a:latin typeface="Liberation Serif" pitchFamily="18" charset="0"/>
                          <a:ea typeface="Times New Roman"/>
                          <a:cs typeface="Calibri"/>
                        </a:rPr>
                        <a:t>31</a:t>
                      </a:r>
                      <a:endParaRPr lang="ru-RU" sz="130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Доля руководящего состава РСЧС, специалистов органов управления и населения прошедших подготовку в области защиты населения и территории,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32</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Повышение уровня пожарной защиты,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a:solidFill>
                            <a:srgbClr val="000000"/>
                          </a:solidFill>
                          <a:latin typeface="Liberation Serif" pitchFamily="18" charset="0"/>
                          <a:ea typeface="Times New Roman"/>
                          <a:cs typeface="Calibri"/>
                        </a:rPr>
                        <a:t>33</a:t>
                      </a:r>
                      <a:endParaRPr lang="ru-RU" sz="130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Оснащение пожарным инвентарем, оборудованием,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Calibri"/>
                          <a:cs typeface="Times New Roman"/>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34</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выпущенных (размещенных) видео-аудио роликов и печатной продукции по вопросам профилактики терроризма, ед.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30 000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30 000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30 000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35</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единиц хранения архивных документов, относящихся к государственной собственности Свердловской области, хранящихся в архивах Свердловской области, ед</a:t>
                      </a:r>
                      <a:r>
                        <a:rPr lang="ru-RU" sz="1300" dirty="0" smtClean="0">
                          <a:solidFill>
                            <a:schemeClr val="tx1"/>
                          </a:solidFill>
                          <a:latin typeface="Liberation Serif" pitchFamily="18" charset="0"/>
                          <a:ea typeface="Times New Roman"/>
                          <a:cs typeface="Calibri"/>
                        </a:rPr>
                        <a:t>. хранения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9843</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ea typeface="Times New Roman"/>
                          <a:cs typeface="Calibri"/>
                        </a:rPr>
                        <a:t>9853</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smtClean="0">
                          <a:solidFill>
                            <a:schemeClr val="tx1"/>
                          </a:solidFill>
                          <a:latin typeface="Liberation Serif" pitchFamily="18" charset="0"/>
                        </a:rPr>
                        <a:t>9863</a:t>
                      </a:r>
                      <a:endParaRPr lang="ru-RU" sz="1300" dirty="0">
                        <a:solidFill>
                          <a:schemeClr val="tx1"/>
                        </a:solidFill>
                        <a:latin typeface="Liberation Serif"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36</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составленных протоколов</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5</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5</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a:solidFill>
                            <a:srgbClr val="000000"/>
                          </a:solidFill>
                          <a:latin typeface="Liberation Serif" pitchFamily="18" charset="0"/>
                          <a:ea typeface="Times New Roman"/>
                          <a:cs typeface="Calibri"/>
                        </a:rPr>
                        <a:t>37</a:t>
                      </a:r>
                      <a:endParaRPr lang="ru-RU" sz="130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Уплата взноса нанимателями на капитальный ремонт общего имущества, соразмерно занимаемой площади в муниципальных квартирах, кВ</a:t>
                      </a:r>
                      <a:r>
                        <a:rPr lang="ru-RU" sz="1300" dirty="0" smtClean="0">
                          <a:solidFill>
                            <a:schemeClr val="tx1"/>
                          </a:solidFill>
                          <a:latin typeface="Liberation Serif" pitchFamily="18" charset="0"/>
                          <a:ea typeface="Times New Roman"/>
                          <a:cs typeface="Calibri"/>
                        </a:rPr>
                        <a:t>. м</a:t>
                      </a:r>
                      <a:r>
                        <a:rPr lang="ru-RU" sz="1300" dirty="0">
                          <a:solidFill>
                            <a:schemeClr val="tx1"/>
                          </a:solidFill>
                          <a:latin typeface="Liberation Serif" pitchFamily="18" charset="0"/>
                          <a:ea typeface="Times New Roman"/>
                          <a:cs typeface="Calibri"/>
                        </a:rPr>
                        <a:t>. </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200" dirty="0">
                          <a:solidFill>
                            <a:schemeClr val="tx1"/>
                          </a:solidFill>
                          <a:latin typeface="Liberation Serif" pitchFamily="18" charset="0"/>
                          <a:ea typeface="Times New Roman"/>
                          <a:cs typeface="Calibri"/>
                        </a:rPr>
                        <a:t>9521,35</a:t>
                      </a:r>
                      <a:endParaRPr lang="ru-RU" sz="12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200" dirty="0">
                          <a:solidFill>
                            <a:schemeClr val="tx1"/>
                          </a:solidFill>
                          <a:latin typeface="Liberation Serif" pitchFamily="18" charset="0"/>
                          <a:ea typeface="Times New Roman"/>
                          <a:cs typeface="Calibri"/>
                        </a:rPr>
                        <a:t>9521,35</a:t>
                      </a:r>
                      <a:endParaRPr lang="ru-RU" sz="12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200" dirty="0">
                          <a:solidFill>
                            <a:schemeClr val="tx1"/>
                          </a:solidFill>
                          <a:latin typeface="Liberation Serif" pitchFamily="18" charset="0"/>
                        </a:rPr>
                        <a:t>9521,35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dirty="0">
                          <a:solidFill>
                            <a:srgbClr val="000000"/>
                          </a:solidFill>
                          <a:latin typeface="Liberation Serif" pitchFamily="18" charset="0"/>
                          <a:ea typeface="Times New Roman"/>
                          <a:cs typeface="Calibri"/>
                        </a:rPr>
                        <a:t>38</a:t>
                      </a:r>
                      <a:endParaRPr lang="ru-RU" sz="1300" dirty="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молодых семей, получивших социальные выплаты, ед.</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ea typeface="Times New Roman"/>
                          <a:cs typeface="Calibri"/>
                        </a:rPr>
                        <a:t>1</a:t>
                      </a:r>
                      <a:endParaRPr lang="ru-RU" sz="13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a:solidFill>
                            <a:schemeClr val="tx1"/>
                          </a:solidFill>
                          <a:latin typeface="Liberation Serif"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623">
                <a:tc>
                  <a:txBody>
                    <a:bodyPr/>
                    <a:lstStyle/>
                    <a:p>
                      <a:pPr algn="ctr">
                        <a:lnSpc>
                          <a:spcPct val="115000"/>
                        </a:lnSpc>
                        <a:spcAft>
                          <a:spcPts val="0"/>
                        </a:spcAft>
                      </a:pPr>
                      <a:r>
                        <a:rPr lang="ru-RU" sz="1300">
                          <a:solidFill>
                            <a:srgbClr val="000000"/>
                          </a:solidFill>
                          <a:latin typeface="Liberation Serif" pitchFamily="18" charset="0"/>
                          <a:ea typeface="Times New Roman"/>
                          <a:cs typeface="Calibri"/>
                        </a:rPr>
                        <a:t>39</a:t>
                      </a:r>
                      <a:endParaRPr lang="ru-RU" sz="1300">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ru-RU" sz="1300" dirty="0">
                          <a:solidFill>
                            <a:schemeClr val="tx1"/>
                          </a:solidFill>
                          <a:latin typeface="Liberation Serif" pitchFamily="18" charset="0"/>
                          <a:ea typeface="Times New Roman"/>
                          <a:cs typeface="Calibri"/>
                        </a:rPr>
                        <a:t>Количество молодых семей, получивших региональные социальные выплаты, ед.</a:t>
                      </a:r>
                      <a:endParaRPr lang="ru-RU" sz="1300" dirty="0">
                        <a:solidFill>
                          <a:schemeClr val="tx1"/>
                        </a:solidFill>
                        <a:latin typeface="Liberation Serif" pitchFamily="18" charset="0"/>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ea typeface="Times New Roman"/>
                          <a:cs typeface="Calibri"/>
                        </a:rPr>
                        <a:t>1</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300" dirty="0">
                          <a:solidFill>
                            <a:schemeClr val="tx1"/>
                          </a:solidFill>
                          <a:latin typeface="Liberation Serif"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27</a:t>
            </a:fld>
            <a:endParaRPr lang="ru-RU"/>
          </a:p>
        </p:txBody>
      </p:sp>
      <p:sp>
        <p:nvSpPr>
          <p:cNvPr id="4" name="TextBox 3"/>
          <p:cNvSpPr txBox="1"/>
          <p:nvPr/>
        </p:nvSpPr>
        <p:spPr>
          <a:xfrm>
            <a:off x="1043608" y="260648"/>
            <a:ext cx="7848872" cy="646331"/>
          </a:xfrm>
          <a:prstGeom prst="rect">
            <a:avLst/>
          </a:prstGeom>
          <a:noFill/>
        </p:spPr>
        <p:txBody>
          <a:bodyPr wrap="square" rtlCol="0">
            <a:spAutoFit/>
          </a:bodyPr>
          <a:lstStyle/>
          <a:p>
            <a:pPr algn="ctr"/>
            <a:r>
              <a:rPr lang="ru-RU" b="1" dirty="0" smtClean="0">
                <a:latin typeface="Liberation Serif" pitchFamily="18" charset="0"/>
              </a:rPr>
              <a:t>Муниципальная программа "Развитие образования, культуры, спорта и молодежной политики в Камышловском городском округе до 2027 года"</a:t>
            </a:r>
            <a:endParaRPr lang="ru-RU" b="1" dirty="0">
              <a:latin typeface="Liberation Serif" pitchFamily="18" charset="0"/>
            </a:endParaRPr>
          </a:p>
        </p:txBody>
      </p:sp>
      <p:sp>
        <p:nvSpPr>
          <p:cNvPr id="9" name="TextBox 8"/>
          <p:cNvSpPr txBox="1"/>
          <p:nvPr/>
        </p:nvSpPr>
        <p:spPr>
          <a:xfrm>
            <a:off x="683568" y="1772816"/>
            <a:ext cx="482889" cy="4248472"/>
          </a:xfrm>
          <a:prstGeom prst="rect">
            <a:avLst/>
          </a:prstGeom>
          <a:noFill/>
        </p:spPr>
        <p:txBody>
          <a:bodyPr vert="wordArtVert" wrap="square" rtlCol="0">
            <a:spAutoFit/>
          </a:bodyPr>
          <a:lstStyle/>
          <a:p>
            <a:r>
              <a:rPr lang="ru-RU" dirty="0" smtClean="0">
                <a:latin typeface="Liberation Serif" pitchFamily="18" charset="0"/>
              </a:rPr>
              <a:t>Подпрограммы</a:t>
            </a:r>
            <a:endParaRPr lang="ru-RU" dirty="0">
              <a:latin typeface="Liberation Serif" pitchFamily="18" charset="0"/>
            </a:endParaRPr>
          </a:p>
        </p:txBody>
      </p:sp>
      <p:graphicFrame>
        <p:nvGraphicFramePr>
          <p:cNvPr id="8" name="Диаграмма 7"/>
          <p:cNvGraphicFramePr/>
          <p:nvPr/>
        </p:nvGraphicFramePr>
        <p:xfrm>
          <a:off x="1043608" y="908720"/>
          <a:ext cx="7848872"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084168" y="2852936"/>
            <a:ext cx="3528392" cy="553998"/>
          </a:xfrm>
          <a:prstGeom prst="rect">
            <a:avLst/>
          </a:prstGeom>
          <a:noFill/>
        </p:spPr>
        <p:txBody>
          <a:bodyPr wrap="square" rtlCol="0">
            <a:spAutoFit/>
          </a:bodyPr>
          <a:lstStyle/>
          <a:p>
            <a:r>
              <a:rPr lang="ru-RU" sz="3000" b="1" dirty="0" smtClean="0">
                <a:latin typeface="Liberation Serif" pitchFamily="18" charset="0"/>
              </a:rPr>
              <a:t>1 063,7 млн. руб.</a:t>
            </a:r>
            <a:endParaRPr lang="ru-RU" sz="3000" b="1" dirty="0">
              <a:latin typeface="Liberation Serif" pitchFamily="18" charset="0"/>
            </a:endParaRPr>
          </a:p>
        </p:txBody>
      </p:sp>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6225" y="120261"/>
            <a:ext cx="8736971" cy="523220"/>
          </a:xfrm>
          <a:prstGeom prst="rect">
            <a:avLst/>
          </a:prstGeom>
        </p:spPr>
        <p:txBody>
          <a:bodyPr wrap="square">
            <a:spAutoFit/>
          </a:bodyPr>
          <a:lstStyle/>
          <a:p>
            <a:pPr algn="ctr"/>
            <a:r>
              <a:rPr lang="ru-RU" sz="2800" b="1" dirty="0" smtClean="0">
                <a:latin typeface="Liberation Serif" pitchFamily="18" charset="0"/>
                <a:cs typeface="Times New Roman" panose="02020603050405020304" pitchFamily="18" charset="0"/>
              </a:rPr>
              <a:t>Образование</a:t>
            </a:r>
            <a:endParaRPr lang="ru-RU" sz="2800" b="1" dirty="0">
              <a:latin typeface="Liberation Serif" pitchFamily="18" charset="0"/>
            </a:endParaRPr>
          </a:p>
        </p:txBody>
      </p:sp>
      <p:sp>
        <p:nvSpPr>
          <p:cNvPr id="6" name="Номер слайда 5"/>
          <p:cNvSpPr>
            <a:spLocks noGrp="1"/>
          </p:cNvSpPr>
          <p:nvPr>
            <p:ph type="sldNum" sz="quarter" idx="11"/>
          </p:nvPr>
        </p:nvSpPr>
        <p:spPr/>
        <p:txBody>
          <a:bodyPr/>
          <a:lstStyle/>
          <a:p>
            <a:fld id="{A1293435-380D-4EA1-93EC-CEA7FE79D970}" type="slidenum">
              <a:rPr lang="ru-RU" smtClean="0"/>
              <a:pPr/>
              <a:t>28</a:t>
            </a:fld>
            <a:endParaRPr lang="ru-RU"/>
          </a:p>
        </p:txBody>
      </p:sp>
      <p:sp>
        <p:nvSpPr>
          <p:cNvPr id="11" name="TextBox 10"/>
          <p:cNvSpPr txBox="1"/>
          <p:nvPr/>
        </p:nvSpPr>
        <p:spPr>
          <a:xfrm>
            <a:off x="857224" y="571480"/>
            <a:ext cx="8001056" cy="923330"/>
          </a:xfrm>
          <a:prstGeom prst="rect">
            <a:avLst/>
          </a:prstGeom>
          <a:noFill/>
        </p:spPr>
        <p:txBody>
          <a:bodyPr wrap="square" rtlCol="0">
            <a:spAutoFit/>
          </a:bodyPr>
          <a:lstStyle/>
          <a:p>
            <a:pPr algn="ctr"/>
            <a:r>
              <a:rPr lang="ru-RU" b="1" dirty="0" smtClean="0">
                <a:latin typeface="Liberation Serif" pitchFamily="18" charset="0"/>
              </a:rPr>
              <a:t>Целевые показатели муниципальной программы "Развитие образования, культуры, спорта и молодежной политики в Камышловском городском округе до 2027 года"</a:t>
            </a:r>
            <a:endParaRPr lang="ru-RU" b="1" dirty="0">
              <a:latin typeface="Liberation Serif" pitchFamily="18" charset="0"/>
            </a:endParaRPr>
          </a:p>
        </p:txBody>
      </p:sp>
      <p:graphicFrame>
        <p:nvGraphicFramePr>
          <p:cNvPr id="8" name="Таблица 7"/>
          <p:cNvGraphicFramePr>
            <a:graphicFrameLocks noGrp="1"/>
          </p:cNvGraphicFramePr>
          <p:nvPr/>
        </p:nvGraphicFramePr>
        <p:xfrm>
          <a:off x="899592" y="1531156"/>
          <a:ext cx="8064896" cy="4872851"/>
        </p:xfrm>
        <a:graphic>
          <a:graphicData uri="http://schemas.openxmlformats.org/drawingml/2006/table">
            <a:tbl>
              <a:tblPr/>
              <a:tblGrid>
                <a:gridCol w="5976664"/>
                <a:gridCol w="720080"/>
                <a:gridCol w="720080"/>
                <a:gridCol w="648072"/>
              </a:tblGrid>
              <a:tr h="578529">
                <a:tc>
                  <a:txBody>
                    <a:bodyPr/>
                    <a:lstStyle/>
                    <a:p>
                      <a:pPr algn="ctr" defTabSz="720000">
                        <a:lnSpc>
                          <a:spcPct val="150000"/>
                        </a:lnSpc>
                        <a:spcAft>
                          <a:spcPts val="0"/>
                        </a:spcAft>
                      </a:pPr>
                      <a:r>
                        <a:rPr lang="ru-RU" sz="1300" b="1" dirty="0">
                          <a:solidFill>
                            <a:srgbClr val="FFFFFF"/>
                          </a:solidFill>
                          <a:latin typeface="Liberation Serif" pitchFamily="18" charset="0"/>
                          <a:ea typeface="Calibri"/>
                          <a:cs typeface="Times New Roman"/>
                        </a:rPr>
                        <a:t>Наименование показателя</a:t>
                      </a:r>
                      <a:endParaRPr lang="ru-RU" sz="1300" dirty="0">
                        <a:latin typeface="Liberation Serif" pitchFamily="18" charset="0"/>
                        <a:ea typeface="Calibri"/>
                        <a:cs typeface="Times New Roman"/>
                      </a:endParaRPr>
                    </a:p>
                  </a:txBody>
                  <a:tcPr marL="65753" marR="65753" marT="32877" marB="328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5E3C"/>
                    </a:solidFill>
                  </a:tcPr>
                </a:tc>
                <a:tc>
                  <a:txBody>
                    <a:bodyPr/>
                    <a:lstStyle/>
                    <a:p>
                      <a:pPr marL="0" marR="0" indent="0" algn="ctr" defTabSz="720000" rtl="0" eaLnBrk="1" fontAlgn="auto" latinLnBrk="0" hangingPunct="1">
                        <a:lnSpc>
                          <a:spcPct val="150000"/>
                        </a:lnSpc>
                        <a:spcBef>
                          <a:spcPts val="0"/>
                        </a:spcBef>
                        <a:spcAft>
                          <a:spcPts val="0"/>
                        </a:spcAft>
                        <a:buClrTx/>
                        <a:buSzTx/>
                        <a:buFontTx/>
                        <a:buNone/>
                        <a:tabLst/>
                        <a:defRPr/>
                      </a:pPr>
                      <a:r>
                        <a:rPr lang="ru-RU" sz="1300" b="1" dirty="0" smtClean="0">
                          <a:solidFill>
                            <a:srgbClr val="FFFFFF"/>
                          </a:solidFill>
                          <a:latin typeface="Liberation Serif" pitchFamily="18" charset="0"/>
                          <a:ea typeface="Calibri"/>
                          <a:cs typeface="Times New Roman"/>
                        </a:rPr>
                        <a:t>2024 год (план)</a:t>
                      </a:r>
                      <a:endParaRPr lang="ru-RU" sz="1300" dirty="0" smtClean="0">
                        <a:latin typeface="Liberation Serif" pitchFamily="18" charset="0"/>
                        <a:ea typeface="Calibri"/>
                        <a:cs typeface="Times New Roman"/>
                      </a:endParaRPr>
                    </a:p>
                  </a:txBody>
                  <a:tcPr marL="6849" marR="6849" marT="6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5E3C"/>
                    </a:solidFill>
                  </a:tcPr>
                </a:tc>
                <a:tc>
                  <a:txBody>
                    <a:bodyPr/>
                    <a:lstStyle/>
                    <a:p>
                      <a:pPr marL="0" marR="0" indent="0" algn="ctr" defTabSz="720000" rtl="0" eaLnBrk="1" fontAlgn="auto" latinLnBrk="0" hangingPunct="1">
                        <a:lnSpc>
                          <a:spcPct val="150000"/>
                        </a:lnSpc>
                        <a:spcBef>
                          <a:spcPts val="0"/>
                        </a:spcBef>
                        <a:spcAft>
                          <a:spcPts val="0"/>
                        </a:spcAft>
                        <a:buClrTx/>
                        <a:buSzTx/>
                        <a:buFontTx/>
                        <a:buNone/>
                        <a:tabLst/>
                        <a:defRPr/>
                      </a:pPr>
                      <a:r>
                        <a:rPr lang="ru-RU" sz="1300" b="1" dirty="0" smtClean="0">
                          <a:solidFill>
                            <a:srgbClr val="FFFFFF"/>
                          </a:solidFill>
                          <a:latin typeface="Liberation Serif" pitchFamily="18" charset="0"/>
                          <a:ea typeface="Calibri"/>
                          <a:cs typeface="Times New Roman"/>
                        </a:rPr>
                        <a:t>2025 год (план)</a:t>
                      </a:r>
                      <a:endParaRPr lang="ru-RU" sz="1300" dirty="0" smtClean="0">
                        <a:latin typeface="Liberation Serif" pitchFamily="18" charset="0"/>
                        <a:ea typeface="Calibri"/>
                        <a:cs typeface="Times New Roman"/>
                      </a:endParaRPr>
                    </a:p>
                  </a:txBody>
                  <a:tcPr marL="6849" marR="6849" marT="6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5E3C"/>
                    </a:solidFill>
                  </a:tcPr>
                </a:tc>
                <a:tc>
                  <a:txBody>
                    <a:bodyPr/>
                    <a:lstStyle/>
                    <a:p>
                      <a:pPr marL="0" marR="0" indent="0" algn="ctr" defTabSz="720000" rtl="0" eaLnBrk="1" fontAlgn="auto" latinLnBrk="0" hangingPunct="1">
                        <a:lnSpc>
                          <a:spcPct val="150000"/>
                        </a:lnSpc>
                        <a:spcBef>
                          <a:spcPts val="0"/>
                        </a:spcBef>
                        <a:spcAft>
                          <a:spcPts val="0"/>
                        </a:spcAft>
                        <a:buClrTx/>
                        <a:buSzTx/>
                        <a:buFontTx/>
                        <a:buNone/>
                        <a:tabLst/>
                        <a:defRPr/>
                      </a:pPr>
                      <a:r>
                        <a:rPr lang="ru-RU" sz="1300" b="1" dirty="0" smtClean="0">
                          <a:solidFill>
                            <a:srgbClr val="FFFFFF"/>
                          </a:solidFill>
                          <a:latin typeface="Liberation Serif" pitchFamily="18" charset="0"/>
                          <a:ea typeface="Calibri"/>
                          <a:cs typeface="Times New Roman"/>
                        </a:rPr>
                        <a:t>2026</a:t>
                      </a:r>
                      <a:r>
                        <a:rPr lang="ru-RU" sz="1300" b="1" baseline="0" dirty="0" smtClean="0">
                          <a:solidFill>
                            <a:srgbClr val="FFFFFF"/>
                          </a:solidFill>
                          <a:latin typeface="Liberation Serif" pitchFamily="18" charset="0"/>
                          <a:ea typeface="Calibri"/>
                          <a:cs typeface="Times New Roman"/>
                        </a:rPr>
                        <a:t> </a:t>
                      </a:r>
                      <a:r>
                        <a:rPr lang="ru-RU" sz="1300" b="1" dirty="0" smtClean="0">
                          <a:solidFill>
                            <a:srgbClr val="FFFFFF"/>
                          </a:solidFill>
                          <a:latin typeface="Liberation Serif" pitchFamily="18" charset="0"/>
                          <a:ea typeface="Calibri"/>
                          <a:cs typeface="Times New Roman"/>
                        </a:rPr>
                        <a:t>год (план)</a:t>
                      </a:r>
                      <a:endParaRPr lang="ru-RU" sz="1300" dirty="0" smtClean="0">
                        <a:latin typeface="Liberation Serif" pitchFamily="18" charset="0"/>
                        <a:ea typeface="Calibri"/>
                        <a:cs typeface="Times New Roman"/>
                      </a:endParaRPr>
                    </a:p>
                  </a:txBody>
                  <a:tcPr marL="6849" marR="6849" marT="6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5E3C"/>
                    </a:solidFill>
                  </a:tcPr>
                </a:tc>
              </a:tr>
              <a:tr h="644389">
                <a:tc>
                  <a:txBody>
                    <a:bodyPr/>
                    <a:lstStyle/>
                    <a:p>
                      <a:pPr>
                        <a:lnSpc>
                          <a:spcPct val="100000"/>
                        </a:lnSpc>
                        <a:spcAft>
                          <a:spcPts val="0"/>
                        </a:spcAft>
                      </a:pPr>
                      <a:r>
                        <a:rPr lang="ru-RU" sz="1300" dirty="0">
                          <a:solidFill>
                            <a:schemeClr val="tx1"/>
                          </a:solidFill>
                          <a:latin typeface="Liberation Serif" pitchFamily="18" charset="0"/>
                          <a:ea typeface="Calibri"/>
                          <a:cs typeface="Times New Roman"/>
                        </a:rPr>
                        <a:t>Отношение среднемесячной заработной платы педагогических работников муниципальных дошкольных образовательных организаций к среднемесячной заработной плате в общем образовании в Свердловской области,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a:solidFill>
                            <a:schemeClr val="tx1"/>
                          </a:solidFill>
                          <a:latin typeface="Liberation Serif" pitchFamily="18" charset="0"/>
                          <a:ea typeface="Calibri"/>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a:solidFill>
                            <a:schemeClr val="tx1"/>
                          </a:solidFill>
                          <a:latin typeface="Liberation Serif" pitchFamily="18" charset="0"/>
                          <a:ea typeface="Calibri"/>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a:solidFill>
                            <a:schemeClr val="tx1"/>
                          </a:solidFill>
                          <a:latin typeface="Liberation Serif" pitchFamily="18" charset="0"/>
                          <a:ea typeface="Calibri"/>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r>
              <a:tr h="865091">
                <a:tc>
                  <a:txBody>
                    <a:bodyPr/>
                    <a:lstStyle/>
                    <a:p>
                      <a:pPr>
                        <a:lnSpc>
                          <a:spcPct val="100000"/>
                        </a:lnSpc>
                        <a:spcAft>
                          <a:spcPts val="0"/>
                        </a:spcAft>
                      </a:pPr>
                      <a:r>
                        <a:rPr lang="ru-RU" sz="1300" dirty="0">
                          <a:solidFill>
                            <a:schemeClr val="tx1"/>
                          </a:solidFill>
                          <a:latin typeface="Liberation Serif" pitchFamily="18" charset="0"/>
                          <a:ea typeface="Calibri"/>
                          <a:cs typeface="Times New Roman"/>
                        </a:rPr>
                        <a:t>Охват детей школьного возраста в муниципальных общеобразовательных организациях Камышловского городского округа образовательными услугами в рамках государственного образовательного стандарта и федерального государственного образовательного стандарта,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a:solidFill>
                            <a:schemeClr val="tx1"/>
                          </a:solidFill>
                          <a:latin typeface="Liberation Serif" pitchFamily="18" charset="0"/>
                          <a:ea typeface="Calibri"/>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a:solidFill>
                            <a:schemeClr val="tx1"/>
                          </a:solidFill>
                          <a:latin typeface="Liberation Serif" pitchFamily="18" charset="0"/>
                          <a:ea typeface="Calibri"/>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a:solidFill>
                            <a:schemeClr val="tx1"/>
                          </a:solidFill>
                          <a:latin typeface="Liberation Serif" pitchFamily="18" charset="0"/>
                          <a:ea typeface="Calibri"/>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r>
              <a:tr h="644389">
                <a:tc>
                  <a:txBody>
                    <a:bodyPr/>
                    <a:lstStyle/>
                    <a:p>
                      <a:pPr algn="l">
                        <a:lnSpc>
                          <a:spcPct val="100000"/>
                        </a:lnSpc>
                        <a:spcAft>
                          <a:spcPts val="0"/>
                        </a:spcAft>
                      </a:pPr>
                      <a:r>
                        <a:rPr lang="ru-RU" sz="1300" dirty="0">
                          <a:solidFill>
                            <a:schemeClr val="tx1"/>
                          </a:solidFill>
                          <a:latin typeface="Liberation Serif" pitchFamily="18" charset="0"/>
                          <a:ea typeface="Calibri"/>
                          <a:cs typeface="Times New Roman"/>
                        </a:rPr>
                        <a:t>Охват детей-сирот и детей, оставшихся без попечения родителей, образовательными услугами в муниципальных образовательных организациях Камышловского городского </a:t>
                      </a:r>
                      <a:r>
                        <a:rPr lang="ru-RU" sz="1300" dirty="0" smtClean="0">
                          <a:solidFill>
                            <a:schemeClr val="tx1"/>
                          </a:solidFill>
                          <a:latin typeface="Liberation Serif" pitchFamily="18" charset="0"/>
                          <a:ea typeface="Calibri"/>
                          <a:cs typeface="Times New Roman"/>
                        </a:rPr>
                        <a:t>округа,</a:t>
                      </a:r>
                      <a:r>
                        <a:rPr lang="ru-RU" sz="1300" baseline="0" dirty="0" smtClean="0">
                          <a:solidFill>
                            <a:schemeClr val="tx1"/>
                          </a:solidFill>
                          <a:latin typeface="Liberation Serif" pitchFamily="18" charset="0"/>
                          <a:ea typeface="Calibri"/>
                          <a:cs typeface="Times New Roman"/>
                        </a:rPr>
                        <a:t> </a:t>
                      </a:r>
                      <a:r>
                        <a:rPr lang="en-US" sz="1300" dirty="0" smtClean="0">
                          <a:solidFill>
                            <a:schemeClr val="tx1"/>
                          </a:solidFill>
                          <a:latin typeface="Liberation Serif" pitchFamily="18" charset="0"/>
                          <a:ea typeface="Calibri"/>
                          <a:cs typeface="Times New Roman"/>
                        </a:rPr>
                        <a:t>%</a:t>
                      </a:r>
                      <a:endParaRPr lang="ru-RU" sz="130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a:solidFill>
                            <a:schemeClr val="tx1"/>
                          </a:solidFill>
                          <a:latin typeface="Liberation Serif" pitchFamily="18" charset="0"/>
                          <a:ea typeface="Times New Roman"/>
                          <a:cs typeface="Calibri"/>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r>
              <a:tr h="644389">
                <a:tc>
                  <a:txBody>
                    <a:bodyPr/>
                    <a:lstStyle/>
                    <a:p>
                      <a:pPr>
                        <a:lnSpc>
                          <a:spcPct val="100000"/>
                        </a:lnSpc>
                        <a:spcAft>
                          <a:spcPts val="0"/>
                        </a:spcAft>
                      </a:pPr>
                      <a:r>
                        <a:rPr lang="ru-RU" sz="1300" dirty="0">
                          <a:solidFill>
                            <a:schemeClr val="tx1"/>
                          </a:solidFill>
                          <a:latin typeface="Liberation Serif" pitchFamily="18" charset="0"/>
                          <a:ea typeface="Calibri"/>
                          <a:cs typeface="Times New Roman"/>
                        </a:rPr>
                        <a:t>Доля выпускников муниципальных общеобразовательных организаций, не сдавших единый государственный экзамен в общей численности выпускников муниципальных общеобразовательных организаций</a:t>
                      </a:r>
                      <a:r>
                        <a:rPr lang="ru-RU" sz="1300" dirty="0" smtClean="0">
                          <a:solidFill>
                            <a:schemeClr val="tx1"/>
                          </a:solidFill>
                          <a:latin typeface="Liberation Serif" pitchFamily="18" charset="0"/>
                          <a:ea typeface="Calibri"/>
                          <a:cs typeface="Times New Roman"/>
                        </a:rPr>
                        <a:t>, %</a:t>
                      </a:r>
                      <a:endParaRPr lang="ru-RU" sz="130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smtClean="0">
                          <a:solidFill>
                            <a:schemeClr val="tx1"/>
                          </a:solidFill>
                          <a:latin typeface="Liberation Serif" pitchFamily="18" charset="0"/>
                          <a:ea typeface="Calibri"/>
                          <a:cs typeface="Times New Roman"/>
                        </a:rPr>
                        <a:t>3,7</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smtClean="0">
                          <a:solidFill>
                            <a:schemeClr val="tx1"/>
                          </a:solidFill>
                          <a:latin typeface="Liberation Serif" pitchFamily="18" charset="0"/>
                          <a:ea typeface="Calibri"/>
                          <a:cs typeface="Times New Roman"/>
                        </a:rPr>
                        <a:t>3,65</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smtClean="0">
                          <a:solidFill>
                            <a:schemeClr val="tx1"/>
                          </a:solidFill>
                          <a:latin typeface="Liberation Serif" pitchFamily="18" charset="0"/>
                          <a:ea typeface="Calibri"/>
                          <a:cs typeface="Times New Roman"/>
                        </a:rPr>
                        <a:t>3,6</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r>
              <a:tr h="423688">
                <a:tc>
                  <a:txBody>
                    <a:bodyPr/>
                    <a:lstStyle/>
                    <a:p>
                      <a:pPr>
                        <a:lnSpc>
                          <a:spcPct val="100000"/>
                        </a:lnSpc>
                        <a:spcAft>
                          <a:spcPts val="0"/>
                        </a:spcAft>
                      </a:pPr>
                      <a:r>
                        <a:rPr lang="ru-RU" sz="1300" dirty="0">
                          <a:solidFill>
                            <a:schemeClr val="tx1"/>
                          </a:solidFill>
                          <a:latin typeface="Liberation Serif" pitchFamily="18" charset="0"/>
                          <a:ea typeface="Calibri"/>
                          <a:cs typeface="Times New Roman"/>
                        </a:rPr>
                        <a:t>Охват организованным горячим питанием учащихся общеобразовательных организаций</a:t>
                      </a:r>
                      <a:r>
                        <a:rPr lang="ru-RU" sz="1300" dirty="0" smtClean="0">
                          <a:solidFill>
                            <a:schemeClr val="tx1"/>
                          </a:solidFill>
                          <a:latin typeface="Liberation Serif" pitchFamily="18" charset="0"/>
                          <a:ea typeface="Calibri"/>
                          <a:cs typeface="Times New Roman"/>
                        </a:rPr>
                        <a:t>, %</a:t>
                      </a:r>
                      <a:endParaRPr lang="ru-RU" sz="130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smtClean="0">
                          <a:solidFill>
                            <a:schemeClr val="tx1"/>
                          </a:solidFill>
                          <a:latin typeface="Liberation Serif" pitchFamily="18" charset="0"/>
                          <a:ea typeface="Calibri"/>
                          <a:cs typeface="Times New Roman"/>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smtClean="0">
                          <a:solidFill>
                            <a:schemeClr val="tx1"/>
                          </a:solidFill>
                          <a:latin typeface="Liberation Serif" pitchFamily="18" charset="0"/>
                          <a:ea typeface="Calibri"/>
                          <a:cs typeface="Times New Roman"/>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smtClean="0">
                          <a:solidFill>
                            <a:schemeClr val="tx1"/>
                          </a:solidFill>
                          <a:latin typeface="Liberation Serif" pitchFamily="18" charset="0"/>
                          <a:ea typeface="Calibri"/>
                          <a:cs typeface="Times New Roman"/>
                        </a:rPr>
                        <a:t>100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r>
              <a:tr h="644389">
                <a:tc>
                  <a:txBody>
                    <a:bodyPr/>
                    <a:lstStyle/>
                    <a:p>
                      <a:pPr>
                        <a:lnSpc>
                          <a:spcPct val="100000"/>
                        </a:lnSpc>
                        <a:spcAft>
                          <a:spcPts val="0"/>
                        </a:spcAft>
                      </a:pPr>
                      <a:r>
                        <a:rPr lang="ru-RU" sz="1300" dirty="0">
                          <a:solidFill>
                            <a:schemeClr val="tx1"/>
                          </a:solidFill>
                          <a:latin typeface="Liberation Serif" pitchFamily="18" charset="0"/>
                          <a:ea typeface="Calibri"/>
                          <a:cs typeface="Times New Roman"/>
                        </a:rPr>
                        <a:t>Количество проведенных обследований детей в возрасте от 0 до 18 лет, обучающихся и воспитанников образовательных организаций Камышловского городского округа, человек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smtClean="0">
                          <a:solidFill>
                            <a:schemeClr val="tx1"/>
                          </a:solidFill>
                          <a:latin typeface="Liberation Serif" pitchFamily="18" charset="0"/>
                          <a:ea typeface="Calibri"/>
                          <a:cs typeface="Times New Roman"/>
                        </a:rPr>
                        <a:t>180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smtClean="0">
                          <a:solidFill>
                            <a:schemeClr val="tx1"/>
                          </a:solidFill>
                          <a:latin typeface="Liberation Serif" pitchFamily="18" charset="0"/>
                          <a:ea typeface="Calibri"/>
                          <a:cs typeface="Times New Roman"/>
                        </a:rPr>
                        <a:t>185</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smtClean="0">
                          <a:solidFill>
                            <a:schemeClr val="tx1"/>
                          </a:solidFill>
                          <a:latin typeface="Liberation Serif" pitchFamily="18" charset="0"/>
                          <a:ea typeface="Calibri"/>
                          <a:cs typeface="Times New Roman"/>
                        </a:rPr>
                        <a:t>190</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r>
              <a:tr h="405307">
                <a:tc>
                  <a:txBody>
                    <a:bodyPr/>
                    <a:lstStyle/>
                    <a:p>
                      <a:pPr>
                        <a:lnSpc>
                          <a:spcPct val="100000"/>
                        </a:lnSpc>
                        <a:spcAft>
                          <a:spcPts val="0"/>
                        </a:spcAft>
                      </a:pPr>
                      <a:r>
                        <a:rPr lang="ru-RU" sz="1300" dirty="0">
                          <a:solidFill>
                            <a:schemeClr val="tx1"/>
                          </a:solidFill>
                          <a:latin typeface="Liberation Serif" pitchFamily="18" charset="0"/>
                          <a:ea typeface="Times New Roman"/>
                        </a:rPr>
                        <a:t>Доля детей, охваченных образовательными программами дополнительного образования детей, в общей численности детей и молодежи в возрасте 5-18 лет</a:t>
                      </a:r>
                      <a:r>
                        <a:rPr lang="ru-RU" sz="1300" dirty="0" smtClean="0">
                          <a:solidFill>
                            <a:schemeClr val="tx1"/>
                          </a:solidFill>
                          <a:latin typeface="Liberation Serif" pitchFamily="18" charset="0"/>
                          <a:ea typeface="Times New Roman"/>
                        </a:rPr>
                        <a:t>, %</a:t>
                      </a:r>
                      <a:endParaRPr lang="ru-RU" sz="1300" dirty="0">
                        <a:solidFill>
                          <a:schemeClr val="tx1"/>
                        </a:solidFill>
                        <a:latin typeface="Liberation Serif"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smtClean="0">
                          <a:solidFill>
                            <a:schemeClr val="tx1"/>
                          </a:solidFill>
                          <a:latin typeface="Liberation Serif" pitchFamily="18" charset="0"/>
                          <a:ea typeface="Calibri"/>
                          <a:cs typeface="Times New Roman"/>
                        </a:rPr>
                        <a:t>81,6</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smtClean="0">
                          <a:solidFill>
                            <a:schemeClr val="tx1"/>
                          </a:solidFill>
                          <a:latin typeface="Liberation Serif" pitchFamily="18" charset="0"/>
                          <a:ea typeface="Calibri"/>
                          <a:cs typeface="Times New Roman"/>
                        </a:rPr>
                        <a:t>81,6</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300" dirty="0" smtClean="0">
                          <a:solidFill>
                            <a:schemeClr val="tx1"/>
                          </a:solidFill>
                          <a:latin typeface="Liberation Serif" pitchFamily="18" charset="0"/>
                          <a:ea typeface="Calibri"/>
                          <a:cs typeface="Times New Roman"/>
                        </a:rPr>
                        <a:t>81,6</a:t>
                      </a:r>
                      <a:endParaRPr lang="ru-RU" sz="13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r>
            </a:tbl>
          </a:graphicData>
        </a:graphic>
      </p:graphicFrame>
    </p:spTree>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225" y="120261"/>
            <a:ext cx="8736971" cy="523220"/>
          </a:xfrm>
          <a:prstGeom prst="rect">
            <a:avLst/>
          </a:prstGeom>
        </p:spPr>
        <p:txBody>
          <a:bodyPr wrap="square">
            <a:spAutoFit/>
          </a:bodyPr>
          <a:lstStyle/>
          <a:p>
            <a:pPr algn="ctr"/>
            <a:r>
              <a:rPr lang="ru-RU" sz="2800" b="1" dirty="0" smtClean="0">
                <a:latin typeface="Liberation Serif" pitchFamily="18" charset="0"/>
                <a:cs typeface="Times New Roman" panose="02020603050405020304" pitchFamily="18" charset="0"/>
              </a:rPr>
              <a:t>Культура</a:t>
            </a:r>
            <a:endParaRPr lang="ru-RU" sz="2800" b="1" dirty="0">
              <a:latin typeface="Liberation Serif" pitchFamily="18" charset="0"/>
            </a:endParaRPr>
          </a:p>
        </p:txBody>
      </p:sp>
      <p:sp>
        <p:nvSpPr>
          <p:cNvPr id="8" name="Номер слайда 7"/>
          <p:cNvSpPr>
            <a:spLocks noGrp="1"/>
          </p:cNvSpPr>
          <p:nvPr>
            <p:ph type="sldNum" sz="quarter" idx="11"/>
          </p:nvPr>
        </p:nvSpPr>
        <p:spPr/>
        <p:txBody>
          <a:bodyPr/>
          <a:lstStyle/>
          <a:p>
            <a:fld id="{A1293435-380D-4EA1-93EC-CEA7FE79D970}" type="slidenum">
              <a:rPr lang="ru-RU" smtClean="0"/>
              <a:pPr/>
              <a:t>29</a:t>
            </a:fld>
            <a:endParaRPr lang="ru-RU"/>
          </a:p>
        </p:txBody>
      </p:sp>
      <p:sp>
        <p:nvSpPr>
          <p:cNvPr id="11" name="TextBox 10"/>
          <p:cNvSpPr txBox="1"/>
          <p:nvPr/>
        </p:nvSpPr>
        <p:spPr>
          <a:xfrm>
            <a:off x="899592" y="548680"/>
            <a:ext cx="7929618" cy="923330"/>
          </a:xfrm>
          <a:prstGeom prst="rect">
            <a:avLst/>
          </a:prstGeom>
          <a:noFill/>
        </p:spPr>
        <p:txBody>
          <a:bodyPr wrap="square" rtlCol="0">
            <a:spAutoFit/>
          </a:bodyPr>
          <a:lstStyle/>
          <a:p>
            <a:pPr algn="ctr"/>
            <a:r>
              <a:rPr lang="ru-RU" b="1" dirty="0" smtClean="0">
                <a:latin typeface="Liberation Serif" pitchFamily="18" charset="0"/>
              </a:rPr>
              <a:t>Целевые показатели муниципальной программы "Развитие образования, культуры, спорта и молодежной политики в Камышловском городском округе до 2027 года"</a:t>
            </a:r>
            <a:endParaRPr lang="ru-RU" b="1" dirty="0">
              <a:latin typeface="Liberation Serif" pitchFamily="18" charset="0"/>
            </a:endParaRPr>
          </a:p>
        </p:txBody>
      </p:sp>
      <p:graphicFrame>
        <p:nvGraphicFramePr>
          <p:cNvPr id="6" name="Таблица 5"/>
          <p:cNvGraphicFramePr>
            <a:graphicFrameLocks noGrp="1"/>
          </p:cNvGraphicFramePr>
          <p:nvPr/>
        </p:nvGraphicFramePr>
        <p:xfrm>
          <a:off x="899592" y="1494309"/>
          <a:ext cx="8064895" cy="4814882"/>
        </p:xfrm>
        <a:graphic>
          <a:graphicData uri="http://schemas.openxmlformats.org/drawingml/2006/table">
            <a:tbl>
              <a:tblPr/>
              <a:tblGrid>
                <a:gridCol w="5085970"/>
                <a:gridCol w="1017194"/>
                <a:gridCol w="1017194"/>
                <a:gridCol w="944537"/>
              </a:tblGrid>
              <a:tr h="495449">
                <a:tc>
                  <a:txBody>
                    <a:bodyPr/>
                    <a:lstStyle/>
                    <a:p>
                      <a:pPr algn="ctr">
                        <a:lnSpc>
                          <a:spcPct val="115000"/>
                        </a:lnSpc>
                        <a:spcAft>
                          <a:spcPts val="0"/>
                        </a:spcAft>
                      </a:pPr>
                      <a:r>
                        <a:rPr lang="ru-RU" sz="1400" b="1" dirty="0">
                          <a:solidFill>
                            <a:schemeClr val="bg1"/>
                          </a:solidFill>
                          <a:latin typeface="Liberation Serif" pitchFamily="18" charset="0"/>
                          <a:ea typeface="Calibri"/>
                          <a:cs typeface="Times New Roman"/>
                        </a:rPr>
                        <a:t>Наименование показателя</a:t>
                      </a:r>
                      <a:endParaRPr lang="ru-RU" sz="1400" dirty="0">
                        <a:solidFill>
                          <a:schemeClr val="bg1"/>
                        </a:solidFill>
                        <a:latin typeface="Liberation Serif" pitchFamily="18" charset="0"/>
                        <a:ea typeface="Calibri"/>
                        <a:cs typeface="Times New Roman"/>
                      </a:endParaRPr>
                    </a:p>
                  </a:txBody>
                  <a:tcPr marL="42070" marR="42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5E3C"/>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b="1" dirty="0" smtClean="0">
                          <a:solidFill>
                            <a:schemeClr val="bg1"/>
                          </a:solidFill>
                          <a:latin typeface="Liberation Serif" pitchFamily="18" charset="0"/>
                          <a:ea typeface="Calibri"/>
                          <a:cs typeface="Times New Roman"/>
                        </a:rPr>
                        <a:t>2024 год (план)</a:t>
                      </a:r>
                      <a:endParaRPr lang="ru-RU" sz="1400" dirty="0" smtClean="0">
                        <a:solidFill>
                          <a:schemeClr val="bg1"/>
                        </a:solidFill>
                        <a:latin typeface="Liberation Serif" pitchFamily="18" charset="0"/>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5E3C"/>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b="1" dirty="0" smtClean="0">
                          <a:solidFill>
                            <a:schemeClr val="bg1"/>
                          </a:solidFill>
                          <a:latin typeface="Liberation Serif" pitchFamily="18" charset="0"/>
                          <a:ea typeface="Calibri"/>
                          <a:cs typeface="Times New Roman"/>
                        </a:rPr>
                        <a:t>2025 год (план)</a:t>
                      </a:r>
                      <a:endParaRPr lang="ru-RU" sz="1400" dirty="0" smtClean="0">
                        <a:solidFill>
                          <a:schemeClr val="bg1"/>
                        </a:solidFill>
                        <a:latin typeface="Liberation Serif" pitchFamily="18"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5E3C"/>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b="1" dirty="0" smtClean="0">
                          <a:solidFill>
                            <a:schemeClr val="bg1"/>
                          </a:solidFill>
                          <a:latin typeface="Liberation Serif" pitchFamily="18" charset="0"/>
                          <a:ea typeface="Calibri"/>
                          <a:cs typeface="Times New Roman"/>
                        </a:rPr>
                        <a:t>2026 год (план)</a:t>
                      </a:r>
                      <a:endParaRPr lang="ru-RU" sz="1400" dirty="0" smtClean="0">
                        <a:solidFill>
                          <a:schemeClr val="bg1"/>
                        </a:solidFill>
                        <a:latin typeface="Liberation Serif" pitchFamily="18"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5E3C"/>
                    </a:solidFill>
                  </a:tcPr>
                </a:tc>
              </a:tr>
              <a:tr h="474563">
                <a:tc>
                  <a:txBody>
                    <a:bodyPr/>
                    <a:lstStyle/>
                    <a:p>
                      <a:pPr>
                        <a:lnSpc>
                          <a:spcPct val="115000"/>
                        </a:lnSpc>
                        <a:spcAft>
                          <a:spcPts val="0"/>
                        </a:spcAft>
                      </a:pPr>
                      <a:r>
                        <a:rPr lang="ru-RU" sz="1400" dirty="0" smtClean="0">
                          <a:solidFill>
                            <a:schemeClr val="tx1"/>
                          </a:solidFill>
                          <a:latin typeface="Liberation Serif" pitchFamily="18" charset="0"/>
                          <a:ea typeface="Calibri"/>
                          <a:cs typeface="Times New Roman"/>
                        </a:rPr>
                        <a:t>Количество посещений музеев </a:t>
                      </a:r>
                      <a:r>
                        <a:rPr lang="ru-RU" sz="1400" dirty="0">
                          <a:solidFill>
                            <a:schemeClr val="tx1"/>
                          </a:solidFill>
                          <a:latin typeface="Liberation Serif" pitchFamily="18" charset="0"/>
                          <a:ea typeface="Calibri"/>
                          <a:cs typeface="Times New Roman"/>
                        </a:rPr>
                        <a:t>в Камышловском городском </a:t>
                      </a:r>
                      <a:r>
                        <a:rPr lang="ru-RU" sz="1400" dirty="0" smtClean="0">
                          <a:solidFill>
                            <a:schemeClr val="tx1"/>
                          </a:solidFill>
                          <a:latin typeface="Liberation Serif" pitchFamily="18" charset="0"/>
                          <a:ea typeface="Calibri"/>
                          <a:cs typeface="Times New Roman"/>
                        </a:rPr>
                        <a:t>округе, тыс.  человек</a:t>
                      </a:r>
                      <a:endParaRPr lang="ru-RU" sz="140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25,08</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26,13</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27,17</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50123">
                <a:tc>
                  <a:txBody>
                    <a:bodyPr/>
                    <a:lstStyle/>
                    <a:p>
                      <a:pPr>
                        <a:lnSpc>
                          <a:spcPct val="115000"/>
                        </a:lnSpc>
                        <a:spcAft>
                          <a:spcPts val="0"/>
                        </a:spcAft>
                      </a:pPr>
                      <a:r>
                        <a:rPr lang="ru-RU" sz="1400" dirty="0">
                          <a:solidFill>
                            <a:schemeClr val="tx1"/>
                          </a:solidFill>
                          <a:latin typeface="Liberation Serif" pitchFamily="18" charset="0"/>
                          <a:ea typeface="Calibri"/>
                          <a:cs typeface="Times New Roman"/>
                        </a:rPr>
                        <a:t>Число посещений муниципальных библиотек, тыс. чел.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201,94</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259,64</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288,48</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17846">
                <a:tc>
                  <a:txBody>
                    <a:bodyPr/>
                    <a:lstStyle/>
                    <a:p>
                      <a:pPr>
                        <a:lnSpc>
                          <a:spcPct val="115000"/>
                        </a:lnSpc>
                        <a:spcAft>
                          <a:spcPts val="0"/>
                        </a:spcAft>
                      </a:pPr>
                      <a:r>
                        <a:rPr lang="ru-RU" sz="1400" dirty="0">
                          <a:solidFill>
                            <a:schemeClr val="tx1"/>
                          </a:solidFill>
                          <a:latin typeface="Liberation Serif" pitchFamily="18" charset="0"/>
                          <a:ea typeface="Calibri"/>
                          <a:cs typeface="Times New Roman"/>
                        </a:rPr>
                        <a:t>Доля детей, посещающих </a:t>
                      </a:r>
                      <a:r>
                        <a:rPr lang="ru-RU" sz="1400" dirty="0" smtClean="0">
                          <a:solidFill>
                            <a:schemeClr val="tx1"/>
                          </a:solidFill>
                          <a:latin typeface="Liberation Serif" pitchFamily="18" charset="0"/>
                          <a:ea typeface="Calibri"/>
                          <a:cs typeface="Times New Roman"/>
                        </a:rPr>
                        <a:t>культурно - </a:t>
                      </a:r>
                      <a:r>
                        <a:rPr lang="ru-RU" sz="1400" dirty="0" err="1" smtClean="0">
                          <a:solidFill>
                            <a:schemeClr val="tx1"/>
                          </a:solidFill>
                          <a:latin typeface="Liberation Serif" pitchFamily="18" charset="0"/>
                          <a:ea typeface="Calibri"/>
                          <a:cs typeface="Times New Roman"/>
                        </a:rPr>
                        <a:t>досуговые</a:t>
                      </a:r>
                      <a:r>
                        <a:rPr lang="ru-RU" sz="1400" dirty="0" smtClean="0">
                          <a:solidFill>
                            <a:schemeClr val="tx1"/>
                          </a:solidFill>
                          <a:latin typeface="Liberation Serif" pitchFamily="18" charset="0"/>
                          <a:ea typeface="Calibri"/>
                          <a:cs typeface="Times New Roman"/>
                        </a:rPr>
                        <a:t> </a:t>
                      </a:r>
                      <a:r>
                        <a:rPr lang="ru-RU" sz="1400" dirty="0">
                          <a:solidFill>
                            <a:schemeClr val="tx1"/>
                          </a:solidFill>
                          <a:latin typeface="Liberation Serif" pitchFamily="18" charset="0"/>
                          <a:ea typeface="Calibri"/>
                          <a:cs typeface="Times New Roman"/>
                        </a:rPr>
                        <a:t>учреждения и творческие кружки на постоянной основе, от общего числа детей в возрасте до 18 лет</a:t>
                      </a:r>
                      <a:r>
                        <a:rPr lang="ru-RU" sz="1400" dirty="0" smtClean="0">
                          <a:solidFill>
                            <a:schemeClr val="tx1"/>
                          </a:solidFill>
                          <a:latin typeface="Liberation Serif" pitchFamily="18" charset="0"/>
                          <a:ea typeface="Calibri"/>
                          <a:cs typeface="Times New Roman"/>
                        </a:rPr>
                        <a:t>, %</a:t>
                      </a:r>
                      <a:endParaRPr lang="ru-RU" sz="140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3</a:t>
                      </a:r>
                      <a:endParaRPr lang="ru-RU" sz="14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3</a:t>
                      </a:r>
                      <a:endParaRPr lang="ru-RU" sz="14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3</a:t>
                      </a:r>
                      <a:endParaRPr lang="ru-RU" sz="14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717846">
                <a:tc>
                  <a:txBody>
                    <a:bodyPr/>
                    <a:lstStyle/>
                    <a:p>
                      <a:pPr>
                        <a:lnSpc>
                          <a:spcPct val="115000"/>
                        </a:lnSpc>
                        <a:spcAft>
                          <a:spcPts val="0"/>
                        </a:spcAft>
                      </a:pPr>
                      <a:r>
                        <a:rPr lang="ru-RU" sz="1400" dirty="0">
                          <a:solidFill>
                            <a:schemeClr val="tx1"/>
                          </a:solidFill>
                          <a:latin typeface="Liberation Serif" pitchFamily="18" charset="0"/>
                          <a:ea typeface="Calibri"/>
                          <a:cs typeface="Times New Roman"/>
                        </a:rPr>
                        <a:t>Количество экземпляров новых поступлений в фонды муниципальных библиотек Камышловского городского округа в расчете на 1000 человек жителей, ед.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80,5</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80,5</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80,5</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17846">
                <a:tc>
                  <a:txBody>
                    <a:bodyPr/>
                    <a:lstStyle/>
                    <a:p>
                      <a:pPr>
                        <a:lnSpc>
                          <a:spcPct val="115000"/>
                        </a:lnSpc>
                        <a:spcAft>
                          <a:spcPts val="0"/>
                        </a:spcAft>
                      </a:pPr>
                      <a:r>
                        <a:rPr lang="ru-RU" sz="1400" dirty="0" smtClean="0">
                          <a:solidFill>
                            <a:schemeClr val="tx1"/>
                          </a:solidFill>
                          <a:latin typeface="Liberation Serif" pitchFamily="18" charset="0"/>
                          <a:ea typeface="Calibri"/>
                          <a:cs typeface="Times New Roman"/>
                        </a:rPr>
                        <a:t>Число посещений культурных мероприятий,  тысяча посещений</a:t>
                      </a:r>
                      <a:endParaRPr lang="ru-RU" sz="140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351,59</a:t>
                      </a:r>
                      <a:endParaRPr lang="ru-RU" sz="14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438,56</a:t>
                      </a:r>
                      <a:endParaRPr lang="ru-RU" sz="14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483,93</a:t>
                      </a:r>
                      <a:endParaRPr lang="ru-RU" sz="14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17846">
                <a:tc>
                  <a:txBody>
                    <a:bodyPr/>
                    <a:lstStyle/>
                    <a:p>
                      <a:pPr>
                        <a:lnSpc>
                          <a:spcPct val="115000"/>
                        </a:lnSpc>
                        <a:spcAft>
                          <a:spcPts val="0"/>
                        </a:spcAft>
                      </a:pPr>
                      <a:r>
                        <a:rPr lang="ru-RU" sz="1400">
                          <a:solidFill>
                            <a:schemeClr val="tx1"/>
                          </a:solidFill>
                          <a:latin typeface="Liberation Serif" pitchFamily="18" charset="0"/>
                          <a:ea typeface="Calibri"/>
                          <a:cs typeface="Times New Roman"/>
                        </a:rPr>
                        <a:t>Доля учащихся детских школ искусств, привлекаемых к участию в творческих мероприятиях, от общего числа учащихся Камышловского городского округа,%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6,9</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8,0</a:t>
                      </a:r>
                      <a:endParaRPr lang="ru-RU" sz="14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8,0</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52460">
                <a:tc>
                  <a:txBody>
                    <a:bodyPr/>
                    <a:lstStyle/>
                    <a:p>
                      <a:pPr>
                        <a:lnSpc>
                          <a:spcPct val="115000"/>
                        </a:lnSpc>
                        <a:spcAft>
                          <a:spcPts val="0"/>
                        </a:spcAft>
                      </a:pPr>
                      <a:r>
                        <a:rPr lang="ru-RU" sz="1400" dirty="0" smtClean="0">
                          <a:solidFill>
                            <a:schemeClr val="tx1"/>
                          </a:solidFill>
                          <a:latin typeface="Liberation Serif" pitchFamily="18" charset="0"/>
                          <a:ea typeface="Calibri"/>
                          <a:cs typeface="Times New Roman"/>
                        </a:rPr>
                        <a:t>Число посещений культурных мероприятий,</a:t>
                      </a:r>
                      <a:r>
                        <a:rPr lang="ru-RU" sz="1400" baseline="0" dirty="0" smtClean="0">
                          <a:solidFill>
                            <a:schemeClr val="tx1"/>
                          </a:solidFill>
                          <a:latin typeface="Liberation Serif" pitchFamily="18" charset="0"/>
                          <a:ea typeface="Calibri"/>
                          <a:cs typeface="Times New Roman"/>
                        </a:rPr>
                        <a:t> проводимых ДШИ, тыс. посещений</a:t>
                      </a:r>
                      <a:endParaRPr lang="ru-RU" sz="140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2,84</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3,65</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latin typeface="Liberation Serif" pitchFamily="18" charset="0"/>
                          <a:ea typeface="Calibri"/>
                          <a:cs typeface="Times New Roman"/>
                        </a:rPr>
                        <a:t>4,06</a:t>
                      </a:r>
                      <a:endParaRPr lang="ru-RU" sz="1100" dirty="0">
                        <a:solidFill>
                          <a:schemeClr val="tx1"/>
                        </a:solidFill>
                        <a:latin typeface="Liberation Serif"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3</a:t>
            </a:fld>
            <a:endParaRPr lang="ru-RU" dirty="0"/>
          </a:p>
        </p:txBody>
      </p:sp>
      <p:graphicFrame>
        <p:nvGraphicFramePr>
          <p:cNvPr id="5" name="Таблица 4"/>
          <p:cNvGraphicFramePr>
            <a:graphicFrameLocks noGrp="1"/>
          </p:cNvGraphicFramePr>
          <p:nvPr/>
        </p:nvGraphicFramePr>
        <p:xfrm>
          <a:off x="971600" y="1052736"/>
          <a:ext cx="7920880" cy="5112567"/>
        </p:xfrm>
        <a:graphic>
          <a:graphicData uri="http://schemas.openxmlformats.org/drawingml/2006/table">
            <a:tbl>
              <a:tblPr firstRow="1" firstCol="1" bandRow="1">
                <a:tableStyleId>{5C22544A-7EE6-4342-B048-85BDC9FD1C3A}</a:tableStyleId>
              </a:tblPr>
              <a:tblGrid>
                <a:gridCol w="7341022"/>
                <a:gridCol w="579858"/>
              </a:tblGrid>
              <a:tr h="40828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ea typeface="Calibri"/>
                          <a:cs typeface="Times New Roman" panose="02020603050405020304" pitchFamily="18" charset="0"/>
                        </a:rPr>
                        <a:t>Целевые показатели муниципальной программы «</a:t>
                      </a:r>
                      <a:r>
                        <a:rPr lang="ru-RU" sz="1100" b="0" dirty="0" smtClean="0">
                          <a:solidFill>
                            <a:schemeClr val="tx1"/>
                          </a:solidFill>
                          <a:latin typeface="Liberation Serif" pitchFamily="18" charset="0"/>
                        </a:rPr>
                        <a:t>Развитие образования, культуры, спорта и молодежной политики в Камышловском городском округе до 2027 года»</a:t>
                      </a:r>
                      <a:endParaRPr lang="ru-RU" sz="1100" b="0" dirty="0" smtClean="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28</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828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ea typeface="Calibri"/>
                          <a:cs typeface="Times New Roman" panose="02020603050405020304" pitchFamily="18" charset="0"/>
                        </a:rPr>
                        <a:t>Муниципальная программа «Повышение эффективности управления муниципальной собственностью Камышловского городского округа </a:t>
                      </a:r>
                      <a:r>
                        <a:rPr lang="ru-RU" sz="1100" b="0" baseline="0" dirty="0" smtClean="0">
                          <a:solidFill>
                            <a:schemeClr val="tx1"/>
                          </a:solidFill>
                          <a:effectLst/>
                          <a:latin typeface="Liberation Serif" pitchFamily="18" charset="0"/>
                          <a:ea typeface="Calibri"/>
                          <a:cs typeface="Times New Roman" panose="02020603050405020304" pitchFamily="18" charset="0"/>
                        </a:rPr>
                        <a:t>на 2021 – 2027 годы</a:t>
                      </a:r>
                      <a:r>
                        <a:rPr lang="ru-RU" sz="1100" b="0" dirty="0" smtClean="0">
                          <a:solidFill>
                            <a:schemeClr val="tx1"/>
                          </a:solidFill>
                          <a:effectLst/>
                          <a:latin typeface="Liberation Serif" pitchFamily="18" charset="0"/>
                          <a:ea typeface="Calibri"/>
                          <a:cs typeface="Times New Roman" panose="02020603050405020304" pitchFamily="18" charset="0"/>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31</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828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ea typeface="Calibri"/>
                          <a:cs typeface="Times New Roman" panose="02020603050405020304" pitchFamily="18" charset="0"/>
                        </a:rPr>
                        <a:t>Целевые показатели муниципальной программы «Повышение эффективности управления муниципальной собственностью</a:t>
                      </a:r>
                      <a:r>
                        <a:rPr lang="ru-RU" sz="1100" b="0" baseline="0" dirty="0" smtClean="0">
                          <a:solidFill>
                            <a:schemeClr val="tx1"/>
                          </a:solidFill>
                          <a:effectLst/>
                          <a:latin typeface="Liberation Serif" pitchFamily="18" charset="0"/>
                          <a:ea typeface="Calibri"/>
                          <a:cs typeface="Times New Roman" panose="02020603050405020304" pitchFamily="18" charset="0"/>
                        </a:rPr>
                        <a:t> Камышловского городского округа на 2021 – 2027 годы</a:t>
                      </a:r>
                      <a:r>
                        <a:rPr lang="ru-RU" sz="1100" b="0" dirty="0" smtClean="0">
                          <a:solidFill>
                            <a:schemeClr val="tx1"/>
                          </a:solidFill>
                          <a:effectLst/>
                          <a:latin typeface="Liberation Serif" pitchFamily="18" charset="0"/>
                          <a:ea typeface="Calibri"/>
                          <a:cs typeface="Times New Roman" panose="02020603050405020304" pitchFamily="18" charset="0"/>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32</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828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latin typeface="Liberation Serif" pitchFamily="18" charset="0"/>
                        </a:rPr>
                        <a:t>Муниципальная программа</a:t>
                      </a:r>
                      <a:r>
                        <a:rPr lang="en-US" sz="1100" b="0" baseline="0" dirty="0" smtClean="0">
                          <a:solidFill>
                            <a:schemeClr val="tx1"/>
                          </a:solidFill>
                          <a:latin typeface="Liberation Serif" pitchFamily="18" charset="0"/>
                        </a:rPr>
                        <a:t> </a:t>
                      </a:r>
                      <a:r>
                        <a:rPr lang="ru-RU" sz="1100" b="0" baseline="0" dirty="0" smtClean="0">
                          <a:solidFill>
                            <a:schemeClr val="tx1"/>
                          </a:solidFill>
                          <a:latin typeface="Liberation Serif" pitchFamily="18" charset="0"/>
                        </a:rPr>
                        <a:t>«</a:t>
                      </a:r>
                      <a:r>
                        <a:rPr lang="ru-RU" sz="1100" b="0" dirty="0" smtClean="0">
                          <a:solidFill>
                            <a:schemeClr val="tx1"/>
                          </a:solidFill>
                          <a:latin typeface="Liberation Serif" pitchFamily="18" charset="0"/>
                        </a:rPr>
                        <a:t>Профилактика терроризма, а также минимизация и (или) ликвидация последствий его проявлений в Камышловском городском округе на 2022 - 2028 годы»</a:t>
                      </a:r>
                      <a:endParaRPr lang="ru-RU" sz="1100" b="0" dirty="0" smtClean="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33</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828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ea typeface="Calibri"/>
                          <a:cs typeface="Times New Roman" panose="02020603050405020304" pitchFamily="18" charset="0"/>
                        </a:rPr>
                        <a:t>Целевые показатели муниципальной программы </a:t>
                      </a:r>
                      <a:r>
                        <a:rPr lang="ru-RU" sz="1100" b="0" baseline="0" dirty="0" smtClean="0">
                          <a:solidFill>
                            <a:schemeClr val="tx1"/>
                          </a:solidFill>
                          <a:latin typeface="Liberation Serif" pitchFamily="18" charset="0"/>
                        </a:rPr>
                        <a:t>«</a:t>
                      </a:r>
                      <a:r>
                        <a:rPr lang="ru-RU" sz="1100" b="0" dirty="0" smtClean="0">
                          <a:solidFill>
                            <a:schemeClr val="tx1"/>
                          </a:solidFill>
                          <a:latin typeface="Liberation Serif" pitchFamily="18" charset="0"/>
                        </a:rPr>
                        <a:t>Профилактика терроризма, а также минимизация и (или) ликвидация последствий его проявлений в Камышловском городском округе на 2022 - 2028 годы»</a:t>
                      </a:r>
                      <a:endParaRPr lang="ru-RU" sz="1100" b="0" dirty="0" smtClean="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34</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828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latin typeface="Liberation Serif" pitchFamily="18" charset="0"/>
                        </a:rPr>
                        <a:t>Муниципальная программа «Профилактика экстремизма и гармонизация межнациональных и межконфессиональных отношений в Камышловском городском округе до 2028 года»</a:t>
                      </a:r>
                      <a:endParaRPr lang="ru-RU" sz="1100" b="0" dirty="0" smtClean="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35</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828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ea typeface="Calibri"/>
                          <a:cs typeface="Times New Roman" panose="02020603050405020304" pitchFamily="18" charset="0"/>
                        </a:rPr>
                        <a:t>Целевые показатели муниципальной программы </a:t>
                      </a:r>
                      <a:r>
                        <a:rPr lang="ru-RU" sz="1100" b="0" dirty="0" smtClean="0">
                          <a:solidFill>
                            <a:schemeClr val="tx1"/>
                          </a:solidFill>
                          <a:latin typeface="Liberation Serif" pitchFamily="18" charset="0"/>
                        </a:rPr>
                        <a:t>«Профилактика экстремизма и гармонизация межнациональных и межконфессиональных отношений в Камышловском городском округе до 2028 года»</a:t>
                      </a:r>
                      <a:endParaRPr lang="ru-RU" sz="1100" b="0" dirty="0" smtClean="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36</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508">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ea typeface="Calibri"/>
                          <a:cs typeface="Times New Roman" panose="02020603050405020304" pitchFamily="18" charset="0"/>
                        </a:rPr>
                        <a:t>Жилищно-коммунальное хозяйство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37</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508">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err="1" smtClean="0">
                          <a:solidFill>
                            <a:schemeClr val="tx1"/>
                          </a:solidFill>
                          <a:effectLst/>
                          <a:latin typeface="Liberation Serif" pitchFamily="18" charset="0"/>
                          <a:ea typeface="Calibri"/>
                          <a:cs typeface="Times New Roman" panose="02020603050405020304" pitchFamily="18" charset="0"/>
                        </a:rPr>
                        <a:t>Дорожно</a:t>
                      </a:r>
                      <a:r>
                        <a:rPr lang="ru-RU" sz="1100" b="0" dirty="0" smtClean="0">
                          <a:solidFill>
                            <a:schemeClr val="tx1"/>
                          </a:solidFill>
                          <a:effectLst/>
                          <a:latin typeface="Liberation Serif" pitchFamily="18" charset="0"/>
                          <a:ea typeface="Calibri"/>
                          <a:cs typeface="Times New Roman" panose="02020603050405020304" pitchFamily="18" charset="0"/>
                        </a:rPr>
                        <a:t> – транспортное хозяйство</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38</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508">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ea typeface="Calibri"/>
                          <a:cs typeface="Times New Roman" panose="02020603050405020304" pitchFamily="18" charset="0"/>
                        </a:rPr>
                        <a:t>Образование</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39</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508">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ea typeface="Calibri"/>
                          <a:cs typeface="Times New Roman" panose="02020603050405020304" pitchFamily="18" charset="0"/>
                        </a:rPr>
                        <a:t>Культура</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40</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508">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ea typeface="Calibri"/>
                          <a:cs typeface="Times New Roman" panose="02020603050405020304" pitchFamily="18" charset="0"/>
                        </a:rPr>
                        <a:t>Социальная политика</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41</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508">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ea typeface="Calibri"/>
                          <a:cs typeface="Times New Roman" panose="02020603050405020304" pitchFamily="18" charset="0"/>
                        </a:rPr>
                        <a:t>Физическая культура и спорт</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42</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508">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1" dirty="0" smtClean="0">
                          <a:solidFill>
                            <a:schemeClr val="tx1"/>
                          </a:solidFill>
                          <a:effectLst/>
                          <a:latin typeface="Liberation Serif" pitchFamily="18" charset="0"/>
                          <a:ea typeface="Calibri"/>
                          <a:cs typeface="Times New Roman" panose="02020603050405020304" pitchFamily="18" charset="0"/>
                        </a:rPr>
                        <a:t>5. Муниципальный долг</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508">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0" dirty="0" smtClean="0">
                          <a:solidFill>
                            <a:schemeClr val="tx1"/>
                          </a:solidFill>
                          <a:effectLst/>
                          <a:latin typeface="Liberation Serif" pitchFamily="18" charset="0"/>
                          <a:ea typeface="Calibri"/>
                          <a:cs typeface="Times New Roman" panose="02020603050405020304" pitchFamily="18" charset="0"/>
                        </a:rPr>
                        <a:t>Верхний предел</a:t>
                      </a:r>
                      <a:r>
                        <a:rPr lang="ru-RU" sz="1100" b="0" baseline="0" dirty="0" smtClean="0">
                          <a:solidFill>
                            <a:schemeClr val="tx1"/>
                          </a:solidFill>
                          <a:effectLst/>
                          <a:latin typeface="Liberation Serif" pitchFamily="18" charset="0"/>
                          <a:ea typeface="Calibri"/>
                          <a:cs typeface="Times New Roman" panose="02020603050405020304" pitchFamily="18" charset="0"/>
                        </a:rPr>
                        <a:t> муниципального внутреннего долга Камышловского городского округа</a:t>
                      </a:r>
                      <a:endParaRPr lang="ru-RU" sz="1100" b="0" dirty="0" smtClean="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100" b="0" dirty="0" smtClean="0">
                          <a:solidFill>
                            <a:schemeClr val="tx1"/>
                          </a:solidFill>
                          <a:effectLst/>
                          <a:latin typeface="Liberation Serif" pitchFamily="18" charset="0"/>
                          <a:ea typeface="Calibri"/>
                          <a:cs typeface="Times New Roman" panose="02020603050405020304" pitchFamily="18" charset="0"/>
                        </a:rPr>
                        <a:t>43</a:t>
                      </a: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508">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ru-RU" sz="1100" b="0" dirty="0" smtClean="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5000"/>
                        </a:lnSpc>
                        <a:spcAft>
                          <a:spcPts val="0"/>
                        </a:spcAft>
                      </a:pPr>
                      <a:endParaRPr lang="ru-RU" sz="1100" b="0" dirty="0">
                        <a:solidFill>
                          <a:schemeClr val="tx1"/>
                        </a:solidFill>
                        <a:effectLst/>
                        <a:latin typeface="Liberation Serif" pitchFamily="18" charset="0"/>
                        <a:ea typeface="Calibri"/>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5562" y="134634"/>
            <a:ext cx="8736971" cy="523220"/>
          </a:xfrm>
          <a:prstGeom prst="rect">
            <a:avLst/>
          </a:prstGeom>
        </p:spPr>
        <p:txBody>
          <a:bodyPr wrap="square">
            <a:spAutoFit/>
          </a:bodyPr>
          <a:lstStyle/>
          <a:p>
            <a:pPr algn="ctr"/>
            <a:r>
              <a:rPr lang="ru-RU" sz="2800" b="1" dirty="0" smtClean="0">
                <a:latin typeface="Liberation Serif" pitchFamily="18" charset="0"/>
                <a:cs typeface="Times New Roman" panose="02020603050405020304" pitchFamily="18" charset="0"/>
              </a:rPr>
              <a:t>Физическая культура и спорт</a:t>
            </a:r>
            <a:endParaRPr lang="ru-RU" sz="2800" b="1" dirty="0">
              <a:latin typeface="Liberation Serif" pitchFamily="18" charset="0"/>
            </a:endParaRPr>
          </a:p>
        </p:txBody>
      </p:sp>
      <p:sp>
        <p:nvSpPr>
          <p:cNvPr id="7" name="Номер слайда 6"/>
          <p:cNvSpPr>
            <a:spLocks noGrp="1"/>
          </p:cNvSpPr>
          <p:nvPr>
            <p:ph type="sldNum" sz="quarter" idx="11"/>
          </p:nvPr>
        </p:nvSpPr>
        <p:spPr/>
        <p:txBody>
          <a:bodyPr/>
          <a:lstStyle/>
          <a:p>
            <a:fld id="{A1293435-380D-4EA1-93EC-CEA7FE79D970}" type="slidenum">
              <a:rPr lang="ru-RU" smtClean="0"/>
              <a:pPr/>
              <a:t>30</a:t>
            </a:fld>
            <a:endParaRPr lang="ru-RU"/>
          </a:p>
        </p:txBody>
      </p:sp>
      <p:sp>
        <p:nvSpPr>
          <p:cNvPr id="5" name="TextBox 4"/>
          <p:cNvSpPr txBox="1"/>
          <p:nvPr/>
        </p:nvSpPr>
        <p:spPr>
          <a:xfrm>
            <a:off x="899592" y="548680"/>
            <a:ext cx="7992888" cy="923330"/>
          </a:xfrm>
          <a:prstGeom prst="rect">
            <a:avLst/>
          </a:prstGeom>
          <a:noFill/>
        </p:spPr>
        <p:txBody>
          <a:bodyPr wrap="square" rtlCol="0">
            <a:spAutoFit/>
          </a:bodyPr>
          <a:lstStyle/>
          <a:p>
            <a:pPr algn="ctr"/>
            <a:r>
              <a:rPr lang="ru-RU" b="1" dirty="0" smtClean="0">
                <a:latin typeface="Liberation Serif" pitchFamily="18" charset="0"/>
              </a:rPr>
              <a:t>Целевые показатели муниципальной программы "Развитие образования, культуры, спорта и молодежной политики в Камышловском городском округе до 2027 года"</a:t>
            </a:r>
            <a:endParaRPr lang="ru-RU" b="1" dirty="0">
              <a:latin typeface="Liberation Serif" pitchFamily="18" charset="0"/>
            </a:endParaRPr>
          </a:p>
        </p:txBody>
      </p:sp>
      <p:graphicFrame>
        <p:nvGraphicFramePr>
          <p:cNvPr id="8" name="Таблица 7"/>
          <p:cNvGraphicFramePr>
            <a:graphicFrameLocks noGrp="1"/>
          </p:cNvGraphicFramePr>
          <p:nvPr/>
        </p:nvGraphicFramePr>
        <p:xfrm>
          <a:off x="899592" y="1484784"/>
          <a:ext cx="7992888" cy="4869788"/>
        </p:xfrm>
        <a:graphic>
          <a:graphicData uri="http://schemas.openxmlformats.org/drawingml/2006/table">
            <a:tbl>
              <a:tblPr/>
              <a:tblGrid>
                <a:gridCol w="5765362"/>
                <a:gridCol w="786186"/>
                <a:gridCol w="720670"/>
                <a:gridCol w="720670"/>
              </a:tblGrid>
              <a:tr h="453046">
                <a:tc>
                  <a:txBody>
                    <a:bodyPr/>
                    <a:lstStyle/>
                    <a:p>
                      <a:pPr algn="ctr">
                        <a:lnSpc>
                          <a:spcPct val="115000"/>
                        </a:lnSpc>
                        <a:spcAft>
                          <a:spcPts val="1000"/>
                        </a:spcAft>
                      </a:pPr>
                      <a:r>
                        <a:rPr lang="ru-RU" sz="1400" b="1" dirty="0">
                          <a:solidFill>
                            <a:schemeClr val="bg1"/>
                          </a:solidFill>
                          <a:latin typeface="Liberation Serif" pitchFamily="18" charset="0"/>
                          <a:ea typeface="Calibri"/>
                          <a:cs typeface="Times New Roman"/>
                        </a:rPr>
                        <a:t>Наименование показателя </a:t>
                      </a:r>
                      <a:endParaRPr lang="ru-RU" sz="1400" dirty="0">
                        <a:solidFill>
                          <a:schemeClr val="bg1"/>
                        </a:solidFill>
                        <a:latin typeface="Liberation Serif" pitchFamily="18" charset="0"/>
                        <a:ea typeface="Calibri"/>
                        <a:cs typeface="Times New Roman"/>
                      </a:endParaRPr>
                    </a:p>
                  </a:txBody>
                  <a:tcPr marL="72668" marR="72668" marT="7570" marB="3633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5E3C"/>
                    </a:solidFill>
                  </a:tcPr>
                </a:tc>
                <a:tc>
                  <a:txBody>
                    <a:bodyPr/>
                    <a:lstStyle/>
                    <a:p>
                      <a:pPr algn="ctr">
                        <a:lnSpc>
                          <a:spcPct val="115000"/>
                        </a:lnSpc>
                        <a:spcAft>
                          <a:spcPts val="1000"/>
                        </a:spcAft>
                      </a:pPr>
                      <a:r>
                        <a:rPr lang="ru-RU" sz="1400" b="1" dirty="0" smtClean="0">
                          <a:solidFill>
                            <a:schemeClr val="bg1"/>
                          </a:solidFill>
                          <a:latin typeface="Liberation Serif" pitchFamily="18" charset="0"/>
                          <a:ea typeface="Calibri"/>
                          <a:cs typeface="Times New Roman"/>
                        </a:rPr>
                        <a:t>2024год </a:t>
                      </a:r>
                      <a:r>
                        <a:rPr lang="ru-RU" sz="1400" b="1" dirty="0">
                          <a:solidFill>
                            <a:schemeClr val="bg1"/>
                          </a:solidFill>
                          <a:latin typeface="Liberation Serif" pitchFamily="18" charset="0"/>
                          <a:ea typeface="Calibri"/>
                          <a:cs typeface="Times New Roman"/>
                        </a:rPr>
                        <a:t>(план)</a:t>
                      </a:r>
                      <a:endParaRPr lang="ru-RU" sz="1400" dirty="0">
                        <a:solidFill>
                          <a:schemeClr val="bg1"/>
                        </a:solidFill>
                        <a:latin typeface="Liberation Serif" pitchFamily="18" charset="0"/>
                        <a:ea typeface="Calibri"/>
                        <a:cs typeface="Times New Roman"/>
                      </a:endParaRPr>
                    </a:p>
                  </a:txBody>
                  <a:tcPr marL="7570" marR="7570" marT="7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5E3C"/>
                    </a:solidFill>
                  </a:tcPr>
                </a:tc>
                <a:tc>
                  <a:txBody>
                    <a:bodyPr/>
                    <a:lstStyle/>
                    <a:p>
                      <a:pPr algn="ctr">
                        <a:lnSpc>
                          <a:spcPct val="115000"/>
                        </a:lnSpc>
                        <a:spcAft>
                          <a:spcPts val="1000"/>
                        </a:spcAft>
                      </a:pPr>
                      <a:r>
                        <a:rPr lang="ru-RU" sz="1400" b="1" dirty="0" smtClean="0">
                          <a:solidFill>
                            <a:schemeClr val="bg1"/>
                          </a:solidFill>
                          <a:latin typeface="Liberation Serif" pitchFamily="18" charset="0"/>
                          <a:ea typeface="Calibri"/>
                          <a:cs typeface="Times New Roman"/>
                        </a:rPr>
                        <a:t>2025 </a:t>
                      </a:r>
                      <a:r>
                        <a:rPr lang="ru-RU" sz="1400" b="1" dirty="0">
                          <a:solidFill>
                            <a:schemeClr val="bg1"/>
                          </a:solidFill>
                          <a:latin typeface="Liberation Serif" pitchFamily="18" charset="0"/>
                          <a:ea typeface="Calibri"/>
                          <a:cs typeface="Times New Roman"/>
                        </a:rPr>
                        <a:t>год (план)</a:t>
                      </a:r>
                      <a:endParaRPr lang="ru-RU" sz="1400" dirty="0">
                        <a:solidFill>
                          <a:schemeClr val="bg1"/>
                        </a:solidFill>
                        <a:latin typeface="Liberation Serif" pitchFamily="18" charset="0"/>
                        <a:ea typeface="Calibri"/>
                        <a:cs typeface="Times New Roman"/>
                      </a:endParaRPr>
                    </a:p>
                  </a:txBody>
                  <a:tcPr marL="7570" marR="7570" marT="7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5E3C"/>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1400" b="1" dirty="0" smtClean="0">
                          <a:solidFill>
                            <a:schemeClr val="bg1"/>
                          </a:solidFill>
                          <a:latin typeface="Liberation Serif" pitchFamily="18" charset="0"/>
                          <a:ea typeface="Calibri"/>
                          <a:cs typeface="Times New Roman"/>
                        </a:rPr>
                        <a:t>2026 год (план)</a:t>
                      </a:r>
                      <a:endParaRPr lang="ru-RU" sz="1400" dirty="0" smtClean="0">
                        <a:solidFill>
                          <a:schemeClr val="bg1"/>
                        </a:solidFill>
                        <a:latin typeface="Liberation Serif" pitchFamily="18" charset="0"/>
                        <a:ea typeface="Calibri"/>
                        <a:cs typeface="Times New Roman"/>
                      </a:endParaRPr>
                    </a:p>
                  </a:txBody>
                  <a:tcPr marL="7570" marR="7570" marT="7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5E3C"/>
                    </a:solidFill>
                  </a:tcPr>
                </a:tc>
              </a:tr>
              <a:tr h="705543">
                <a:tc>
                  <a:txBody>
                    <a:bodyPr/>
                    <a:lstStyle/>
                    <a:p>
                      <a:pPr>
                        <a:lnSpc>
                          <a:spcPct val="100000"/>
                        </a:lnSpc>
                        <a:spcAft>
                          <a:spcPts val="0"/>
                        </a:spcAft>
                      </a:pPr>
                      <a:r>
                        <a:rPr lang="ru-RU" sz="1250" dirty="0">
                          <a:solidFill>
                            <a:schemeClr val="tx1"/>
                          </a:solidFill>
                          <a:latin typeface="Liberation Serif" pitchFamily="18" charset="0"/>
                          <a:ea typeface="Calibri"/>
                          <a:cs typeface="Times New Roman"/>
                        </a:rPr>
                        <a:t>Доля населения Камышловского городского округа, систематически занимающихся физической культурой и спортом, в общей численности населения Камышловского городского округа в возрасте от 3 до 79 лет</a:t>
                      </a:r>
                      <a:r>
                        <a:rPr lang="ru-RU" sz="1250" dirty="0" smtClean="0">
                          <a:solidFill>
                            <a:schemeClr val="tx1"/>
                          </a:solidFill>
                          <a:latin typeface="Liberation Serif" pitchFamily="18" charset="0"/>
                          <a:ea typeface="Calibri"/>
                          <a:cs typeface="Times New Roman"/>
                        </a:rPr>
                        <a:t>, %</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57,9</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61,9</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64,9</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r>
              <a:tr h="545218">
                <a:tc>
                  <a:txBody>
                    <a:bodyPr/>
                    <a:lstStyle/>
                    <a:p>
                      <a:pPr>
                        <a:lnSpc>
                          <a:spcPct val="100000"/>
                        </a:lnSpc>
                        <a:spcAft>
                          <a:spcPts val="0"/>
                        </a:spcAft>
                      </a:pPr>
                      <a:r>
                        <a:rPr lang="ru-RU" sz="1250" dirty="0">
                          <a:solidFill>
                            <a:schemeClr val="tx1"/>
                          </a:solidFill>
                          <a:latin typeface="Liberation Serif" pitchFamily="18" charset="0"/>
                          <a:ea typeface="Calibri"/>
                          <a:cs typeface="Times New Roman"/>
                        </a:rPr>
                        <a:t>Количество </a:t>
                      </a:r>
                      <a:r>
                        <a:rPr lang="ru-RU" sz="1250" dirty="0" smtClean="0">
                          <a:solidFill>
                            <a:schemeClr val="tx1"/>
                          </a:solidFill>
                          <a:latin typeface="Liberation Serif" pitchFamily="18" charset="0"/>
                          <a:ea typeface="Calibri"/>
                          <a:cs typeface="Times New Roman"/>
                        </a:rPr>
                        <a:t>спортивных площадок,</a:t>
                      </a:r>
                      <a:r>
                        <a:rPr lang="ru-RU" sz="1250" baseline="0" dirty="0" smtClean="0">
                          <a:solidFill>
                            <a:schemeClr val="tx1"/>
                          </a:solidFill>
                          <a:latin typeface="Liberation Serif" pitchFamily="18" charset="0"/>
                          <a:ea typeface="Calibri"/>
                          <a:cs typeface="Times New Roman"/>
                        </a:rPr>
                        <a:t> оснащенных специализированным оборудованием для занятий уличной гимнастикой</a:t>
                      </a:r>
                      <a:r>
                        <a:rPr lang="ru-RU" sz="1250" dirty="0" smtClean="0">
                          <a:solidFill>
                            <a:schemeClr val="tx1"/>
                          </a:solidFill>
                          <a:latin typeface="Liberation Serif" pitchFamily="18" charset="0"/>
                          <a:ea typeface="Calibri"/>
                          <a:cs typeface="Times New Roman"/>
                        </a:rPr>
                        <a:t>,  ед.</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2</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2</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2</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r>
              <a:tr h="545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50" dirty="0" smtClean="0">
                          <a:solidFill>
                            <a:schemeClr val="tx1"/>
                          </a:solidFill>
                          <a:latin typeface="Liberation Serif" pitchFamily="18" charset="0"/>
                          <a:ea typeface="Calibri"/>
                          <a:cs typeface="Times New Roman"/>
                        </a:rPr>
                        <a:t>Уровень обеспеченности населения</a:t>
                      </a:r>
                      <a:r>
                        <a:rPr lang="ru-RU" sz="1250" baseline="0" dirty="0" smtClean="0">
                          <a:solidFill>
                            <a:schemeClr val="tx1"/>
                          </a:solidFill>
                          <a:latin typeface="Liberation Serif" pitchFamily="18" charset="0"/>
                          <a:ea typeface="Calibri"/>
                          <a:cs typeface="Times New Roman"/>
                        </a:rPr>
                        <a:t> спортивными сооружениями исходя из единовременной пропускной способности объектов спорта</a:t>
                      </a:r>
                      <a:r>
                        <a:rPr lang="ru-RU" sz="1250" dirty="0" smtClean="0">
                          <a:solidFill>
                            <a:schemeClr val="tx1"/>
                          </a:solidFill>
                          <a:latin typeface="Liberation Serif" pitchFamily="18" charset="0"/>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60</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60</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60</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r>
              <a:tr h="613370">
                <a:tc>
                  <a:txBody>
                    <a:bodyPr/>
                    <a:lstStyle/>
                    <a:p>
                      <a:pPr>
                        <a:lnSpc>
                          <a:spcPct val="100000"/>
                        </a:lnSpc>
                        <a:spcAft>
                          <a:spcPts val="0"/>
                        </a:spcAft>
                      </a:pPr>
                      <a:r>
                        <a:rPr lang="ru-RU" sz="1250" dirty="0" smtClean="0">
                          <a:solidFill>
                            <a:schemeClr val="tx1"/>
                          </a:solidFill>
                          <a:latin typeface="Liberation Serif" pitchFamily="18" charset="0"/>
                          <a:ea typeface="Calibri"/>
                          <a:cs typeface="Times New Roman"/>
                        </a:rPr>
                        <a:t>Доля детей и молодежи </a:t>
                      </a:r>
                      <a:r>
                        <a:rPr lang="ru-RU" sz="1250" baseline="0" dirty="0" smtClean="0">
                          <a:solidFill>
                            <a:schemeClr val="tx1"/>
                          </a:solidFill>
                          <a:latin typeface="Liberation Serif" pitchFamily="18" charset="0"/>
                          <a:ea typeface="Calibri"/>
                          <a:cs typeface="Times New Roman"/>
                        </a:rPr>
                        <a:t>Камышловского городского округа </a:t>
                      </a:r>
                      <a:r>
                        <a:rPr lang="ru-RU" sz="1250" dirty="0" smtClean="0">
                          <a:solidFill>
                            <a:schemeClr val="tx1"/>
                          </a:solidFill>
                          <a:latin typeface="Liberation Serif" pitchFamily="18" charset="0"/>
                          <a:ea typeface="Calibri"/>
                          <a:cs typeface="Times New Roman"/>
                        </a:rPr>
                        <a:t>в возрасте 3-29 лет, систематически занимающихся физической культурой и спортом, в общей численности детей и молодежи</a:t>
                      </a:r>
                      <a:r>
                        <a:rPr lang="ru-RU" sz="1250" baseline="0" dirty="0" smtClean="0">
                          <a:solidFill>
                            <a:schemeClr val="tx1"/>
                          </a:solidFill>
                          <a:latin typeface="Liberation Serif" pitchFamily="18" charset="0"/>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87,9</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87,9</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87,9</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6D3"/>
                    </a:solidFill>
                  </a:tcPr>
                </a:tc>
              </a:tr>
              <a:tr h="760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50" dirty="0" smtClean="0">
                          <a:solidFill>
                            <a:schemeClr val="tx1"/>
                          </a:solidFill>
                          <a:latin typeface="Liberation Serif" pitchFamily="18" charset="0"/>
                          <a:ea typeface="Calibri"/>
                          <a:cs typeface="Times New Roman"/>
                        </a:rPr>
                        <a:t>Количество муниципальных</a:t>
                      </a:r>
                      <a:r>
                        <a:rPr lang="ru-RU" sz="1250" baseline="0" dirty="0" smtClean="0">
                          <a:solidFill>
                            <a:schemeClr val="tx1"/>
                          </a:solidFill>
                          <a:latin typeface="Liberation Serif" pitchFamily="18" charset="0"/>
                          <a:ea typeface="Calibri"/>
                          <a:cs typeface="Times New Roman"/>
                        </a:rPr>
                        <a:t> организаций оказывающих услуги по спортивной подготовке в соответствии  с федеральными стандартами спортивной подготовки, ед.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1</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1</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1</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r>
              <a:tr h="602657">
                <a:tc>
                  <a:txBody>
                    <a:bodyPr/>
                    <a:lstStyle/>
                    <a:p>
                      <a:pPr algn="l">
                        <a:lnSpc>
                          <a:spcPct val="100000"/>
                        </a:lnSpc>
                        <a:spcAft>
                          <a:spcPts val="0"/>
                        </a:spcAft>
                      </a:pPr>
                      <a:r>
                        <a:rPr lang="ru-RU" sz="1250" dirty="0">
                          <a:solidFill>
                            <a:schemeClr val="tx1"/>
                          </a:solidFill>
                          <a:latin typeface="Liberation Serif" pitchFamily="18" charset="0"/>
                          <a:ea typeface="Calibri"/>
                          <a:cs typeface="Times New Roman"/>
                        </a:rPr>
                        <a:t>Доля населения  Камышловского городского округа, выполнивших нормативы испытаний (тестов) ВФСК «ГТО», в общей численности населения, принявшего участие в выполнении нормативов испытаний (тестов) ВФСК «</a:t>
                      </a:r>
                      <a:r>
                        <a:rPr lang="ru-RU" sz="1250" dirty="0" smtClean="0">
                          <a:solidFill>
                            <a:schemeClr val="tx1"/>
                          </a:solidFill>
                          <a:latin typeface="Liberation Serif" pitchFamily="18" charset="0"/>
                          <a:ea typeface="Calibri"/>
                          <a:cs typeface="Times New Roman"/>
                        </a:rPr>
                        <a:t>ГТО,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53</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54</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Calibri"/>
                          <a:cs typeface="Times New Roman"/>
                        </a:rPr>
                        <a:t>55</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r>
              <a:tr h="599096">
                <a:tc>
                  <a:txBody>
                    <a:bodyPr/>
                    <a:lstStyle/>
                    <a:p>
                      <a:pPr algn="l">
                        <a:lnSpc>
                          <a:spcPct val="100000"/>
                        </a:lnSpc>
                        <a:spcAft>
                          <a:spcPts val="0"/>
                        </a:spcAft>
                      </a:pPr>
                      <a:r>
                        <a:rPr lang="ru-RU" sz="1250" dirty="0" smtClean="0">
                          <a:solidFill>
                            <a:schemeClr val="tx1"/>
                          </a:solidFill>
                          <a:latin typeface="Liberation Serif" pitchFamily="18" charset="0"/>
                          <a:ea typeface="Calibri"/>
                          <a:cs typeface="Times New Roman"/>
                        </a:rPr>
                        <a:t> из них учащихся и студентов, %</a:t>
                      </a:r>
                      <a:endParaRPr lang="ru-RU" sz="12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Times New Roman"/>
                          <a:cs typeface="Times New Roman"/>
                        </a:rPr>
                        <a:t>70</a:t>
                      </a:r>
                      <a:endParaRPr lang="ru-RU" sz="1250" dirty="0">
                        <a:solidFill>
                          <a:schemeClr val="tx1"/>
                        </a:solidFill>
                        <a:latin typeface="Liberation Serif"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Times New Roman"/>
                          <a:cs typeface="Times New Roman"/>
                        </a:rPr>
                        <a:t>72</a:t>
                      </a:r>
                      <a:endParaRPr lang="ru-RU" sz="1250" dirty="0">
                        <a:solidFill>
                          <a:schemeClr val="tx1"/>
                        </a:solidFill>
                        <a:latin typeface="Liberation Serif"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c>
                  <a:txBody>
                    <a:bodyPr/>
                    <a:lstStyle/>
                    <a:p>
                      <a:pPr algn="ctr">
                        <a:lnSpc>
                          <a:spcPct val="100000"/>
                        </a:lnSpc>
                        <a:spcAft>
                          <a:spcPts val="0"/>
                        </a:spcAft>
                      </a:pPr>
                      <a:r>
                        <a:rPr lang="ru-RU" sz="1250" dirty="0" smtClean="0">
                          <a:solidFill>
                            <a:schemeClr val="tx1"/>
                          </a:solidFill>
                          <a:latin typeface="Liberation Serif" pitchFamily="18" charset="0"/>
                          <a:ea typeface="Times New Roman"/>
                          <a:cs typeface="Times New Roman"/>
                        </a:rPr>
                        <a:t>75</a:t>
                      </a:r>
                      <a:endParaRPr lang="ru-RU" sz="1250" dirty="0">
                        <a:solidFill>
                          <a:schemeClr val="tx1"/>
                        </a:solidFill>
                        <a:latin typeface="Liberation Serif"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3EA"/>
                    </a:solidFill>
                  </a:tcPr>
                </a:tc>
              </a:tr>
            </a:tbl>
          </a:graphicData>
        </a:graphic>
      </p:graphicFrame>
    </p:spTree>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31</a:t>
            </a:fld>
            <a:endParaRPr lang="ru-RU"/>
          </a:p>
        </p:txBody>
      </p:sp>
      <p:sp>
        <p:nvSpPr>
          <p:cNvPr id="4" name="TextBox 3"/>
          <p:cNvSpPr txBox="1"/>
          <p:nvPr/>
        </p:nvSpPr>
        <p:spPr>
          <a:xfrm>
            <a:off x="1043608" y="260648"/>
            <a:ext cx="7848872" cy="923330"/>
          </a:xfrm>
          <a:prstGeom prst="rect">
            <a:avLst/>
          </a:prstGeom>
          <a:noFill/>
        </p:spPr>
        <p:txBody>
          <a:bodyPr wrap="square" rtlCol="0">
            <a:spAutoFit/>
          </a:bodyPr>
          <a:lstStyle/>
          <a:p>
            <a:pPr algn="ctr"/>
            <a:r>
              <a:rPr lang="ru-RU" b="1" dirty="0" smtClean="0">
                <a:solidFill>
                  <a:srgbClr val="257129"/>
                </a:solidFill>
                <a:latin typeface="Liberation Serif" pitchFamily="18" charset="0"/>
              </a:rPr>
              <a:t> </a:t>
            </a:r>
            <a:r>
              <a:rPr lang="ru-RU" b="1" dirty="0" smtClean="0">
                <a:latin typeface="Liberation Serif" pitchFamily="18" charset="0"/>
              </a:rPr>
              <a:t>Муниципальная программа "Повышение эффективности управления муниципальной собственностью Камышловского городского округа на 2021-2027 годы"</a:t>
            </a:r>
            <a:endParaRPr lang="ru-RU" b="1" dirty="0">
              <a:latin typeface="Liberation Serif" pitchFamily="18" charset="0"/>
            </a:endParaRPr>
          </a:p>
        </p:txBody>
      </p:sp>
      <p:sp>
        <p:nvSpPr>
          <p:cNvPr id="9" name="TextBox 8"/>
          <p:cNvSpPr txBox="1"/>
          <p:nvPr/>
        </p:nvSpPr>
        <p:spPr>
          <a:xfrm>
            <a:off x="827584" y="1700808"/>
            <a:ext cx="482889" cy="4248472"/>
          </a:xfrm>
          <a:prstGeom prst="rect">
            <a:avLst/>
          </a:prstGeom>
          <a:noFill/>
        </p:spPr>
        <p:txBody>
          <a:bodyPr vert="wordArtVert" wrap="square" rtlCol="0">
            <a:spAutoFit/>
          </a:bodyPr>
          <a:lstStyle/>
          <a:p>
            <a:r>
              <a:rPr lang="ru-RU" dirty="0" smtClean="0">
                <a:latin typeface="Liberation Serif" pitchFamily="18" charset="0"/>
              </a:rPr>
              <a:t>Мероприятия</a:t>
            </a:r>
            <a:endParaRPr lang="ru-RU" dirty="0">
              <a:latin typeface="Liberation Serif" pitchFamily="18" charset="0"/>
            </a:endParaRPr>
          </a:p>
        </p:txBody>
      </p:sp>
      <p:graphicFrame>
        <p:nvGraphicFramePr>
          <p:cNvPr id="13" name="Диаграмма 12"/>
          <p:cNvGraphicFramePr/>
          <p:nvPr/>
        </p:nvGraphicFramePr>
        <p:xfrm>
          <a:off x="827584" y="1124744"/>
          <a:ext cx="7763198"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012160" y="5013176"/>
            <a:ext cx="3131840" cy="646331"/>
          </a:xfrm>
          <a:prstGeom prst="rect">
            <a:avLst/>
          </a:prstGeom>
          <a:noFill/>
        </p:spPr>
        <p:txBody>
          <a:bodyPr wrap="square" rtlCol="0">
            <a:spAutoFit/>
          </a:bodyPr>
          <a:lstStyle/>
          <a:p>
            <a:r>
              <a:rPr lang="ru-RU" sz="3600" b="1" dirty="0" smtClean="0">
                <a:latin typeface="Liberation Serif" pitchFamily="18" charset="0"/>
              </a:rPr>
              <a:t>3,6 млн. руб.</a:t>
            </a:r>
            <a:endParaRPr lang="ru-RU" sz="3600" b="1" dirty="0">
              <a:latin typeface="Liberation Serif" pitchFamily="18" charset="0"/>
            </a:endParaRPr>
          </a:p>
        </p:txBody>
      </p:sp>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32</a:t>
            </a:fld>
            <a:endParaRPr lang="ru-RU"/>
          </a:p>
        </p:txBody>
      </p:sp>
      <p:sp>
        <p:nvSpPr>
          <p:cNvPr id="63489" name="Rectangle 1"/>
          <p:cNvSpPr>
            <a:spLocks noChangeArrowheads="1"/>
          </p:cNvSpPr>
          <p:nvPr/>
        </p:nvSpPr>
        <p:spPr bwMode="auto">
          <a:xfrm>
            <a:off x="899592" y="428604"/>
            <a:ext cx="784887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b="1" i="0" u="none" strike="noStrike" cap="none" normalizeH="0" baseline="0" dirty="0" smtClean="0">
                <a:ln>
                  <a:noFill/>
                </a:ln>
                <a:effectLst/>
                <a:latin typeface="Liberation Serif" pitchFamily="18" charset="0"/>
                <a:ea typeface="Calibri" pitchFamily="34" charset="0"/>
                <a:cs typeface="Times New Roman" pitchFamily="18" charset="0"/>
              </a:rPr>
              <a:t>Целевые показатели муниципальной программы</a:t>
            </a:r>
            <a:r>
              <a:rPr lang="ru-RU" b="1" dirty="0" smtClean="0">
                <a:latin typeface="Liberation Serif" pitchFamily="18" charset="0"/>
              </a:rPr>
              <a:t>"Повышение эффективности управления муниципальной собственностью Камышловского городского округа на 2021-2027 годы"</a:t>
            </a:r>
            <a:endParaRPr kumimoji="0" lang="ru-RU" b="1" i="0" u="none" strike="noStrike" cap="none" normalizeH="0" baseline="0" dirty="0" smtClean="0">
              <a:ln>
                <a:noFill/>
              </a:ln>
              <a:effectLst/>
              <a:latin typeface="Liberation Serif" pitchFamily="18" charset="0"/>
              <a:cs typeface="Arial" pitchFamily="34" charset="0"/>
            </a:endParaRPr>
          </a:p>
        </p:txBody>
      </p:sp>
      <p:graphicFrame>
        <p:nvGraphicFramePr>
          <p:cNvPr id="5" name="Таблица 4"/>
          <p:cNvGraphicFramePr>
            <a:graphicFrameLocks noGrp="1"/>
          </p:cNvGraphicFramePr>
          <p:nvPr/>
        </p:nvGraphicFramePr>
        <p:xfrm>
          <a:off x="971600" y="1419263"/>
          <a:ext cx="7776863" cy="5015468"/>
        </p:xfrm>
        <a:graphic>
          <a:graphicData uri="http://schemas.openxmlformats.org/drawingml/2006/table">
            <a:tbl>
              <a:tblPr/>
              <a:tblGrid>
                <a:gridCol w="591718"/>
                <a:gridCol w="4736874"/>
                <a:gridCol w="864095"/>
                <a:gridCol w="792088"/>
                <a:gridCol w="792088"/>
              </a:tblGrid>
              <a:tr h="578421">
                <a:tc>
                  <a:txBody>
                    <a:bodyPr/>
                    <a:lstStyle/>
                    <a:p>
                      <a:pPr algn="ctr">
                        <a:lnSpc>
                          <a:spcPct val="100000"/>
                        </a:lnSpc>
                        <a:spcAft>
                          <a:spcPts val="0"/>
                        </a:spcAft>
                      </a:pPr>
                      <a:r>
                        <a:rPr lang="ru-RU" sz="1800" b="0" dirty="0" smtClean="0">
                          <a:solidFill>
                            <a:schemeClr val="bg1"/>
                          </a:solidFill>
                          <a:latin typeface="Liberation Serif" pitchFamily="18" charset="0"/>
                          <a:ea typeface="Calibri"/>
                          <a:cs typeface="Times New Roman"/>
                        </a:rPr>
                        <a:t>№ </a:t>
                      </a:r>
                      <a:r>
                        <a:rPr lang="ru-RU" sz="1800" b="0" dirty="0">
                          <a:solidFill>
                            <a:schemeClr val="bg1"/>
                          </a:solidFill>
                          <a:latin typeface="Liberation Serif" pitchFamily="18" charset="0"/>
                          <a:ea typeface="Calibri"/>
                          <a:cs typeface="Times New Roman"/>
                        </a:rPr>
                        <a:t>п.п.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ru-RU" sz="1800" b="0" dirty="0" smtClean="0">
                          <a:solidFill>
                            <a:schemeClr val="bg1"/>
                          </a:solidFill>
                          <a:latin typeface="Liberation Serif" pitchFamily="18" charset="0"/>
                          <a:ea typeface="Calibri"/>
                          <a:cs typeface="Times New Roman"/>
                        </a:rPr>
                        <a:t>Наименование</a:t>
                      </a:r>
                      <a:endParaRPr lang="ru-RU" sz="1800" b="0" dirty="0">
                        <a:solidFill>
                          <a:schemeClr val="bg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ru-RU" sz="1800" b="0" dirty="0" smtClean="0">
                          <a:solidFill>
                            <a:schemeClr val="bg1"/>
                          </a:solidFill>
                          <a:latin typeface="Liberation Serif" pitchFamily="18" charset="0"/>
                          <a:ea typeface="Calibri"/>
                          <a:cs typeface="Times New Roman"/>
                        </a:rPr>
                        <a:t>2024</a:t>
                      </a:r>
                      <a:endParaRPr lang="ru-RU" sz="1800" b="0" dirty="0">
                        <a:solidFill>
                          <a:schemeClr val="bg1"/>
                        </a:solidFill>
                        <a:latin typeface="Liberation Serif" pitchFamily="18" charset="0"/>
                        <a:ea typeface="Calibri"/>
                        <a:cs typeface="Times New Roman"/>
                      </a:endParaRPr>
                    </a:p>
                    <a:p>
                      <a:pPr algn="ctr">
                        <a:lnSpc>
                          <a:spcPct val="115000"/>
                        </a:lnSpc>
                        <a:spcAft>
                          <a:spcPts val="0"/>
                        </a:spcAft>
                      </a:pPr>
                      <a:r>
                        <a:rPr lang="ru-RU" sz="1800" b="0" dirty="0">
                          <a:solidFill>
                            <a:schemeClr val="bg1"/>
                          </a:solidFill>
                          <a:latin typeface="Liberation Serif" pitchFamily="18" charset="0"/>
                          <a:ea typeface="Calibri"/>
                          <a:cs typeface="Times New Roman"/>
                        </a:rPr>
                        <a:t>(план)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ru-RU" sz="1800" b="0" dirty="0" smtClean="0">
                          <a:solidFill>
                            <a:schemeClr val="bg1"/>
                          </a:solidFill>
                          <a:latin typeface="Liberation Serif" pitchFamily="18" charset="0"/>
                          <a:ea typeface="Calibri"/>
                          <a:cs typeface="Times New Roman"/>
                        </a:rPr>
                        <a:t>2025</a:t>
                      </a:r>
                      <a:endParaRPr lang="ru-RU" sz="1800" b="0" dirty="0">
                        <a:solidFill>
                          <a:schemeClr val="bg1"/>
                        </a:solidFill>
                        <a:latin typeface="Liberation Serif" pitchFamily="18" charset="0"/>
                        <a:ea typeface="Calibri"/>
                        <a:cs typeface="Times New Roman"/>
                      </a:endParaRPr>
                    </a:p>
                    <a:p>
                      <a:pPr algn="ctr">
                        <a:lnSpc>
                          <a:spcPct val="115000"/>
                        </a:lnSpc>
                        <a:spcAft>
                          <a:spcPts val="0"/>
                        </a:spcAft>
                      </a:pPr>
                      <a:r>
                        <a:rPr lang="ru-RU" sz="1800" b="0" dirty="0">
                          <a:solidFill>
                            <a:schemeClr val="bg1"/>
                          </a:solidFill>
                          <a:latin typeface="Liberation Serif" pitchFamily="18" charset="0"/>
                          <a:ea typeface="Calibri"/>
                          <a:cs typeface="Times New Roman"/>
                        </a:rPr>
                        <a:t>(план)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ru-RU" sz="1800" b="0" dirty="0" smtClean="0">
                          <a:solidFill>
                            <a:schemeClr val="bg1"/>
                          </a:solidFill>
                          <a:latin typeface="Liberation Serif" pitchFamily="18" charset="0"/>
                          <a:ea typeface="Calibri"/>
                          <a:cs typeface="Times New Roman"/>
                        </a:rPr>
                        <a:t>2026</a:t>
                      </a:r>
                    </a:p>
                    <a:p>
                      <a:pPr algn="ctr">
                        <a:lnSpc>
                          <a:spcPct val="115000"/>
                        </a:lnSpc>
                        <a:spcAft>
                          <a:spcPts val="0"/>
                        </a:spcAft>
                      </a:pPr>
                      <a:r>
                        <a:rPr lang="ru-RU" sz="1800" b="0" dirty="0" smtClean="0">
                          <a:solidFill>
                            <a:schemeClr val="bg1"/>
                          </a:solidFill>
                          <a:latin typeface="Liberation Serif" pitchFamily="18" charset="0"/>
                          <a:ea typeface="Calibri"/>
                          <a:cs typeface="Times New Roman"/>
                        </a:rPr>
                        <a:t>(план)</a:t>
                      </a:r>
                      <a:endParaRPr lang="ru-RU" sz="1800" b="0" dirty="0">
                        <a:solidFill>
                          <a:schemeClr val="bg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834496">
                <a:tc>
                  <a:txBody>
                    <a:bodyPr/>
                    <a:lstStyle/>
                    <a:p>
                      <a:pPr algn="ctr">
                        <a:lnSpc>
                          <a:spcPct val="115000"/>
                        </a:lnSpc>
                        <a:spcAft>
                          <a:spcPts val="0"/>
                        </a:spcAft>
                      </a:pPr>
                      <a:r>
                        <a:rPr lang="ru-RU" sz="2000" dirty="0">
                          <a:latin typeface="Liberation Serif" pitchFamily="18" charset="0"/>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2000" dirty="0">
                          <a:solidFill>
                            <a:schemeClr val="tx1"/>
                          </a:solidFill>
                          <a:latin typeface="Liberation Serif" pitchFamily="18" charset="0"/>
                          <a:ea typeface="Calibri"/>
                          <a:cs typeface="Times New Roman"/>
                        </a:rPr>
                        <a:t>Инвентаризация имущества (количество объектов), шт.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a:solidFill>
                            <a:schemeClr val="tx1"/>
                          </a:solidFill>
                          <a:latin typeface="Liberation Serif" pitchFamily="18" charset="0"/>
                          <a:ea typeface="Calibri"/>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a:solidFill>
                            <a:schemeClr val="tx1"/>
                          </a:solidFill>
                          <a:latin typeface="Liberation Serif" pitchFamily="18" charset="0"/>
                          <a:ea typeface="Calibri"/>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a:solidFill>
                            <a:schemeClr val="tx1"/>
                          </a:solidFill>
                          <a:latin typeface="Liberation Serif" pitchFamily="18" charset="0"/>
                          <a:ea typeface="Calibri"/>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809658">
                <a:tc>
                  <a:txBody>
                    <a:bodyPr/>
                    <a:lstStyle/>
                    <a:p>
                      <a:pPr algn="ctr">
                        <a:lnSpc>
                          <a:spcPct val="115000"/>
                        </a:lnSpc>
                        <a:spcAft>
                          <a:spcPts val="0"/>
                        </a:spcAft>
                      </a:pPr>
                      <a:r>
                        <a:rPr lang="ru-RU" sz="2000" dirty="0">
                          <a:latin typeface="Liberation Serif" pitchFamily="18" charset="0"/>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2000" dirty="0">
                          <a:solidFill>
                            <a:schemeClr val="tx1"/>
                          </a:solidFill>
                          <a:latin typeface="Liberation Serif" pitchFamily="18" charset="0"/>
                          <a:ea typeface="Calibri"/>
                          <a:cs typeface="Times New Roman"/>
                        </a:rPr>
                        <a:t>Оценка имущества (количество объектов), шт.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a:solidFill>
                            <a:schemeClr val="tx1"/>
                          </a:solidFill>
                          <a:latin typeface="Liberation Serif" pitchFamily="18" charset="0"/>
                          <a:ea typeface="Calibri"/>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a:solidFill>
                            <a:schemeClr val="tx1"/>
                          </a:solidFill>
                          <a:latin typeface="Liberation Serif" pitchFamily="18" charset="0"/>
                          <a:ea typeface="Calibri"/>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a:solidFill>
                            <a:schemeClr val="tx1"/>
                          </a:solidFill>
                          <a:latin typeface="Liberation Serif" pitchFamily="18" charset="0"/>
                          <a:ea typeface="Calibri"/>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84820">
                <a:tc>
                  <a:txBody>
                    <a:bodyPr/>
                    <a:lstStyle/>
                    <a:p>
                      <a:pPr algn="ctr">
                        <a:lnSpc>
                          <a:spcPct val="115000"/>
                        </a:lnSpc>
                        <a:spcAft>
                          <a:spcPts val="0"/>
                        </a:spcAft>
                      </a:pPr>
                      <a:r>
                        <a:rPr lang="ru-RU" sz="2000" dirty="0">
                          <a:latin typeface="Liberation Serif" pitchFamily="18" charset="0"/>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2000" dirty="0" smtClean="0">
                          <a:solidFill>
                            <a:schemeClr val="tx1"/>
                          </a:solidFill>
                          <a:latin typeface="Liberation Serif" pitchFamily="18" charset="0"/>
                          <a:ea typeface="Calibri"/>
                          <a:cs typeface="Times New Roman"/>
                        </a:rPr>
                        <a:t>Межевание земельных</a:t>
                      </a:r>
                      <a:r>
                        <a:rPr lang="ru-RU" sz="2000" baseline="0" dirty="0" smtClean="0">
                          <a:solidFill>
                            <a:schemeClr val="tx1"/>
                          </a:solidFill>
                          <a:latin typeface="Liberation Serif" pitchFamily="18" charset="0"/>
                          <a:ea typeface="Calibri"/>
                          <a:cs typeface="Times New Roman"/>
                        </a:rPr>
                        <a:t> участков </a:t>
                      </a:r>
                      <a:r>
                        <a:rPr lang="ru-RU" sz="2000" dirty="0" smtClean="0">
                          <a:solidFill>
                            <a:schemeClr val="tx1"/>
                          </a:solidFill>
                          <a:latin typeface="Liberation Serif" pitchFamily="18" charset="0"/>
                          <a:ea typeface="Calibri"/>
                          <a:cs typeface="Times New Roman"/>
                        </a:rPr>
                        <a:t>(количество </a:t>
                      </a:r>
                      <a:r>
                        <a:rPr lang="ru-RU" sz="2000" dirty="0">
                          <a:solidFill>
                            <a:schemeClr val="tx1"/>
                          </a:solidFill>
                          <a:latin typeface="Liberation Serif" pitchFamily="18" charset="0"/>
                          <a:ea typeface="Calibri"/>
                          <a:cs typeface="Times New Roman"/>
                        </a:rPr>
                        <a:t>объектов), </a:t>
                      </a:r>
                      <a:r>
                        <a:rPr lang="ru-RU" sz="2000" dirty="0" smtClean="0">
                          <a:solidFill>
                            <a:schemeClr val="tx1"/>
                          </a:solidFill>
                          <a:latin typeface="Liberation Serif" pitchFamily="18" charset="0"/>
                          <a:ea typeface="Calibri"/>
                          <a:cs typeface="Times New Roman"/>
                        </a:rPr>
                        <a:t>шт.</a:t>
                      </a:r>
                      <a:endParaRPr lang="ru-RU" sz="20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solidFill>
                            <a:schemeClr val="tx1"/>
                          </a:solidFill>
                          <a:latin typeface="Liberation Serif" pitchFamily="18" charset="0"/>
                          <a:ea typeface="Calibri"/>
                          <a:cs typeface="Times New Roman"/>
                        </a:rPr>
                        <a:t>30</a:t>
                      </a:r>
                      <a:endParaRPr lang="ru-RU" sz="20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solidFill>
                            <a:schemeClr val="tx1"/>
                          </a:solidFill>
                          <a:latin typeface="Liberation Serif" pitchFamily="18" charset="0"/>
                          <a:ea typeface="Calibri"/>
                          <a:cs typeface="Times New Roman"/>
                        </a:rPr>
                        <a:t>30</a:t>
                      </a:r>
                      <a:endParaRPr lang="ru-RU" sz="20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solidFill>
                            <a:schemeClr val="tx1"/>
                          </a:solidFill>
                          <a:latin typeface="Liberation Serif" pitchFamily="18" charset="0"/>
                          <a:ea typeface="Calibri"/>
                          <a:cs typeface="Times New Roman"/>
                        </a:rPr>
                        <a:t>30</a:t>
                      </a:r>
                      <a:endParaRPr lang="ru-RU" sz="20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903998">
                <a:tc>
                  <a:txBody>
                    <a:bodyPr/>
                    <a:lstStyle/>
                    <a:p>
                      <a:pPr algn="ctr">
                        <a:lnSpc>
                          <a:spcPct val="115000"/>
                        </a:lnSpc>
                        <a:spcAft>
                          <a:spcPts val="0"/>
                        </a:spcAft>
                      </a:pPr>
                      <a:r>
                        <a:rPr lang="ru-RU" sz="2000" dirty="0">
                          <a:latin typeface="Liberation Serif" pitchFamily="18" charset="0"/>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2000" dirty="0" smtClean="0">
                          <a:solidFill>
                            <a:schemeClr val="tx1"/>
                          </a:solidFill>
                          <a:latin typeface="Liberation Serif" pitchFamily="18" charset="0"/>
                          <a:ea typeface="Calibri"/>
                          <a:cs typeface="Times New Roman"/>
                        </a:rPr>
                        <a:t>Содержание и ремонт муниципального имущества, </a:t>
                      </a:r>
                      <a:r>
                        <a:rPr lang="ru-RU" sz="2000" dirty="0">
                          <a:solidFill>
                            <a:schemeClr val="tx1"/>
                          </a:solidFill>
                          <a:latin typeface="Liberation Serif" pitchFamily="18" charset="0"/>
                          <a:ea typeface="Calibri"/>
                          <a:cs typeface="Times New Roman"/>
                        </a:rPr>
                        <a:t>шт.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solidFill>
                            <a:schemeClr val="tx1"/>
                          </a:solidFill>
                          <a:latin typeface="Liberation Serif" pitchFamily="18" charset="0"/>
                          <a:ea typeface="Calibri"/>
                          <a:cs typeface="Times New Roman"/>
                        </a:rPr>
                        <a:t>2</a:t>
                      </a:r>
                      <a:endParaRPr lang="ru-RU" sz="20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solidFill>
                            <a:schemeClr val="tx1"/>
                          </a:solidFill>
                          <a:latin typeface="Liberation Serif" pitchFamily="18" charset="0"/>
                          <a:ea typeface="Calibri"/>
                          <a:cs typeface="Times New Roman"/>
                        </a:rPr>
                        <a:t>2</a:t>
                      </a:r>
                      <a:endParaRPr lang="ru-RU" sz="20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solidFill>
                            <a:schemeClr val="tx1"/>
                          </a:solidFill>
                          <a:latin typeface="Liberation Serif" pitchFamily="18" charset="0"/>
                          <a:ea typeface="Calibri"/>
                          <a:cs typeface="Times New Roman"/>
                        </a:rPr>
                        <a:t>0 </a:t>
                      </a:r>
                      <a:endParaRPr lang="ru-RU" sz="20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957909">
                <a:tc>
                  <a:txBody>
                    <a:bodyPr/>
                    <a:lstStyle/>
                    <a:p>
                      <a:pPr algn="ctr">
                        <a:lnSpc>
                          <a:spcPct val="115000"/>
                        </a:lnSpc>
                        <a:spcAft>
                          <a:spcPts val="0"/>
                        </a:spcAft>
                      </a:pPr>
                      <a:r>
                        <a:rPr lang="ru-RU" sz="2000" dirty="0">
                          <a:latin typeface="Liberation Serif" pitchFamily="18" charset="0"/>
                          <a:ea typeface="Calibri"/>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2000" dirty="0" smtClean="0">
                          <a:solidFill>
                            <a:schemeClr val="tx1"/>
                          </a:solidFill>
                          <a:latin typeface="Liberation Serif" pitchFamily="18" charset="0"/>
                          <a:ea typeface="Calibri"/>
                          <a:cs typeface="Times New Roman"/>
                        </a:rPr>
                        <a:t>Прочие расходы на управление и содержание программы (обновление информационного обеспечения), шт.</a:t>
                      </a:r>
                      <a:endParaRPr lang="ru-RU" sz="20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solidFill>
                            <a:schemeClr val="tx1"/>
                          </a:solidFill>
                          <a:latin typeface="Liberation Serif" pitchFamily="18" charset="0"/>
                          <a:ea typeface="Calibri"/>
                          <a:cs typeface="Times New Roman"/>
                        </a:rPr>
                        <a:t>3</a:t>
                      </a:r>
                      <a:endParaRPr lang="ru-RU" sz="20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solidFill>
                            <a:schemeClr val="tx1"/>
                          </a:solidFill>
                          <a:latin typeface="Liberation Serif" pitchFamily="18" charset="0"/>
                          <a:ea typeface="Calibri"/>
                          <a:cs typeface="Times New Roman"/>
                        </a:rPr>
                        <a:t>3</a:t>
                      </a:r>
                      <a:endParaRPr lang="ru-RU" sz="20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solidFill>
                            <a:schemeClr val="tx1"/>
                          </a:solidFill>
                          <a:latin typeface="Liberation Serif" pitchFamily="18" charset="0"/>
                          <a:ea typeface="Calibri"/>
                          <a:cs typeface="Times New Roman"/>
                        </a:rPr>
                        <a:t>3</a:t>
                      </a:r>
                      <a:endParaRPr lang="ru-RU" sz="20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33</a:t>
            </a:fld>
            <a:endParaRPr lang="ru-RU"/>
          </a:p>
        </p:txBody>
      </p:sp>
      <p:sp>
        <p:nvSpPr>
          <p:cNvPr id="3" name="TextBox 2"/>
          <p:cNvSpPr txBox="1"/>
          <p:nvPr/>
        </p:nvSpPr>
        <p:spPr>
          <a:xfrm>
            <a:off x="1000100" y="214290"/>
            <a:ext cx="7848872" cy="923330"/>
          </a:xfrm>
          <a:prstGeom prst="rect">
            <a:avLst/>
          </a:prstGeom>
          <a:noFill/>
        </p:spPr>
        <p:txBody>
          <a:bodyPr wrap="square" rtlCol="0">
            <a:spAutoFit/>
          </a:bodyPr>
          <a:lstStyle/>
          <a:p>
            <a:pPr algn="ctr"/>
            <a:r>
              <a:rPr lang="ru-RU" b="1" dirty="0" smtClean="0">
                <a:latin typeface="Liberation Serif" pitchFamily="18" charset="0"/>
              </a:rPr>
              <a:t> Муниципальная программа "Профилактика терроризма, а также минимизация и (или) ликвидация последствий его проявлений в Камышловском городском округе на 2022 - 2028 годы"</a:t>
            </a:r>
            <a:endParaRPr lang="ru-RU" b="1" dirty="0">
              <a:latin typeface="Liberation Serif" pitchFamily="18" charset="0"/>
            </a:endParaRPr>
          </a:p>
        </p:txBody>
      </p:sp>
      <p:sp>
        <p:nvSpPr>
          <p:cNvPr id="5" name="TextBox 4"/>
          <p:cNvSpPr txBox="1"/>
          <p:nvPr/>
        </p:nvSpPr>
        <p:spPr>
          <a:xfrm>
            <a:off x="755576" y="1772816"/>
            <a:ext cx="482889" cy="4248472"/>
          </a:xfrm>
          <a:prstGeom prst="rect">
            <a:avLst/>
          </a:prstGeom>
          <a:noFill/>
        </p:spPr>
        <p:txBody>
          <a:bodyPr vert="wordArtVert" wrap="square" rtlCol="0">
            <a:spAutoFit/>
          </a:bodyPr>
          <a:lstStyle/>
          <a:p>
            <a:r>
              <a:rPr lang="ru-RU" dirty="0" smtClean="0">
                <a:latin typeface="Liberation Serif" pitchFamily="18" charset="0"/>
              </a:rPr>
              <a:t>Мероприятия</a:t>
            </a:r>
            <a:endParaRPr lang="ru-RU" dirty="0">
              <a:latin typeface="Liberation Serif" pitchFamily="18" charset="0"/>
            </a:endParaRPr>
          </a:p>
        </p:txBody>
      </p:sp>
      <p:sp>
        <p:nvSpPr>
          <p:cNvPr id="6" name="TextBox 5"/>
          <p:cNvSpPr txBox="1"/>
          <p:nvPr/>
        </p:nvSpPr>
        <p:spPr>
          <a:xfrm>
            <a:off x="5724128" y="3068960"/>
            <a:ext cx="3069554" cy="646331"/>
          </a:xfrm>
          <a:prstGeom prst="rect">
            <a:avLst/>
          </a:prstGeom>
          <a:noFill/>
        </p:spPr>
        <p:txBody>
          <a:bodyPr wrap="square" rtlCol="0">
            <a:spAutoFit/>
          </a:bodyPr>
          <a:lstStyle/>
          <a:p>
            <a:r>
              <a:rPr lang="en-US" sz="3600" b="1" dirty="0" smtClean="0">
                <a:latin typeface="Liberation Serif" pitchFamily="18" charset="0"/>
              </a:rPr>
              <a:t>0</a:t>
            </a:r>
            <a:r>
              <a:rPr lang="ru-RU" sz="3600" b="1" dirty="0" smtClean="0">
                <a:latin typeface="Liberation Serif" pitchFamily="18" charset="0"/>
              </a:rPr>
              <a:t>,3 млн. руб.</a:t>
            </a:r>
            <a:endParaRPr lang="ru-RU" sz="3600" b="1" dirty="0">
              <a:latin typeface="Liberation Serif" pitchFamily="18" charset="0"/>
            </a:endParaRPr>
          </a:p>
        </p:txBody>
      </p:sp>
      <p:graphicFrame>
        <p:nvGraphicFramePr>
          <p:cNvPr id="8" name="Диаграмма 7"/>
          <p:cNvGraphicFramePr/>
          <p:nvPr/>
        </p:nvGraphicFramePr>
        <p:xfrm>
          <a:off x="1259632" y="1196752"/>
          <a:ext cx="7416823" cy="52565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34</a:t>
            </a:fld>
            <a:endParaRPr lang="ru-RU"/>
          </a:p>
        </p:txBody>
      </p:sp>
      <p:sp>
        <p:nvSpPr>
          <p:cNvPr id="3" name="TextBox 2"/>
          <p:cNvSpPr txBox="1"/>
          <p:nvPr/>
        </p:nvSpPr>
        <p:spPr>
          <a:xfrm>
            <a:off x="971600" y="285728"/>
            <a:ext cx="7920880" cy="1200329"/>
          </a:xfrm>
          <a:prstGeom prst="rect">
            <a:avLst/>
          </a:prstGeom>
          <a:noFill/>
        </p:spPr>
        <p:txBody>
          <a:bodyPr wrap="square" rtlCol="0">
            <a:spAutoFit/>
          </a:bodyPr>
          <a:lstStyle/>
          <a:p>
            <a:pPr algn="ctr"/>
            <a:r>
              <a:rPr lang="ru-RU" b="1" dirty="0" smtClean="0">
                <a:latin typeface="Liberation Serif" pitchFamily="18" charset="0"/>
              </a:rPr>
              <a:t>Целевые показатели муниципальной программы "Профилактика терроризма, а также минимизация и (или) ликвидация последствий его проявлений в Камышловском городском округе на 2022 - 2028 годы"</a:t>
            </a:r>
          </a:p>
          <a:p>
            <a:endParaRPr lang="ru-RU" dirty="0">
              <a:solidFill>
                <a:srgbClr val="FF0000"/>
              </a:solidFill>
            </a:endParaRPr>
          </a:p>
        </p:txBody>
      </p:sp>
      <p:graphicFrame>
        <p:nvGraphicFramePr>
          <p:cNvPr id="5" name="Таблица 4"/>
          <p:cNvGraphicFramePr>
            <a:graphicFrameLocks noGrp="1"/>
          </p:cNvGraphicFramePr>
          <p:nvPr/>
        </p:nvGraphicFramePr>
        <p:xfrm>
          <a:off x="899592" y="1268761"/>
          <a:ext cx="7992887" cy="5095988"/>
        </p:xfrm>
        <a:graphic>
          <a:graphicData uri="http://schemas.openxmlformats.org/drawingml/2006/table">
            <a:tbl>
              <a:tblPr/>
              <a:tblGrid>
                <a:gridCol w="483421"/>
                <a:gridCol w="5637259"/>
                <a:gridCol w="648072"/>
                <a:gridCol w="648072"/>
                <a:gridCol w="576063"/>
              </a:tblGrid>
              <a:tr h="625954">
                <a:tc>
                  <a:txBody>
                    <a:bodyPr/>
                    <a:lstStyle/>
                    <a:p>
                      <a:pPr algn="ctr">
                        <a:lnSpc>
                          <a:spcPct val="115000"/>
                        </a:lnSpc>
                        <a:spcAft>
                          <a:spcPts val="0"/>
                        </a:spcAft>
                      </a:pPr>
                      <a:r>
                        <a:rPr lang="ru-RU" sz="1600" b="0" dirty="0">
                          <a:solidFill>
                            <a:schemeClr val="bg1"/>
                          </a:solidFill>
                          <a:latin typeface="Liberation Serif" pitchFamily="18" charset="0"/>
                          <a:ea typeface="Calibri"/>
                          <a:cs typeface="Times New Roman"/>
                        </a:rPr>
                        <a:t>№ п.п.</a:t>
                      </a:r>
                    </a:p>
                  </a:txBody>
                  <a:tcPr marL="36812" marR="3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ru-RU" sz="1600" b="0" dirty="0">
                          <a:solidFill>
                            <a:schemeClr val="bg1"/>
                          </a:solidFill>
                          <a:latin typeface="Liberation Serif" pitchFamily="18" charset="0"/>
                          <a:ea typeface="Calibri"/>
                          <a:cs typeface="Times New Roman"/>
                        </a:rPr>
                        <a:t>Целевой показатель</a:t>
                      </a:r>
                    </a:p>
                  </a:txBody>
                  <a:tcPr marL="36812" marR="3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ru-RU" sz="1400" b="0" dirty="0" smtClean="0">
                          <a:solidFill>
                            <a:schemeClr val="bg1"/>
                          </a:solidFill>
                          <a:latin typeface="Liberation Serif" pitchFamily="18" charset="0"/>
                          <a:ea typeface="Calibri"/>
                          <a:cs typeface="Times New Roman"/>
                        </a:rPr>
                        <a:t>2024</a:t>
                      </a:r>
                      <a:endParaRPr lang="ru-RU" sz="1400" b="0" dirty="0">
                        <a:solidFill>
                          <a:schemeClr val="bg1"/>
                        </a:solidFill>
                        <a:latin typeface="Liberation Serif" pitchFamily="18" charset="0"/>
                        <a:ea typeface="Calibri"/>
                        <a:cs typeface="Times New Roman"/>
                      </a:endParaRPr>
                    </a:p>
                    <a:p>
                      <a:pPr algn="ctr">
                        <a:lnSpc>
                          <a:spcPct val="115000"/>
                        </a:lnSpc>
                        <a:spcAft>
                          <a:spcPts val="0"/>
                        </a:spcAft>
                      </a:pPr>
                      <a:r>
                        <a:rPr lang="ru-RU" sz="1400" b="0" dirty="0">
                          <a:solidFill>
                            <a:schemeClr val="bg1"/>
                          </a:solidFill>
                          <a:latin typeface="Liberation Serif" pitchFamily="18" charset="0"/>
                          <a:ea typeface="Calibri"/>
                          <a:cs typeface="Times New Roman"/>
                        </a:rPr>
                        <a:t>(план)</a:t>
                      </a:r>
                    </a:p>
                  </a:txBody>
                  <a:tcPr marL="36812" marR="3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ru-RU" sz="1400" b="0" dirty="0" smtClean="0">
                          <a:solidFill>
                            <a:schemeClr val="bg1"/>
                          </a:solidFill>
                          <a:latin typeface="Liberation Serif" pitchFamily="18" charset="0"/>
                          <a:ea typeface="Calibri"/>
                          <a:cs typeface="Times New Roman"/>
                        </a:rPr>
                        <a:t>2025</a:t>
                      </a:r>
                    </a:p>
                    <a:p>
                      <a:pPr algn="ctr">
                        <a:lnSpc>
                          <a:spcPct val="115000"/>
                        </a:lnSpc>
                        <a:spcAft>
                          <a:spcPts val="0"/>
                        </a:spcAft>
                      </a:pPr>
                      <a:r>
                        <a:rPr lang="ru-RU" sz="1400" b="0" dirty="0" smtClean="0">
                          <a:solidFill>
                            <a:schemeClr val="bg1"/>
                          </a:solidFill>
                          <a:latin typeface="Liberation Serif" pitchFamily="18" charset="0"/>
                          <a:ea typeface="Calibri"/>
                          <a:cs typeface="Times New Roman"/>
                        </a:rPr>
                        <a:t>(план)</a:t>
                      </a:r>
                      <a:endParaRPr lang="ru-RU" sz="1400" b="0" dirty="0">
                        <a:solidFill>
                          <a:schemeClr val="bg1"/>
                        </a:solidFill>
                        <a:latin typeface="Liberation Serif" pitchFamily="18" charset="0"/>
                        <a:ea typeface="Calibri"/>
                        <a:cs typeface="Times New Roman"/>
                      </a:endParaRPr>
                    </a:p>
                  </a:txBody>
                  <a:tcPr marL="36812" marR="3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ru-RU" sz="1400" b="0" dirty="0" smtClean="0">
                          <a:solidFill>
                            <a:schemeClr val="bg1"/>
                          </a:solidFill>
                          <a:latin typeface="Liberation Serif" pitchFamily="18" charset="0"/>
                          <a:ea typeface="Calibri"/>
                          <a:cs typeface="Times New Roman"/>
                        </a:rPr>
                        <a:t>2026</a:t>
                      </a:r>
                    </a:p>
                    <a:p>
                      <a:pPr algn="ctr">
                        <a:lnSpc>
                          <a:spcPct val="115000"/>
                        </a:lnSpc>
                        <a:spcAft>
                          <a:spcPts val="0"/>
                        </a:spcAft>
                      </a:pPr>
                      <a:r>
                        <a:rPr lang="ru-RU" sz="1400" b="0" dirty="0" smtClean="0">
                          <a:solidFill>
                            <a:schemeClr val="bg1"/>
                          </a:solidFill>
                          <a:latin typeface="Liberation Serif" pitchFamily="18" charset="0"/>
                          <a:ea typeface="Calibri"/>
                          <a:cs typeface="Times New Roman"/>
                        </a:rPr>
                        <a:t>(план)</a:t>
                      </a:r>
                    </a:p>
                  </a:txBody>
                  <a:tcPr marL="36812" marR="3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647378">
                <a:tc>
                  <a:txBody>
                    <a:bodyPr/>
                    <a:lstStyle/>
                    <a:p>
                      <a:pPr algn="ctr">
                        <a:lnSpc>
                          <a:spcPct val="115000"/>
                        </a:lnSpc>
                        <a:spcAft>
                          <a:spcPts val="0"/>
                        </a:spcAft>
                      </a:pPr>
                      <a:r>
                        <a:rPr lang="ru-RU" sz="1150" dirty="0">
                          <a:solidFill>
                            <a:srgbClr val="000000"/>
                          </a:solidFill>
                          <a:latin typeface="Liberation Serif" pitchFamily="18" charset="0"/>
                          <a:ea typeface="Times New Roman"/>
                          <a:cs typeface="Calibri"/>
                        </a:rPr>
                        <a:t>1</a:t>
                      </a:r>
                      <a:endParaRPr lang="ru-RU" sz="1150" dirty="0">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50" dirty="0">
                          <a:solidFill>
                            <a:schemeClr val="tx1"/>
                          </a:solidFill>
                          <a:latin typeface="Liberation Serif" pitchFamily="18" charset="0"/>
                          <a:ea typeface="Times New Roman"/>
                          <a:cs typeface="Calibri"/>
                        </a:rPr>
                        <a:t>Доля заседаний антитеррористической комиссии в КГО, по которым осуществлено организационное обеспечение их проведения, от общего количество данных заседаний, % </a:t>
                      </a:r>
                      <a:endParaRPr lang="ru-RU" sz="115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a:solidFill>
                            <a:schemeClr val="tx1"/>
                          </a:solidFill>
                          <a:latin typeface="Liberation Serif" pitchFamily="18" charset="0"/>
                          <a:ea typeface="Times New Roman"/>
                          <a:cs typeface="Calibri"/>
                        </a:rPr>
                        <a:t>100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a:solidFill>
                            <a:schemeClr val="tx1"/>
                          </a:solidFill>
                          <a:latin typeface="Liberation Serif" pitchFamily="18" charset="0"/>
                          <a:ea typeface="Times New Roman"/>
                          <a:cs typeface="Calibri"/>
                        </a:rPr>
                        <a:t>100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a:solidFill>
                            <a:schemeClr val="tx1"/>
                          </a:solidFill>
                          <a:latin typeface="Liberation Serif" pitchFamily="18" charset="0"/>
                          <a:ea typeface="Times New Roman"/>
                          <a:cs typeface="Calibri"/>
                        </a:rPr>
                        <a:t>100</a:t>
                      </a:r>
                      <a:endParaRPr lang="ru-RU" sz="115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666">
                <a:tc>
                  <a:txBody>
                    <a:bodyPr/>
                    <a:lstStyle/>
                    <a:p>
                      <a:pPr algn="ctr">
                        <a:lnSpc>
                          <a:spcPct val="115000"/>
                        </a:lnSpc>
                        <a:spcAft>
                          <a:spcPts val="0"/>
                        </a:spcAft>
                      </a:pPr>
                      <a:r>
                        <a:rPr lang="ru-RU" sz="1150">
                          <a:solidFill>
                            <a:srgbClr val="000000"/>
                          </a:solidFill>
                          <a:latin typeface="Liberation Serif" pitchFamily="18" charset="0"/>
                          <a:ea typeface="Times New Roman"/>
                          <a:cs typeface="Calibri"/>
                        </a:rPr>
                        <a:t>2</a:t>
                      </a:r>
                      <a:endParaRPr lang="ru-RU" sz="1150">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50" dirty="0">
                          <a:solidFill>
                            <a:schemeClr val="tx1"/>
                          </a:solidFill>
                          <a:latin typeface="Liberation Serif" pitchFamily="18" charset="0"/>
                          <a:ea typeface="Times New Roman"/>
                          <a:cs typeface="Calibri"/>
                        </a:rPr>
                        <a:t>Обеспечение проверки состояния антитеррористической защищенности мест массового пребывания людей, своевременной актуализации паспортов антитеррористической защищенности, % </a:t>
                      </a:r>
                      <a:endParaRPr lang="ru-RU" sz="115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a:solidFill>
                            <a:schemeClr val="tx1"/>
                          </a:solidFill>
                          <a:latin typeface="Liberation Serif" pitchFamily="18" charset="0"/>
                          <a:ea typeface="Times New Roman"/>
                          <a:cs typeface="Calibri"/>
                        </a:rPr>
                        <a:t>100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a:solidFill>
                            <a:schemeClr val="tx1"/>
                          </a:solidFill>
                          <a:latin typeface="Liberation Serif" pitchFamily="18" charset="0"/>
                          <a:ea typeface="Times New Roman"/>
                          <a:cs typeface="Calibri"/>
                        </a:rPr>
                        <a:t>100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a:solidFill>
                            <a:schemeClr val="tx1"/>
                          </a:solidFill>
                          <a:latin typeface="Liberation Serif" pitchFamily="18" charset="0"/>
                          <a:ea typeface="Times New Roman"/>
                          <a:cs typeface="Calibri"/>
                        </a:rPr>
                        <a:t>100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666">
                <a:tc>
                  <a:txBody>
                    <a:bodyPr/>
                    <a:lstStyle/>
                    <a:p>
                      <a:pPr algn="ctr">
                        <a:lnSpc>
                          <a:spcPct val="115000"/>
                        </a:lnSpc>
                        <a:spcAft>
                          <a:spcPts val="0"/>
                        </a:spcAft>
                      </a:pPr>
                      <a:r>
                        <a:rPr lang="ru-RU" sz="1150">
                          <a:solidFill>
                            <a:srgbClr val="000000"/>
                          </a:solidFill>
                          <a:latin typeface="Liberation Serif" pitchFamily="18" charset="0"/>
                          <a:ea typeface="Times New Roman"/>
                          <a:cs typeface="Calibri"/>
                        </a:rPr>
                        <a:t>3</a:t>
                      </a:r>
                      <a:endParaRPr lang="ru-RU" sz="1150">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50" dirty="0">
                          <a:solidFill>
                            <a:schemeClr val="tx1"/>
                          </a:solidFill>
                          <a:latin typeface="Liberation Serif" pitchFamily="18" charset="0"/>
                          <a:ea typeface="Times New Roman"/>
                          <a:cs typeface="Calibri"/>
                        </a:rPr>
                        <a:t>Обеспечение соответствия уровня антитеррористической защищенности объектов (территорий), находящихся в муниципальной собственности или в ведении органов местного самоуправления предъявляемым требованиям, % </a:t>
                      </a:r>
                      <a:endParaRPr lang="ru-RU" sz="115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smtClean="0">
                          <a:solidFill>
                            <a:schemeClr val="tx1"/>
                          </a:solidFill>
                          <a:latin typeface="Liberation Serif" pitchFamily="18" charset="0"/>
                          <a:ea typeface="Calibri"/>
                          <a:cs typeface="Times New Roman"/>
                        </a:rPr>
                        <a:t>60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smtClean="0">
                          <a:solidFill>
                            <a:schemeClr val="tx1"/>
                          </a:solidFill>
                          <a:latin typeface="Liberation Serif" pitchFamily="18" charset="0"/>
                          <a:ea typeface="Calibri"/>
                          <a:cs typeface="Times New Roman"/>
                        </a:rPr>
                        <a:t>70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smtClean="0">
                          <a:solidFill>
                            <a:schemeClr val="tx1"/>
                          </a:solidFill>
                          <a:latin typeface="Liberation Serif" pitchFamily="18" charset="0"/>
                          <a:ea typeface="Times New Roman"/>
                          <a:cs typeface="Calibri"/>
                        </a:rPr>
                        <a:t>80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444">
                <a:tc>
                  <a:txBody>
                    <a:bodyPr/>
                    <a:lstStyle/>
                    <a:p>
                      <a:pPr algn="ctr">
                        <a:lnSpc>
                          <a:spcPct val="115000"/>
                        </a:lnSpc>
                        <a:spcAft>
                          <a:spcPts val="0"/>
                        </a:spcAft>
                      </a:pPr>
                      <a:r>
                        <a:rPr lang="ru-RU" sz="1150">
                          <a:solidFill>
                            <a:srgbClr val="000000"/>
                          </a:solidFill>
                          <a:latin typeface="Liberation Serif" pitchFamily="18" charset="0"/>
                          <a:ea typeface="Times New Roman"/>
                          <a:cs typeface="Calibri"/>
                        </a:rPr>
                        <a:t>4</a:t>
                      </a:r>
                      <a:endParaRPr lang="ru-RU" sz="1150">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50" dirty="0">
                          <a:solidFill>
                            <a:schemeClr val="tx1"/>
                          </a:solidFill>
                          <a:latin typeface="Liberation Serif" pitchFamily="18" charset="0"/>
                          <a:ea typeface="Times New Roman"/>
                          <a:cs typeface="Calibri"/>
                        </a:rPr>
                        <a:t>Доля охвата населения КГО информационно-пропагандистскими мероприятиями по разъяснению сущности терроризма и его общественной опасности, %</a:t>
                      </a:r>
                      <a:endParaRPr lang="ru-RU" sz="115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smtClean="0">
                          <a:solidFill>
                            <a:schemeClr val="tx1"/>
                          </a:solidFill>
                          <a:latin typeface="Liberation Serif" pitchFamily="18" charset="0"/>
                          <a:ea typeface="Calibri"/>
                          <a:cs typeface="Times New Roman"/>
                        </a:rPr>
                        <a:t>70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smtClean="0">
                          <a:solidFill>
                            <a:schemeClr val="tx1"/>
                          </a:solidFill>
                          <a:latin typeface="Liberation Serif" pitchFamily="18" charset="0"/>
                          <a:ea typeface="Calibri"/>
                          <a:cs typeface="Times New Roman"/>
                        </a:rPr>
                        <a:t>80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smtClean="0">
                          <a:solidFill>
                            <a:schemeClr val="tx1"/>
                          </a:solidFill>
                          <a:latin typeface="Liberation Serif" pitchFamily="18" charset="0"/>
                          <a:ea typeface="Times New Roman"/>
                          <a:cs typeface="Calibri"/>
                        </a:rPr>
                        <a:t>90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444">
                <a:tc>
                  <a:txBody>
                    <a:bodyPr/>
                    <a:lstStyle/>
                    <a:p>
                      <a:pPr algn="ctr">
                        <a:lnSpc>
                          <a:spcPct val="115000"/>
                        </a:lnSpc>
                        <a:spcAft>
                          <a:spcPts val="0"/>
                        </a:spcAft>
                      </a:pPr>
                      <a:r>
                        <a:rPr lang="ru-RU" sz="1150">
                          <a:solidFill>
                            <a:srgbClr val="000000"/>
                          </a:solidFill>
                          <a:latin typeface="Liberation Serif" pitchFamily="18" charset="0"/>
                          <a:ea typeface="Times New Roman"/>
                          <a:cs typeface="Calibri"/>
                        </a:rPr>
                        <a:t>5</a:t>
                      </a:r>
                      <a:endParaRPr lang="ru-RU" sz="1150">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50" dirty="0">
                          <a:solidFill>
                            <a:schemeClr val="tx1"/>
                          </a:solidFill>
                          <a:latin typeface="Liberation Serif" pitchFamily="18" charset="0"/>
                          <a:ea typeface="Times New Roman"/>
                          <a:cs typeface="Calibri"/>
                        </a:rPr>
                        <a:t>Количество выпущенной (размещенной) печатной продукции по вопросам профилактики терроризма, шт.</a:t>
                      </a:r>
                      <a:endParaRPr lang="ru-RU" sz="115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smtClean="0">
                          <a:solidFill>
                            <a:schemeClr val="tx1"/>
                          </a:solidFill>
                          <a:latin typeface="Liberation Serif" pitchFamily="18" charset="0"/>
                          <a:ea typeface="Times New Roman"/>
                          <a:cs typeface="Calibri"/>
                        </a:rPr>
                        <a:t>1000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smtClean="0">
                          <a:solidFill>
                            <a:schemeClr val="tx1"/>
                          </a:solidFill>
                          <a:latin typeface="Liberation Serif" pitchFamily="18" charset="0"/>
                          <a:ea typeface="Times New Roman"/>
                          <a:cs typeface="Calibri"/>
                        </a:rPr>
                        <a:t>1000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smtClean="0">
                          <a:solidFill>
                            <a:schemeClr val="tx1"/>
                          </a:solidFill>
                          <a:latin typeface="Liberation Serif" pitchFamily="18" charset="0"/>
                          <a:ea typeface="Times New Roman"/>
                          <a:cs typeface="Calibri"/>
                        </a:rPr>
                        <a:t>1000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895">
                <a:tc>
                  <a:txBody>
                    <a:bodyPr/>
                    <a:lstStyle/>
                    <a:p>
                      <a:pPr algn="ctr">
                        <a:lnSpc>
                          <a:spcPct val="115000"/>
                        </a:lnSpc>
                        <a:spcAft>
                          <a:spcPts val="0"/>
                        </a:spcAft>
                      </a:pPr>
                      <a:r>
                        <a:rPr lang="ru-RU" sz="1150">
                          <a:solidFill>
                            <a:srgbClr val="000000"/>
                          </a:solidFill>
                          <a:latin typeface="Liberation Serif" pitchFamily="18" charset="0"/>
                          <a:ea typeface="Times New Roman"/>
                          <a:cs typeface="Calibri"/>
                        </a:rPr>
                        <a:t>6</a:t>
                      </a:r>
                      <a:endParaRPr lang="ru-RU" sz="1150">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50" dirty="0">
                          <a:solidFill>
                            <a:schemeClr val="tx1"/>
                          </a:solidFill>
                          <a:latin typeface="Liberation Serif" pitchFamily="18" charset="0"/>
                          <a:ea typeface="Times New Roman"/>
                          <a:cs typeface="Calibri"/>
                        </a:rPr>
                        <a:t>Количество изготовленных и размещенных в средствах массовой информации (включая официальный сайт КГО) информационных материалов по вопросам профилактики терроризма, ед.</a:t>
                      </a:r>
                      <a:endParaRPr lang="ru-RU" sz="115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a:solidFill>
                            <a:schemeClr val="tx1"/>
                          </a:solidFill>
                          <a:latin typeface="Liberation Serif" pitchFamily="18" charset="0"/>
                          <a:ea typeface="Times New Roman"/>
                          <a:cs typeface="Calibri"/>
                        </a:rPr>
                        <a:t>4</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a:solidFill>
                            <a:schemeClr val="tx1"/>
                          </a:solidFill>
                          <a:latin typeface="Liberation Serif" pitchFamily="18" charset="0"/>
                          <a:ea typeface="Times New Roman"/>
                          <a:cs typeface="Calibri"/>
                        </a:rPr>
                        <a:t>4</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a:solidFill>
                            <a:schemeClr val="tx1"/>
                          </a:solidFill>
                          <a:latin typeface="Liberation Serif" pitchFamily="18" charset="0"/>
                          <a:ea typeface="Times New Roman"/>
                          <a:cs typeface="Calibri"/>
                        </a:rPr>
                        <a:t>4</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541">
                <a:tc>
                  <a:txBody>
                    <a:bodyPr/>
                    <a:lstStyle/>
                    <a:p>
                      <a:pPr algn="ctr">
                        <a:lnSpc>
                          <a:spcPct val="115000"/>
                        </a:lnSpc>
                        <a:spcAft>
                          <a:spcPts val="0"/>
                        </a:spcAft>
                      </a:pPr>
                      <a:r>
                        <a:rPr lang="ru-RU" sz="1150">
                          <a:solidFill>
                            <a:srgbClr val="000000"/>
                          </a:solidFill>
                          <a:latin typeface="Liberation Serif" pitchFamily="18" charset="0"/>
                          <a:ea typeface="Times New Roman"/>
                          <a:cs typeface="Calibri"/>
                        </a:rPr>
                        <a:t>7</a:t>
                      </a:r>
                      <a:endParaRPr lang="ru-RU" sz="1150">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50" dirty="0">
                          <a:solidFill>
                            <a:schemeClr val="tx1"/>
                          </a:solidFill>
                          <a:latin typeface="Liberation Serif" pitchFamily="18" charset="0"/>
                          <a:ea typeface="Times New Roman"/>
                          <a:cs typeface="Calibri"/>
                        </a:rPr>
                        <a:t>Количество тренировок по отработке порядка действий при угрозе совершения или совершении террористического акта работников объектов (территорий), к антитеррористической защищенности которых установлены отдельные требования нормативными правовыми актами РФ, находящихся в муниципальной собственности или в ведении органов местного самоуправления, ед.    </a:t>
                      </a:r>
                      <a:endParaRPr lang="ru-RU" sz="1150" dirty="0">
                        <a:solidFill>
                          <a:schemeClr val="tx1"/>
                        </a:solidFill>
                        <a:latin typeface="Liberation Serif"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a:solidFill>
                            <a:schemeClr val="tx1"/>
                          </a:solidFill>
                          <a:latin typeface="Liberation Serif" pitchFamily="18" charset="0"/>
                          <a:ea typeface="Times New Roman"/>
                          <a:cs typeface="Calibri"/>
                        </a:rPr>
                        <a:t>100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a:solidFill>
                            <a:schemeClr val="tx1"/>
                          </a:solidFill>
                          <a:latin typeface="Liberation Serif" pitchFamily="18" charset="0"/>
                          <a:ea typeface="Times New Roman"/>
                          <a:cs typeface="Calibri"/>
                        </a:rPr>
                        <a:t>100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a:solidFill>
                            <a:schemeClr val="tx1"/>
                          </a:solidFill>
                          <a:latin typeface="Liberation Serif" pitchFamily="18" charset="0"/>
                          <a:ea typeface="Times New Roman"/>
                          <a:cs typeface="Calibri"/>
                        </a:rPr>
                        <a:t>100</a:t>
                      </a:r>
                      <a:endParaRPr lang="ru-RU" sz="115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35</a:t>
            </a:fld>
            <a:endParaRPr lang="ru-RU"/>
          </a:p>
        </p:txBody>
      </p:sp>
      <p:sp>
        <p:nvSpPr>
          <p:cNvPr id="3" name="TextBox 2"/>
          <p:cNvSpPr txBox="1"/>
          <p:nvPr/>
        </p:nvSpPr>
        <p:spPr>
          <a:xfrm>
            <a:off x="1000100" y="214290"/>
            <a:ext cx="7848872" cy="923330"/>
          </a:xfrm>
          <a:prstGeom prst="rect">
            <a:avLst/>
          </a:prstGeom>
          <a:noFill/>
        </p:spPr>
        <p:txBody>
          <a:bodyPr wrap="square" rtlCol="0">
            <a:spAutoFit/>
          </a:bodyPr>
          <a:lstStyle/>
          <a:p>
            <a:pPr algn="ctr"/>
            <a:r>
              <a:rPr lang="ru-RU" b="1" dirty="0" smtClean="0">
                <a:latin typeface="Liberation Serif" pitchFamily="18" charset="0"/>
              </a:rPr>
              <a:t> Муниципальная программа "Профилактика экстремизма и гармонизация межнациональных и межконфессиональных отношений в Камышловском городском округе до 2028 года"</a:t>
            </a:r>
            <a:endParaRPr lang="ru-RU" b="1" dirty="0">
              <a:latin typeface="Liberation Serif" pitchFamily="18" charset="0"/>
            </a:endParaRPr>
          </a:p>
        </p:txBody>
      </p:sp>
      <p:sp>
        <p:nvSpPr>
          <p:cNvPr id="4" name="TextBox 3"/>
          <p:cNvSpPr txBox="1"/>
          <p:nvPr/>
        </p:nvSpPr>
        <p:spPr>
          <a:xfrm>
            <a:off x="755576" y="1772816"/>
            <a:ext cx="482889" cy="4248472"/>
          </a:xfrm>
          <a:prstGeom prst="rect">
            <a:avLst/>
          </a:prstGeom>
          <a:noFill/>
        </p:spPr>
        <p:txBody>
          <a:bodyPr vert="wordArtVert" wrap="square" rtlCol="0">
            <a:spAutoFit/>
          </a:bodyPr>
          <a:lstStyle/>
          <a:p>
            <a:r>
              <a:rPr lang="ru-RU" dirty="0" smtClean="0">
                <a:latin typeface="Liberation Serif" pitchFamily="18" charset="0"/>
              </a:rPr>
              <a:t>Мероприятие</a:t>
            </a:r>
            <a:endParaRPr lang="ru-RU" dirty="0">
              <a:latin typeface="Liberation Serif" pitchFamily="18" charset="0"/>
            </a:endParaRPr>
          </a:p>
        </p:txBody>
      </p:sp>
      <p:sp>
        <p:nvSpPr>
          <p:cNvPr id="6" name="TextBox 5"/>
          <p:cNvSpPr txBox="1"/>
          <p:nvPr/>
        </p:nvSpPr>
        <p:spPr>
          <a:xfrm>
            <a:off x="5580112" y="1556792"/>
            <a:ext cx="3069554" cy="646331"/>
          </a:xfrm>
          <a:prstGeom prst="rect">
            <a:avLst/>
          </a:prstGeom>
          <a:noFill/>
        </p:spPr>
        <p:txBody>
          <a:bodyPr wrap="square" rtlCol="0">
            <a:spAutoFit/>
          </a:bodyPr>
          <a:lstStyle/>
          <a:p>
            <a:r>
              <a:rPr lang="en-US" sz="3600" b="1" dirty="0" smtClean="0">
                <a:latin typeface="Liberation Serif" pitchFamily="18" charset="0"/>
              </a:rPr>
              <a:t>0</a:t>
            </a:r>
            <a:r>
              <a:rPr lang="ru-RU" sz="3600" b="1" dirty="0" smtClean="0">
                <a:latin typeface="Liberation Serif" pitchFamily="18" charset="0"/>
              </a:rPr>
              <a:t>,2 млн. руб.</a:t>
            </a:r>
            <a:endParaRPr lang="ru-RU" sz="3600" b="1" dirty="0">
              <a:latin typeface="Liberation Serif" pitchFamily="18" charset="0"/>
            </a:endParaRPr>
          </a:p>
        </p:txBody>
      </p:sp>
      <p:graphicFrame>
        <p:nvGraphicFramePr>
          <p:cNvPr id="8" name="Диаграмма 7"/>
          <p:cNvGraphicFramePr/>
          <p:nvPr/>
        </p:nvGraphicFramePr>
        <p:xfrm>
          <a:off x="971600" y="1196752"/>
          <a:ext cx="7920880" cy="51845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36</a:t>
            </a:fld>
            <a:endParaRPr lang="ru-RU"/>
          </a:p>
        </p:txBody>
      </p:sp>
      <p:sp>
        <p:nvSpPr>
          <p:cNvPr id="3" name="TextBox 2"/>
          <p:cNvSpPr txBox="1"/>
          <p:nvPr/>
        </p:nvSpPr>
        <p:spPr>
          <a:xfrm>
            <a:off x="971600" y="285728"/>
            <a:ext cx="7920880" cy="1200329"/>
          </a:xfrm>
          <a:prstGeom prst="rect">
            <a:avLst/>
          </a:prstGeom>
          <a:noFill/>
        </p:spPr>
        <p:txBody>
          <a:bodyPr wrap="square" rtlCol="0">
            <a:spAutoFit/>
          </a:bodyPr>
          <a:lstStyle/>
          <a:p>
            <a:pPr algn="ctr"/>
            <a:r>
              <a:rPr lang="ru-RU" b="1" dirty="0" smtClean="0">
                <a:latin typeface="Liberation Serif" pitchFamily="18" charset="0"/>
              </a:rPr>
              <a:t>Целевые показатели муниципальной программы "Профилактика экстремизма и гармонизация межнациональных и межконфессиональных отношений в Камышловском городском округе до 2028 года"</a:t>
            </a:r>
          </a:p>
          <a:p>
            <a:endParaRPr lang="ru-RU" dirty="0"/>
          </a:p>
        </p:txBody>
      </p:sp>
      <p:graphicFrame>
        <p:nvGraphicFramePr>
          <p:cNvPr id="5" name="Таблица 4"/>
          <p:cNvGraphicFramePr>
            <a:graphicFrameLocks noGrp="1"/>
          </p:cNvGraphicFramePr>
          <p:nvPr/>
        </p:nvGraphicFramePr>
        <p:xfrm>
          <a:off x="899592" y="1340768"/>
          <a:ext cx="7992888" cy="5040560"/>
        </p:xfrm>
        <a:graphic>
          <a:graphicData uri="http://schemas.openxmlformats.org/drawingml/2006/table">
            <a:tbl>
              <a:tblPr/>
              <a:tblGrid>
                <a:gridCol w="483421"/>
                <a:gridCol w="5120106"/>
                <a:gridCol w="823918"/>
                <a:gridCol w="823918"/>
                <a:gridCol w="741525"/>
              </a:tblGrid>
              <a:tr h="667133">
                <a:tc>
                  <a:txBody>
                    <a:bodyPr/>
                    <a:lstStyle/>
                    <a:p>
                      <a:pPr algn="ctr">
                        <a:lnSpc>
                          <a:spcPct val="115000"/>
                        </a:lnSpc>
                        <a:spcAft>
                          <a:spcPts val="0"/>
                        </a:spcAft>
                      </a:pPr>
                      <a:r>
                        <a:rPr lang="ru-RU" sz="1600" b="0" dirty="0">
                          <a:solidFill>
                            <a:schemeClr val="bg1"/>
                          </a:solidFill>
                          <a:latin typeface="Liberation Serif" pitchFamily="18" charset="0"/>
                          <a:ea typeface="Calibri"/>
                          <a:cs typeface="Times New Roman"/>
                        </a:rPr>
                        <a:t>№ п.п.</a:t>
                      </a:r>
                    </a:p>
                  </a:txBody>
                  <a:tcPr marL="36812" marR="3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ru-RU" sz="1600" b="0" dirty="0">
                          <a:solidFill>
                            <a:schemeClr val="bg1"/>
                          </a:solidFill>
                          <a:latin typeface="Liberation Serif" pitchFamily="18" charset="0"/>
                          <a:ea typeface="Calibri"/>
                          <a:cs typeface="Times New Roman"/>
                        </a:rPr>
                        <a:t>Целевой показатель</a:t>
                      </a:r>
                    </a:p>
                  </a:txBody>
                  <a:tcPr marL="36812" marR="3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ru-RU" sz="1400" b="0" dirty="0" smtClean="0">
                          <a:solidFill>
                            <a:schemeClr val="bg1"/>
                          </a:solidFill>
                          <a:latin typeface="Liberation Serif" pitchFamily="18" charset="0"/>
                          <a:ea typeface="Calibri"/>
                          <a:cs typeface="Times New Roman"/>
                        </a:rPr>
                        <a:t>2024</a:t>
                      </a:r>
                      <a:endParaRPr lang="ru-RU" sz="1400" b="0" dirty="0">
                        <a:solidFill>
                          <a:schemeClr val="bg1"/>
                        </a:solidFill>
                        <a:latin typeface="Liberation Serif" pitchFamily="18" charset="0"/>
                        <a:ea typeface="Calibri"/>
                        <a:cs typeface="Times New Roman"/>
                      </a:endParaRPr>
                    </a:p>
                    <a:p>
                      <a:pPr algn="ctr">
                        <a:lnSpc>
                          <a:spcPct val="115000"/>
                        </a:lnSpc>
                        <a:spcAft>
                          <a:spcPts val="0"/>
                        </a:spcAft>
                      </a:pPr>
                      <a:r>
                        <a:rPr lang="ru-RU" sz="1400" b="0" dirty="0">
                          <a:solidFill>
                            <a:schemeClr val="bg1"/>
                          </a:solidFill>
                          <a:latin typeface="Liberation Serif" pitchFamily="18" charset="0"/>
                          <a:ea typeface="Calibri"/>
                          <a:cs typeface="Times New Roman"/>
                        </a:rPr>
                        <a:t>(план)</a:t>
                      </a:r>
                    </a:p>
                  </a:txBody>
                  <a:tcPr marL="36812" marR="3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ru-RU" sz="1400" b="0" dirty="0" smtClean="0">
                          <a:solidFill>
                            <a:schemeClr val="bg1"/>
                          </a:solidFill>
                          <a:latin typeface="Liberation Serif" pitchFamily="18" charset="0"/>
                          <a:ea typeface="Calibri"/>
                          <a:cs typeface="Times New Roman"/>
                        </a:rPr>
                        <a:t>2025</a:t>
                      </a:r>
                    </a:p>
                    <a:p>
                      <a:pPr algn="ctr">
                        <a:lnSpc>
                          <a:spcPct val="115000"/>
                        </a:lnSpc>
                        <a:spcAft>
                          <a:spcPts val="0"/>
                        </a:spcAft>
                      </a:pPr>
                      <a:r>
                        <a:rPr lang="ru-RU" sz="1400" b="0" dirty="0" smtClean="0">
                          <a:solidFill>
                            <a:schemeClr val="bg1"/>
                          </a:solidFill>
                          <a:latin typeface="Liberation Serif" pitchFamily="18" charset="0"/>
                          <a:ea typeface="Calibri"/>
                          <a:cs typeface="Times New Roman"/>
                        </a:rPr>
                        <a:t>(план)</a:t>
                      </a:r>
                      <a:endParaRPr lang="ru-RU" sz="1400" b="0" dirty="0">
                        <a:solidFill>
                          <a:schemeClr val="bg1"/>
                        </a:solidFill>
                        <a:latin typeface="Liberation Serif" pitchFamily="18" charset="0"/>
                        <a:ea typeface="Calibri"/>
                        <a:cs typeface="Times New Roman"/>
                      </a:endParaRPr>
                    </a:p>
                  </a:txBody>
                  <a:tcPr marL="36812" marR="3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ru-RU" sz="1400" b="0" dirty="0" smtClean="0">
                          <a:solidFill>
                            <a:schemeClr val="bg1"/>
                          </a:solidFill>
                          <a:latin typeface="Liberation Serif" pitchFamily="18" charset="0"/>
                          <a:ea typeface="Calibri"/>
                          <a:cs typeface="Times New Roman"/>
                        </a:rPr>
                        <a:t>2026</a:t>
                      </a:r>
                    </a:p>
                    <a:p>
                      <a:pPr algn="ctr">
                        <a:lnSpc>
                          <a:spcPct val="115000"/>
                        </a:lnSpc>
                        <a:spcAft>
                          <a:spcPts val="0"/>
                        </a:spcAft>
                      </a:pPr>
                      <a:r>
                        <a:rPr lang="ru-RU" sz="1400" b="0" dirty="0" smtClean="0">
                          <a:solidFill>
                            <a:schemeClr val="bg1"/>
                          </a:solidFill>
                          <a:latin typeface="Liberation Serif" pitchFamily="18" charset="0"/>
                          <a:ea typeface="Calibri"/>
                          <a:cs typeface="Times New Roman"/>
                        </a:rPr>
                        <a:t>(план)</a:t>
                      </a:r>
                    </a:p>
                  </a:txBody>
                  <a:tcPr marL="36812" marR="3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815385">
                <a:tc>
                  <a:txBody>
                    <a:bodyPr/>
                    <a:lstStyle/>
                    <a:p>
                      <a:pPr algn="l">
                        <a:lnSpc>
                          <a:spcPct val="115000"/>
                        </a:lnSpc>
                        <a:spcAft>
                          <a:spcPts val="0"/>
                        </a:spcAft>
                      </a:pPr>
                      <a:r>
                        <a:rPr lang="ru-RU" sz="1600" dirty="0">
                          <a:solidFill>
                            <a:schemeClr val="tx1"/>
                          </a:solidFill>
                          <a:latin typeface="Liberation Serif" pitchFamily="18" charset="0"/>
                          <a:ea typeface="Times New Roman"/>
                          <a:cs typeface="Calibri"/>
                        </a:rPr>
                        <a:t>1</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smtClean="0">
                          <a:solidFill>
                            <a:schemeClr val="tx1"/>
                          </a:solidFill>
                          <a:latin typeface="Liberation Serif" pitchFamily="18" charset="0"/>
                        </a:rPr>
                        <a:t>Доля </a:t>
                      </a:r>
                      <a:r>
                        <a:rPr lang="ru-RU" sz="1600" dirty="0">
                          <a:solidFill>
                            <a:schemeClr val="tx1"/>
                          </a:solidFill>
                          <a:latin typeface="Liberation Serif" pitchFamily="18" charset="0"/>
                        </a:rPr>
                        <a:t>информированных граждан по вопросам противодействия </a:t>
                      </a:r>
                      <a:r>
                        <a:rPr lang="ru-RU" sz="1600" dirty="0" smtClean="0">
                          <a:solidFill>
                            <a:schemeClr val="tx1"/>
                          </a:solidFill>
                          <a:latin typeface="Liberation Serif" pitchFamily="18" charset="0"/>
                        </a:rPr>
                        <a:t>экстремизму,</a:t>
                      </a:r>
                      <a:r>
                        <a:rPr lang="ru-RU" sz="1600" baseline="0" dirty="0" smtClean="0">
                          <a:solidFill>
                            <a:schemeClr val="tx1"/>
                          </a:solidFill>
                          <a:latin typeface="Liberation Serif" pitchFamily="18" charset="0"/>
                        </a:rPr>
                        <a:t> %</a:t>
                      </a:r>
                      <a:endParaRPr lang="ru-RU" sz="1600" dirty="0" smtClean="0">
                        <a:solidFill>
                          <a:schemeClr val="tx1"/>
                        </a:solidFill>
                        <a:latin typeface="Liberation Serif"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solidFill>
                            <a:schemeClr val="tx1"/>
                          </a:solidFill>
                          <a:latin typeface="Liberation Serif" pitchFamily="18" charset="0"/>
                          <a:ea typeface="Calibri"/>
                          <a:cs typeface="Times New Roman"/>
                        </a:rPr>
                        <a:t>60</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solidFill>
                            <a:schemeClr val="tx1"/>
                          </a:solidFill>
                          <a:latin typeface="Liberation Serif" pitchFamily="18" charset="0"/>
                          <a:ea typeface="Calibri"/>
                          <a:cs typeface="Times New Roman"/>
                        </a:rPr>
                        <a:t>65</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solidFill>
                            <a:schemeClr val="tx1"/>
                          </a:solidFill>
                          <a:latin typeface="Liberation Serif" pitchFamily="18" charset="0"/>
                          <a:ea typeface="Times New Roman"/>
                          <a:cs typeface="Calibri"/>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0140">
                <a:tc>
                  <a:txBody>
                    <a:bodyPr/>
                    <a:lstStyle/>
                    <a:p>
                      <a:pPr algn="l">
                        <a:lnSpc>
                          <a:spcPct val="115000"/>
                        </a:lnSpc>
                        <a:spcAft>
                          <a:spcPts val="0"/>
                        </a:spcAft>
                      </a:pPr>
                      <a:r>
                        <a:rPr lang="ru-RU" sz="1600">
                          <a:solidFill>
                            <a:schemeClr val="tx1"/>
                          </a:solidFill>
                          <a:latin typeface="Liberation Serif" pitchFamily="18" charset="0"/>
                          <a:ea typeface="Times New Roman"/>
                          <a:cs typeface="Calibri"/>
                        </a:rPr>
                        <a:t>2</a:t>
                      </a:r>
                      <a:endParaRPr lang="ru-RU" sz="16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smtClean="0">
                          <a:solidFill>
                            <a:schemeClr val="tx1"/>
                          </a:solidFill>
                          <a:latin typeface="Liberation Serif" pitchFamily="18" charset="0"/>
                          <a:ea typeface="Times New Roman"/>
                          <a:cs typeface="Calibri"/>
                        </a:rPr>
                        <a:t>Количество </a:t>
                      </a:r>
                      <a:r>
                        <a:rPr lang="ru-RU" sz="1600" dirty="0">
                          <a:solidFill>
                            <a:schemeClr val="tx1"/>
                          </a:solidFill>
                          <a:latin typeface="Liberation Serif" pitchFamily="18" charset="0"/>
                          <a:ea typeface="Times New Roman"/>
                          <a:cs typeface="Calibri"/>
                        </a:rPr>
                        <a:t>заседаний Консультационного совета по взаимодействию с национально-культурными и религиозными организациями и комиссий по противодействию проявлениям экстремизма (в год), ед.</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chemeClr val="tx1"/>
                          </a:solidFill>
                          <a:latin typeface="Liberation Serif" pitchFamily="18" charset="0"/>
                          <a:ea typeface="Times New Roman"/>
                          <a:cs typeface="Calibri"/>
                        </a:rPr>
                        <a:t>4</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chemeClr val="tx1"/>
                          </a:solidFill>
                          <a:latin typeface="Liberation Serif" pitchFamily="18" charset="0"/>
                          <a:ea typeface="Times New Roman"/>
                          <a:cs typeface="Calibri"/>
                        </a:rPr>
                        <a:t>4</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chemeClr val="tx1"/>
                          </a:solidFill>
                          <a:latin typeface="Liberation Serif" pitchFamily="18" charset="0"/>
                          <a:ea typeface="Times New Roman"/>
                          <a:cs typeface="Calibri"/>
                        </a:rPr>
                        <a:t>4</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0140">
                <a:tc>
                  <a:txBody>
                    <a:bodyPr/>
                    <a:lstStyle/>
                    <a:p>
                      <a:pPr algn="l">
                        <a:lnSpc>
                          <a:spcPct val="115000"/>
                        </a:lnSpc>
                        <a:spcAft>
                          <a:spcPts val="0"/>
                        </a:spcAft>
                      </a:pPr>
                      <a:r>
                        <a:rPr lang="ru-RU" sz="1600">
                          <a:solidFill>
                            <a:schemeClr val="tx1"/>
                          </a:solidFill>
                          <a:latin typeface="Liberation Serif" pitchFamily="18" charset="0"/>
                          <a:ea typeface="Times New Roman"/>
                          <a:cs typeface="Calibri"/>
                        </a:rPr>
                        <a:t>3</a:t>
                      </a:r>
                      <a:endParaRPr lang="ru-RU" sz="16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chemeClr val="tx1"/>
                          </a:solidFill>
                          <a:latin typeface="Liberation Serif" pitchFamily="18" charset="0"/>
                          <a:ea typeface="Times New Roman"/>
                          <a:cs typeface="Calibri"/>
                        </a:rPr>
                        <a:t>Организация повышения квалификации муниципальных служащих по вопросам гармонизации межнациональных отношений, поддержания межэтнического мира, профилактики экстремизма, чел.</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chemeClr val="tx1"/>
                          </a:solidFill>
                          <a:latin typeface="Liberation Serif" pitchFamily="18" charset="0"/>
                          <a:ea typeface="Times New Roman"/>
                          <a:cs typeface="Calibri"/>
                        </a:rPr>
                        <a:t>1</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chemeClr val="tx1"/>
                          </a:solidFill>
                          <a:latin typeface="Liberation Serif" pitchFamily="18" charset="0"/>
                          <a:ea typeface="Times New Roman"/>
                          <a:cs typeface="Calibri"/>
                        </a:rPr>
                        <a:t>1</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chemeClr val="tx1"/>
                          </a:solidFill>
                          <a:latin typeface="Liberation Serif" pitchFamily="18" charset="0"/>
                          <a:ea typeface="Times New Roman"/>
                          <a:cs typeface="Calibri"/>
                        </a:rPr>
                        <a:t>1</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7762">
                <a:tc>
                  <a:txBody>
                    <a:bodyPr/>
                    <a:lstStyle/>
                    <a:p>
                      <a:pPr algn="l">
                        <a:lnSpc>
                          <a:spcPct val="115000"/>
                        </a:lnSpc>
                        <a:spcAft>
                          <a:spcPts val="0"/>
                        </a:spcAft>
                      </a:pPr>
                      <a:r>
                        <a:rPr lang="ru-RU" sz="1600">
                          <a:solidFill>
                            <a:schemeClr val="tx1"/>
                          </a:solidFill>
                          <a:latin typeface="Liberation Serif" pitchFamily="18" charset="0"/>
                          <a:ea typeface="Times New Roman"/>
                          <a:cs typeface="Calibri"/>
                        </a:rPr>
                        <a:t>4</a:t>
                      </a:r>
                      <a:endParaRPr lang="ru-RU" sz="160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chemeClr val="tx1"/>
                          </a:solidFill>
                          <a:latin typeface="Liberation Serif" pitchFamily="18" charset="0"/>
                          <a:ea typeface="Times New Roman"/>
                          <a:cs typeface="Calibri"/>
                        </a:rPr>
                        <a:t>Доля жителей, вовлеченных в мероприятия, направленные на профилактику экстремизма и укрепление межнациональных отношений, %</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solidFill>
                            <a:schemeClr val="tx1"/>
                          </a:solidFill>
                          <a:latin typeface="Liberation Serif" pitchFamily="18" charset="0"/>
                          <a:ea typeface="Calibri"/>
                          <a:cs typeface="Times New Roman"/>
                        </a:rPr>
                        <a:t>30</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solidFill>
                            <a:schemeClr val="tx1"/>
                          </a:solidFill>
                          <a:latin typeface="Liberation Serif" pitchFamily="18" charset="0"/>
                          <a:ea typeface="Calibri"/>
                          <a:cs typeface="Times New Roman"/>
                        </a:rPr>
                        <a:t>35</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solidFill>
                            <a:schemeClr val="tx1"/>
                          </a:solidFill>
                          <a:latin typeface="Liberation Serif" pitchFamily="18" charset="0"/>
                          <a:ea typeface="Times New Roman"/>
                          <a:cs typeface="Calibri"/>
                        </a:rPr>
                        <a:t>40</a:t>
                      </a:r>
                      <a:endParaRPr lang="ru-RU" sz="1600" dirty="0">
                        <a:solidFill>
                          <a:schemeClr val="tx1"/>
                        </a:solidFill>
                        <a:latin typeface="Liberation Serif"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5562" y="134634"/>
            <a:ext cx="8736971" cy="523220"/>
          </a:xfrm>
          <a:prstGeom prst="rect">
            <a:avLst/>
          </a:prstGeom>
        </p:spPr>
        <p:txBody>
          <a:bodyPr wrap="square">
            <a:spAutoFit/>
          </a:bodyPr>
          <a:lstStyle/>
          <a:p>
            <a:pPr algn="ctr"/>
            <a:r>
              <a:rPr lang="ru-RU" sz="2800" b="1" dirty="0" smtClean="0">
                <a:latin typeface="Liberation Serif" pitchFamily="18" charset="0"/>
                <a:cs typeface="Times New Roman" panose="02020603050405020304" pitchFamily="18" charset="0"/>
              </a:rPr>
              <a:t>Жилищно-коммунальное хозяйство</a:t>
            </a:r>
            <a:endParaRPr lang="ru-RU" sz="2800" b="1" dirty="0">
              <a:latin typeface="Liberation Serif" pitchFamily="18" charset="0"/>
              <a:cs typeface="Times New Roman" panose="02020603050405020304" pitchFamily="18" charset="0"/>
            </a:endParaRPr>
          </a:p>
        </p:txBody>
      </p:sp>
      <p:sp>
        <p:nvSpPr>
          <p:cNvPr id="4" name="Прямоугольник 3"/>
          <p:cNvSpPr/>
          <p:nvPr/>
        </p:nvSpPr>
        <p:spPr>
          <a:xfrm>
            <a:off x="827584" y="6165304"/>
            <a:ext cx="2952328" cy="320889"/>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bg1"/>
                </a:solidFill>
                <a:latin typeface="Liberation Serif" pitchFamily="18" charset="0"/>
                <a:cs typeface="Times New Roman" panose="02020603050405020304" pitchFamily="18" charset="0"/>
              </a:rPr>
              <a:t>  2026 год </a:t>
            </a:r>
            <a:r>
              <a:rPr lang="ru-RU" sz="1600" b="1" dirty="0">
                <a:solidFill>
                  <a:schemeClr val="bg1"/>
                </a:solidFill>
                <a:latin typeface="Liberation Serif" pitchFamily="18" charset="0"/>
                <a:cs typeface="Times New Roman" panose="02020603050405020304" pitchFamily="18" charset="0"/>
              </a:rPr>
              <a:t>– </a:t>
            </a:r>
            <a:r>
              <a:rPr lang="ru-RU" sz="1600" b="1" dirty="0" smtClean="0">
                <a:solidFill>
                  <a:schemeClr val="bg1"/>
                </a:solidFill>
                <a:latin typeface="Liberation Serif" pitchFamily="18" charset="0"/>
                <a:cs typeface="Times New Roman" panose="02020603050405020304" pitchFamily="18" charset="0"/>
              </a:rPr>
              <a:t>92,5 млн. </a:t>
            </a:r>
            <a:r>
              <a:rPr lang="ru-RU" sz="1600" b="1" dirty="0">
                <a:solidFill>
                  <a:schemeClr val="bg1"/>
                </a:solidFill>
                <a:latin typeface="Liberation Serif" pitchFamily="18" charset="0"/>
                <a:cs typeface="Times New Roman" panose="02020603050405020304" pitchFamily="18" charset="0"/>
              </a:rPr>
              <a:t>рублей</a:t>
            </a:r>
          </a:p>
        </p:txBody>
      </p:sp>
      <p:sp>
        <p:nvSpPr>
          <p:cNvPr id="5" name="Прямоугольник 4"/>
          <p:cNvSpPr/>
          <p:nvPr/>
        </p:nvSpPr>
        <p:spPr>
          <a:xfrm>
            <a:off x="827584" y="5877272"/>
            <a:ext cx="2952328" cy="288032"/>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Liberation Serif" pitchFamily="18" charset="0"/>
                <a:cs typeface="Times New Roman" panose="02020603050405020304" pitchFamily="18" charset="0"/>
              </a:rPr>
              <a:t>2025 год </a:t>
            </a:r>
            <a:r>
              <a:rPr lang="ru-RU" sz="1600" b="1" dirty="0">
                <a:solidFill>
                  <a:schemeClr val="bg1"/>
                </a:solidFill>
                <a:latin typeface="Liberation Serif" pitchFamily="18" charset="0"/>
                <a:cs typeface="Times New Roman" panose="02020603050405020304" pitchFamily="18" charset="0"/>
              </a:rPr>
              <a:t>– </a:t>
            </a:r>
            <a:r>
              <a:rPr lang="ru-RU" sz="1600" b="1" dirty="0" smtClean="0">
                <a:solidFill>
                  <a:schemeClr val="bg1"/>
                </a:solidFill>
                <a:latin typeface="Liberation Serif" pitchFamily="18" charset="0"/>
                <a:cs typeface="Times New Roman" panose="02020603050405020304" pitchFamily="18" charset="0"/>
              </a:rPr>
              <a:t>146,4 млн. </a:t>
            </a:r>
            <a:r>
              <a:rPr lang="ru-RU" sz="1600" b="1" dirty="0">
                <a:solidFill>
                  <a:schemeClr val="bg1"/>
                </a:solidFill>
                <a:latin typeface="Liberation Serif" pitchFamily="18" charset="0"/>
                <a:cs typeface="Times New Roman" panose="02020603050405020304" pitchFamily="18" charset="0"/>
              </a:rPr>
              <a:t>рублей</a:t>
            </a:r>
          </a:p>
        </p:txBody>
      </p:sp>
      <p:graphicFrame>
        <p:nvGraphicFramePr>
          <p:cNvPr id="7" name="Схема 6"/>
          <p:cNvGraphicFramePr/>
          <p:nvPr/>
        </p:nvGraphicFramePr>
        <p:xfrm>
          <a:off x="899592" y="1124744"/>
          <a:ext cx="7872875" cy="4482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683568" y="620688"/>
            <a:ext cx="1344149" cy="646331"/>
          </a:xfrm>
          <a:prstGeom prst="rect">
            <a:avLst/>
          </a:prstGeom>
          <a:noFill/>
        </p:spPr>
        <p:txBody>
          <a:bodyPr wrap="square" rtlCol="0">
            <a:spAutoFit/>
          </a:bodyPr>
          <a:lstStyle/>
          <a:p>
            <a:pPr algn="ctr"/>
            <a:r>
              <a:rPr lang="ru-RU" dirty="0" smtClean="0">
                <a:latin typeface="Liberation Serif" pitchFamily="18" charset="0"/>
              </a:rPr>
              <a:t>млн. рублей</a:t>
            </a:r>
            <a:endParaRPr lang="ru-RU" dirty="0">
              <a:latin typeface="Liberation Serif" pitchFamily="18" charset="0"/>
            </a:endParaRPr>
          </a:p>
        </p:txBody>
      </p:sp>
      <p:sp>
        <p:nvSpPr>
          <p:cNvPr id="11" name="Номер слайда 10"/>
          <p:cNvSpPr>
            <a:spLocks noGrp="1"/>
          </p:cNvSpPr>
          <p:nvPr>
            <p:ph type="sldNum" sz="quarter" idx="11"/>
          </p:nvPr>
        </p:nvSpPr>
        <p:spPr/>
        <p:txBody>
          <a:bodyPr/>
          <a:lstStyle/>
          <a:p>
            <a:fld id="{A1293435-380D-4EA1-93EC-CEA7FE79D970}" type="slidenum">
              <a:rPr lang="ru-RU" smtClean="0"/>
              <a:pPr/>
              <a:t>37</a:t>
            </a:fld>
            <a:endParaRPr lang="ru-RU"/>
          </a:p>
        </p:txBody>
      </p:sp>
      <p:sp>
        <p:nvSpPr>
          <p:cNvPr id="12" name="Прямоугольник 11"/>
          <p:cNvSpPr/>
          <p:nvPr/>
        </p:nvSpPr>
        <p:spPr>
          <a:xfrm>
            <a:off x="827584" y="5589240"/>
            <a:ext cx="2952328" cy="288032"/>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Liberation Serif" pitchFamily="18" charset="0"/>
                <a:cs typeface="Times New Roman" panose="02020603050405020304" pitchFamily="18" charset="0"/>
              </a:rPr>
              <a:t> 2024 год </a:t>
            </a:r>
            <a:r>
              <a:rPr lang="ru-RU" sz="1600" b="1" dirty="0">
                <a:solidFill>
                  <a:schemeClr val="bg1"/>
                </a:solidFill>
                <a:latin typeface="Liberation Serif" pitchFamily="18" charset="0"/>
                <a:cs typeface="Times New Roman" panose="02020603050405020304" pitchFamily="18" charset="0"/>
              </a:rPr>
              <a:t>– </a:t>
            </a:r>
            <a:r>
              <a:rPr lang="ru-RU" sz="1600" b="1" dirty="0" smtClean="0">
                <a:solidFill>
                  <a:schemeClr val="bg1"/>
                </a:solidFill>
                <a:latin typeface="Liberation Serif" pitchFamily="18" charset="0"/>
                <a:cs typeface="Times New Roman" panose="02020603050405020304" pitchFamily="18" charset="0"/>
              </a:rPr>
              <a:t>195,5 млн. </a:t>
            </a:r>
            <a:r>
              <a:rPr lang="ru-RU" sz="1600" b="1" dirty="0">
                <a:solidFill>
                  <a:schemeClr val="bg1"/>
                </a:solidFill>
                <a:latin typeface="Liberation Serif" pitchFamily="18" charset="0"/>
                <a:cs typeface="Times New Roman" panose="02020603050405020304" pitchFamily="18" charset="0"/>
              </a:rPr>
              <a:t>рублей</a:t>
            </a:r>
          </a:p>
        </p:txBody>
      </p:sp>
      <p:pic>
        <p:nvPicPr>
          <p:cNvPr id="13" name="Рисунок 12" descr="2dAUv.jpg"/>
          <p:cNvPicPr>
            <a:picLocks noChangeAspect="1"/>
          </p:cNvPicPr>
          <p:nvPr/>
        </p:nvPicPr>
        <p:blipFill>
          <a:blip r:embed="rId7" cstate="print"/>
          <a:stretch>
            <a:fillRect/>
          </a:stretch>
        </p:blipFill>
        <p:spPr>
          <a:xfrm>
            <a:off x="7236296" y="5229200"/>
            <a:ext cx="1494084" cy="1261902"/>
          </a:xfrm>
          <a:prstGeom prst="rect">
            <a:avLst/>
          </a:prstGeom>
          <a:scene3d>
            <a:camera prst="orthographicFront"/>
            <a:lightRig rig="threePt" dir="t"/>
          </a:scene3d>
          <a:sp3d>
            <a:bevelT/>
          </a:sp3d>
        </p:spPr>
      </p:pic>
    </p:spTree>
  </p:cSld>
  <p:clrMapOvr>
    <a:masterClrMapping/>
  </p:clrMapOvr>
  <p:transition spd="slow">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5562" y="134634"/>
            <a:ext cx="8736971" cy="523220"/>
          </a:xfrm>
          <a:prstGeom prst="rect">
            <a:avLst/>
          </a:prstGeom>
        </p:spPr>
        <p:txBody>
          <a:bodyPr wrap="square">
            <a:spAutoFit/>
          </a:bodyPr>
          <a:lstStyle/>
          <a:p>
            <a:pPr algn="ctr"/>
            <a:r>
              <a:rPr lang="ru-RU" sz="2800" b="1" dirty="0">
                <a:latin typeface="Liberation Serif" pitchFamily="18" charset="0"/>
                <a:cs typeface="Times New Roman" panose="02020603050405020304" pitchFamily="18" charset="0"/>
              </a:rPr>
              <a:t>Дорожно-транспортное хозяйство</a:t>
            </a:r>
          </a:p>
        </p:txBody>
      </p:sp>
      <p:sp>
        <p:nvSpPr>
          <p:cNvPr id="3" name="TextBox 2"/>
          <p:cNvSpPr txBox="1"/>
          <p:nvPr/>
        </p:nvSpPr>
        <p:spPr>
          <a:xfrm>
            <a:off x="971600" y="692696"/>
            <a:ext cx="777686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dirty="0" smtClean="0">
                <a:latin typeface="Liberation Serif" pitchFamily="18" charset="0"/>
              </a:rPr>
              <a:t>Протяженность автомобильных дорог местного значения, в отношении которых выполняется комплекс работ по содержанию </a:t>
            </a:r>
            <a:r>
              <a:rPr lang="ru-RU" dirty="0" smtClean="0">
                <a:solidFill>
                  <a:schemeClr val="tx1"/>
                </a:solidFill>
                <a:latin typeface="Liberation Serif" pitchFamily="18" charset="0"/>
              </a:rPr>
              <a:t>– </a:t>
            </a:r>
            <a:r>
              <a:rPr lang="ru-RU" b="1" dirty="0" smtClean="0">
                <a:solidFill>
                  <a:schemeClr val="tx1"/>
                </a:solidFill>
                <a:latin typeface="Liberation Serif" pitchFamily="18" charset="0"/>
              </a:rPr>
              <a:t>146,4 км</a:t>
            </a:r>
            <a:endParaRPr lang="ru-RU" b="1" dirty="0">
              <a:solidFill>
                <a:schemeClr val="tx1"/>
              </a:solidFill>
              <a:latin typeface="Liberation Serif" pitchFamily="18" charset="0"/>
            </a:endParaRPr>
          </a:p>
        </p:txBody>
      </p:sp>
      <p:graphicFrame>
        <p:nvGraphicFramePr>
          <p:cNvPr id="4" name="Схема 3"/>
          <p:cNvGraphicFramePr/>
          <p:nvPr/>
        </p:nvGraphicFramePr>
        <p:xfrm>
          <a:off x="899592" y="1700808"/>
          <a:ext cx="7872875" cy="3618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899592" y="5373216"/>
            <a:ext cx="2958028" cy="360040"/>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Liberation Serif" pitchFamily="18" charset="0"/>
                <a:cs typeface="Times New Roman" panose="02020603050405020304" pitchFamily="18" charset="0"/>
              </a:rPr>
              <a:t>2024 </a:t>
            </a:r>
            <a:r>
              <a:rPr lang="ru-RU" sz="1600" b="1" dirty="0">
                <a:solidFill>
                  <a:schemeClr val="bg1"/>
                </a:solidFill>
                <a:latin typeface="Liberation Serif" pitchFamily="18" charset="0"/>
                <a:cs typeface="Times New Roman" panose="02020603050405020304" pitchFamily="18" charset="0"/>
              </a:rPr>
              <a:t>год – </a:t>
            </a:r>
            <a:r>
              <a:rPr lang="ru-RU" sz="1600" b="1" dirty="0" smtClean="0">
                <a:solidFill>
                  <a:schemeClr val="bg1"/>
                </a:solidFill>
                <a:latin typeface="Liberation Serif" pitchFamily="18" charset="0"/>
                <a:cs typeface="Times New Roman" panose="02020603050405020304" pitchFamily="18" charset="0"/>
              </a:rPr>
              <a:t>98,6</a:t>
            </a:r>
            <a:r>
              <a:rPr lang="ru-RU" sz="1600" b="1" dirty="0" smtClean="0">
                <a:solidFill>
                  <a:srgbClr val="FF0000"/>
                </a:solidFill>
                <a:latin typeface="Liberation Serif" pitchFamily="18" charset="0"/>
                <a:cs typeface="Times New Roman" panose="02020603050405020304" pitchFamily="18" charset="0"/>
              </a:rPr>
              <a:t> </a:t>
            </a:r>
            <a:r>
              <a:rPr lang="ru-RU" sz="1600" b="1" dirty="0" smtClean="0">
                <a:solidFill>
                  <a:schemeClr val="bg1"/>
                </a:solidFill>
                <a:latin typeface="Liberation Serif" pitchFamily="18" charset="0"/>
                <a:cs typeface="Times New Roman" panose="02020603050405020304" pitchFamily="18" charset="0"/>
              </a:rPr>
              <a:t>млн. </a:t>
            </a:r>
            <a:r>
              <a:rPr lang="ru-RU" sz="1600" b="1" dirty="0">
                <a:solidFill>
                  <a:schemeClr val="bg1"/>
                </a:solidFill>
                <a:latin typeface="Liberation Serif" pitchFamily="18" charset="0"/>
                <a:cs typeface="Times New Roman" panose="02020603050405020304" pitchFamily="18" charset="0"/>
              </a:rPr>
              <a:t>рублей</a:t>
            </a:r>
          </a:p>
        </p:txBody>
      </p:sp>
      <p:sp>
        <p:nvSpPr>
          <p:cNvPr id="7" name="Прямоугольник 6"/>
          <p:cNvSpPr/>
          <p:nvPr/>
        </p:nvSpPr>
        <p:spPr>
          <a:xfrm>
            <a:off x="899592" y="5733256"/>
            <a:ext cx="2958028" cy="342037"/>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Liberation Serif" pitchFamily="18" charset="0"/>
                <a:cs typeface="Times New Roman" panose="02020603050405020304" pitchFamily="18" charset="0"/>
              </a:rPr>
              <a:t>2025 год </a:t>
            </a:r>
            <a:r>
              <a:rPr lang="ru-RU" sz="1600" b="1" dirty="0">
                <a:solidFill>
                  <a:schemeClr val="bg1"/>
                </a:solidFill>
                <a:latin typeface="Liberation Serif" pitchFamily="18" charset="0"/>
                <a:cs typeface="Times New Roman" panose="02020603050405020304" pitchFamily="18" charset="0"/>
              </a:rPr>
              <a:t>– </a:t>
            </a:r>
            <a:r>
              <a:rPr lang="ru-RU" sz="1600" b="1" dirty="0" smtClean="0">
                <a:solidFill>
                  <a:schemeClr val="bg1"/>
                </a:solidFill>
                <a:latin typeface="Liberation Serif" pitchFamily="18" charset="0"/>
                <a:cs typeface="Times New Roman" panose="02020603050405020304" pitchFamily="18" charset="0"/>
              </a:rPr>
              <a:t>67,9 млн. </a:t>
            </a:r>
            <a:r>
              <a:rPr lang="ru-RU" sz="1600" b="1" dirty="0">
                <a:solidFill>
                  <a:schemeClr val="bg1"/>
                </a:solidFill>
                <a:latin typeface="Liberation Serif" pitchFamily="18" charset="0"/>
                <a:cs typeface="Times New Roman" panose="02020603050405020304" pitchFamily="18" charset="0"/>
              </a:rPr>
              <a:t>рублей</a:t>
            </a:r>
          </a:p>
        </p:txBody>
      </p:sp>
      <p:sp>
        <p:nvSpPr>
          <p:cNvPr id="9" name="TextBox 8"/>
          <p:cNvSpPr txBox="1"/>
          <p:nvPr/>
        </p:nvSpPr>
        <p:spPr>
          <a:xfrm>
            <a:off x="611560" y="1211610"/>
            <a:ext cx="1127745" cy="584775"/>
          </a:xfrm>
          <a:prstGeom prst="rect">
            <a:avLst/>
          </a:prstGeom>
          <a:noFill/>
        </p:spPr>
        <p:txBody>
          <a:bodyPr wrap="square" rtlCol="0">
            <a:spAutoFit/>
          </a:bodyPr>
          <a:lstStyle/>
          <a:p>
            <a:pPr algn="ctr"/>
            <a:r>
              <a:rPr lang="ru-RU" sz="1600" dirty="0" smtClean="0">
                <a:latin typeface="Liberation Serif" pitchFamily="18" charset="0"/>
              </a:rPr>
              <a:t>млн. рублей</a:t>
            </a:r>
            <a:endParaRPr lang="ru-RU" sz="1600" dirty="0">
              <a:latin typeface="Liberation Serif" pitchFamily="18" charset="0"/>
            </a:endParaRPr>
          </a:p>
        </p:txBody>
      </p:sp>
      <p:pic>
        <p:nvPicPr>
          <p:cNvPr id="10" name="Рисунок 9" descr="DSC02405.JPG"/>
          <p:cNvPicPr>
            <a:picLocks noChangeAspect="1"/>
          </p:cNvPicPr>
          <p:nvPr/>
        </p:nvPicPr>
        <p:blipFill>
          <a:blip r:embed="rId7" cstate="print"/>
          <a:stretch>
            <a:fillRect/>
          </a:stretch>
        </p:blipFill>
        <p:spPr>
          <a:xfrm>
            <a:off x="6027018" y="4854302"/>
            <a:ext cx="2743334" cy="1642683"/>
          </a:xfrm>
          <a:prstGeom prst="rect">
            <a:avLst/>
          </a:prstGeom>
          <a:scene3d>
            <a:camera prst="orthographicFront"/>
            <a:lightRig rig="threePt" dir="t"/>
          </a:scene3d>
          <a:sp3d>
            <a:bevelT prst="angle"/>
          </a:sp3d>
        </p:spPr>
      </p:pic>
      <p:sp>
        <p:nvSpPr>
          <p:cNvPr id="11" name="Номер слайда 10"/>
          <p:cNvSpPr>
            <a:spLocks noGrp="1"/>
          </p:cNvSpPr>
          <p:nvPr>
            <p:ph type="sldNum" sz="quarter" idx="11"/>
          </p:nvPr>
        </p:nvSpPr>
        <p:spPr/>
        <p:txBody>
          <a:bodyPr/>
          <a:lstStyle/>
          <a:p>
            <a:fld id="{A1293435-380D-4EA1-93EC-CEA7FE79D970}" type="slidenum">
              <a:rPr lang="ru-RU" smtClean="0"/>
              <a:pPr/>
              <a:t>38</a:t>
            </a:fld>
            <a:endParaRPr lang="ru-RU"/>
          </a:p>
        </p:txBody>
      </p:sp>
      <p:sp>
        <p:nvSpPr>
          <p:cNvPr id="12" name="Прямоугольник 11"/>
          <p:cNvSpPr/>
          <p:nvPr/>
        </p:nvSpPr>
        <p:spPr>
          <a:xfrm>
            <a:off x="899592" y="6093296"/>
            <a:ext cx="2958028" cy="342037"/>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Liberation Serif" pitchFamily="18" charset="0"/>
                <a:cs typeface="Times New Roman" panose="02020603050405020304" pitchFamily="18" charset="0"/>
              </a:rPr>
              <a:t>2026 год </a:t>
            </a:r>
            <a:r>
              <a:rPr lang="ru-RU" sz="1600" b="1" dirty="0">
                <a:solidFill>
                  <a:schemeClr val="bg1"/>
                </a:solidFill>
                <a:latin typeface="Liberation Serif" pitchFamily="18" charset="0"/>
                <a:cs typeface="Times New Roman" panose="02020603050405020304" pitchFamily="18" charset="0"/>
              </a:rPr>
              <a:t>– </a:t>
            </a:r>
            <a:r>
              <a:rPr lang="ru-RU" sz="1600" b="1" dirty="0" smtClean="0">
                <a:solidFill>
                  <a:schemeClr val="bg1"/>
                </a:solidFill>
                <a:latin typeface="Liberation Serif" pitchFamily="18" charset="0"/>
                <a:cs typeface="Times New Roman" panose="02020603050405020304" pitchFamily="18" charset="0"/>
              </a:rPr>
              <a:t>68,6 млн. </a:t>
            </a:r>
            <a:r>
              <a:rPr lang="ru-RU" sz="1600" b="1" dirty="0">
                <a:solidFill>
                  <a:schemeClr val="bg1"/>
                </a:solidFill>
                <a:latin typeface="Liberation Serif" pitchFamily="18" charset="0"/>
                <a:cs typeface="Times New Roman" panose="02020603050405020304" pitchFamily="18" charset="0"/>
              </a:rPr>
              <a:t>рублей</a:t>
            </a:r>
          </a:p>
        </p:txBody>
      </p:sp>
    </p:spTree>
  </p:cSld>
  <p:clrMapOvr>
    <a:masterClrMapping/>
  </p:clrMapOvr>
  <p:transition spd="slow">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923595" y="1484784"/>
          <a:ext cx="7824869" cy="3996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899592" y="5761831"/>
            <a:ext cx="3148906" cy="320889"/>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bg1"/>
                </a:solidFill>
                <a:latin typeface="Liberation Serif" pitchFamily="18" charset="0"/>
                <a:cs typeface="Times New Roman" panose="02020603050405020304" pitchFamily="18" charset="0"/>
              </a:rPr>
              <a:t>  2025 год </a:t>
            </a:r>
            <a:r>
              <a:rPr lang="ru-RU" sz="1600" b="1" dirty="0">
                <a:solidFill>
                  <a:schemeClr val="bg1"/>
                </a:solidFill>
                <a:latin typeface="Liberation Serif" pitchFamily="18" charset="0"/>
                <a:cs typeface="Times New Roman" panose="02020603050405020304" pitchFamily="18" charset="0"/>
              </a:rPr>
              <a:t>– </a:t>
            </a:r>
            <a:r>
              <a:rPr lang="ru-RU" sz="1600" b="1" dirty="0" smtClean="0">
                <a:solidFill>
                  <a:schemeClr val="bg1"/>
                </a:solidFill>
                <a:latin typeface="Liberation Serif" pitchFamily="18" charset="0"/>
                <a:cs typeface="Times New Roman" panose="02020603050405020304" pitchFamily="18" charset="0"/>
              </a:rPr>
              <a:t>919,6 млн. </a:t>
            </a:r>
            <a:r>
              <a:rPr lang="ru-RU" sz="1600" b="1" dirty="0">
                <a:solidFill>
                  <a:schemeClr val="bg1"/>
                </a:solidFill>
                <a:latin typeface="Liberation Serif" pitchFamily="18" charset="0"/>
                <a:cs typeface="Times New Roman" panose="02020603050405020304" pitchFamily="18" charset="0"/>
              </a:rPr>
              <a:t>рублей</a:t>
            </a:r>
          </a:p>
        </p:txBody>
      </p:sp>
      <p:sp>
        <p:nvSpPr>
          <p:cNvPr id="5" name="Прямоугольник 4"/>
          <p:cNvSpPr/>
          <p:nvPr/>
        </p:nvSpPr>
        <p:spPr>
          <a:xfrm>
            <a:off x="899592" y="6093296"/>
            <a:ext cx="3148906" cy="342037"/>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bg1"/>
                </a:solidFill>
                <a:latin typeface="Liberation Serif" pitchFamily="18" charset="0"/>
                <a:cs typeface="Times New Roman" panose="02020603050405020304" pitchFamily="18" charset="0"/>
              </a:rPr>
              <a:t>  2026 год </a:t>
            </a:r>
            <a:r>
              <a:rPr lang="ru-RU" sz="1600" b="1" dirty="0">
                <a:solidFill>
                  <a:schemeClr val="bg1"/>
                </a:solidFill>
                <a:latin typeface="Liberation Serif" pitchFamily="18" charset="0"/>
                <a:cs typeface="Times New Roman" panose="02020603050405020304" pitchFamily="18" charset="0"/>
              </a:rPr>
              <a:t>– </a:t>
            </a:r>
            <a:r>
              <a:rPr lang="ru-RU" sz="1600" b="1" dirty="0" smtClean="0">
                <a:solidFill>
                  <a:schemeClr val="bg1"/>
                </a:solidFill>
                <a:latin typeface="Liberation Serif" pitchFamily="18" charset="0"/>
                <a:cs typeface="Times New Roman" panose="02020603050405020304" pitchFamily="18" charset="0"/>
              </a:rPr>
              <a:t>966,1 млн. </a:t>
            </a:r>
            <a:r>
              <a:rPr lang="ru-RU" sz="1600" b="1" dirty="0">
                <a:solidFill>
                  <a:schemeClr val="bg1"/>
                </a:solidFill>
                <a:latin typeface="Liberation Serif" pitchFamily="18" charset="0"/>
                <a:cs typeface="Times New Roman" panose="02020603050405020304" pitchFamily="18" charset="0"/>
              </a:rPr>
              <a:t>рублей</a:t>
            </a:r>
          </a:p>
        </p:txBody>
      </p:sp>
      <p:sp>
        <p:nvSpPr>
          <p:cNvPr id="103" name="TextBox 102"/>
          <p:cNvSpPr txBox="1"/>
          <p:nvPr/>
        </p:nvSpPr>
        <p:spPr>
          <a:xfrm>
            <a:off x="755576" y="908720"/>
            <a:ext cx="960107" cy="584775"/>
          </a:xfrm>
          <a:prstGeom prst="rect">
            <a:avLst/>
          </a:prstGeom>
          <a:noFill/>
        </p:spPr>
        <p:txBody>
          <a:bodyPr wrap="square" rtlCol="0">
            <a:spAutoFit/>
          </a:bodyPr>
          <a:lstStyle/>
          <a:p>
            <a:pPr algn="ctr"/>
            <a:r>
              <a:rPr lang="ru-RU" sz="1600" dirty="0" smtClean="0">
                <a:latin typeface="Liberation Serif" pitchFamily="18" charset="0"/>
              </a:rPr>
              <a:t>млн. рублей</a:t>
            </a:r>
            <a:endParaRPr lang="ru-RU" sz="1600" dirty="0">
              <a:latin typeface="Liberation Serif" pitchFamily="18" charset="0"/>
            </a:endParaRPr>
          </a:p>
        </p:txBody>
      </p:sp>
      <p:sp>
        <p:nvSpPr>
          <p:cNvPr id="104" name="TextBox 103"/>
          <p:cNvSpPr txBox="1"/>
          <p:nvPr/>
        </p:nvSpPr>
        <p:spPr>
          <a:xfrm>
            <a:off x="2195736" y="620688"/>
            <a:ext cx="5112568" cy="461665"/>
          </a:xfrm>
          <a:prstGeom prst="rect">
            <a:avLst/>
          </a:prstGeom>
          <a:noFill/>
        </p:spPr>
        <p:txBody>
          <a:bodyPr wrap="square" rtlCol="0">
            <a:spAutoFit/>
          </a:bodyPr>
          <a:lstStyle/>
          <a:p>
            <a:pPr algn="ctr"/>
            <a:r>
              <a:rPr lang="ru-RU" sz="2400" b="1" dirty="0" smtClean="0">
                <a:latin typeface="Liberation Serif" pitchFamily="18" charset="0"/>
              </a:rPr>
              <a:t>Расходы бюджета на образование</a:t>
            </a:r>
            <a:endParaRPr lang="ru-RU" sz="2400" b="1" dirty="0">
              <a:latin typeface="Liberation Serif" pitchFamily="18" charset="0"/>
            </a:endParaRPr>
          </a:p>
        </p:txBody>
      </p:sp>
      <p:sp>
        <p:nvSpPr>
          <p:cNvPr id="12" name="Номер слайда 11"/>
          <p:cNvSpPr>
            <a:spLocks noGrp="1"/>
          </p:cNvSpPr>
          <p:nvPr>
            <p:ph type="sldNum" sz="quarter" idx="11"/>
          </p:nvPr>
        </p:nvSpPr>
        <p:spPr/>
        <p:txBody>
          <a:bodyPr/>
          <a:lstStyle/>
          <a:p>
            <a:fld id="{A1293435-380D-4EA1-93EC-CEA7FE79D970}" type="slidenum">
              <a:rPr lang="ru-RU" smtClean="0"/>
              <a:pPr/>
              <a:t>39</a:t>
            </a:fld>
            <a:endParaRPr lang="ru-RU"/>
          </a:p>
        </p:txBody>
      </p:sp>
      <p:sp>
        <p:nvSpPr>
          <p:cNvPr id="13" name="Прямоугольник 12"/>
          <p:cNvSpPr/>
          <p:nvPr/>
        </p:nvSpPr>
        <p:spPr>
          <a:xfrm>
            <a:off x="236225" y="120261"/>
            <a:ext cx="8736971" cy="523220"/>
          </a:xfrm>
          <a:prstGeom prst="rect">
            <a:avLst/>
          </a:prstGeom>
        </p:spPr>
        <p:txBody>
          <a:bodyPr wrap="square">
            <a:spAutoFit/>
          </a:bodyPr>
          <a:lstStyle/>
          <a:p>
            <a:pPr algn="ctr"/>
            <a:r>
              <a:rPr lang="ru-RU" sz="2800" b="1" dirty="0" smtClean="0">
                <a:latin typeface="Liberation Serif" pitchFamily="18" charset="0"/>
                <a:cs typeface="Times New Roman" panose="02020603050405020304" pitchFamily="18" charset="0"/>
              </a:rPr>
              <a:t>Образование</a:t>
            </a:r>
            <a:endParaRPr lang="ru-RU" sz="2800" b="1" dirty="0">
              <a:latin typeface="Liberation Serif" pitchFamily="18" charset="0"/>
            </a:endParaRPr>
          </a:p>
        </p:txBody>
      </p:sp>
      <p:sp>
        <p:nvSpPr>
          <p:cNvPr id="10" name="Прямоугольник 9"/>
          <p:cNvSpPr/>
          <p:nvPr/>
        </p:nvSpPr>
        <p:spPr>
          <a:xfrm>
            <a:off x="899592" y="5430366"/>
            <a:ext cx="3148906" cy="320889"/>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bg1"/>
                </a:solidFill>
                <a:latin typeface="Liberation Serif" pitchFamily="18" charset="0"/>
                <a:cs typeface="Times New Roman" panose="02020603050405020304" pitchFamily="18" charset="0"/>
              </a:rPr>
              <a:t>  2024 </a:t>
            </a:r>
            <a:r>
              <a:rPr lang="ru-RU" sz="1600" b="1" dirty="0">
                <a:solidFill>
                  <a:schemeClr val="bg1"/>
                </a:solidFill>
                <a:latin typeface="Liberation Serif" pitchFamily="18" charset="0"/>
                <a:cs typeface="Times New Roman" panose="02020603050405020304" pitchFamily="18" charset="0"/>
              </a:rPr>
              <a:t>год – </a:t>
            </a:r>
            <a:r>
              <a:rPr lang="ru-RU" sz="1600" b="1" dirty="0" smtClean="0">
                <a:solidFill>
                  <a:schemeClr val="bg1"/>
                </a:solidFill>
                <a:latin typeface="Liberation Serif" pitchFamily="18" charset="0"/>
                <a:cs typeface="Times New Roman" panose="02020603050405020304" pitchFamily="18" charset="0"/>
              </a:rPr>
              <a:t>1 081,9 млн. </a:t>
            </a:r>
            <a:r>
              <a:rPr lang="ru-RU" sz="1600" b="1" dirty="0">
                <a:solidFill>
                  <a:schemeClr val="bg1"/>
                </a:solidFill>
                <a:latin typeface="Liberation Serif" pitchFamily="18" charset="0"/>
                <a:cs typeface="Times New Roman" panose="02020603050405020304" pitchFamily="18" charset="0"/>
              </a:rPr>
              <a:t>рублей</a:t>
            </a:r>
          </a:p>
        </p:txBody>
      </p:sp>
      <p:pic>
        <p:nvPicPr>
          <p:cNvPr id="27650" name="Picture 2" descr="C:\Users\Дом\Desktop\фотки для бюджета\5952200m.jpg"/>
          <p:cNvPicPr>
            <a:picLocks noChangeAspect="1" noChangeArrowheads="1"/>
          </p:cNvPicPr>
          <p:nvPr/>
        </p:nvPicPr>
        <p:blipFill>
          <a:blip r:embed="rId7" cstate="print"/>
          <a:srcRect/>
          <a:stretch>
            <a:fillRect/>
          </a:stretch>
        </p:blipFill>
        <p:spPr bwMode="auto">
          <a:xfrm>
            <a:off x="4500562" y="5214950"/>
            <a:ext cx="1857388" cy="1238386"/>
          </a:xfrm>
          <a:prstGeom prst="rect">
            <a:avLst/>
          </a:prstGeom>
          <a:noFill/>
          <a:scene3d>
            <a:camera prst="orthographicFront"/>
            <a:lightRig rig="threePt" dir="t"/>
          </a:scene3d>
          <a:sp3d>
            <a:bevelT prst="angle"/>
          </a:sp3d>
        </p:spPr>
      </p:pic>
      <p:pic>
        <p:nvPicPr>
          <p:cNvPr id="27651" name="Picture 3" descr="C:\Users\Дом\Desktop\фотки для бюджета\KjdY.jpg"/>
          <p:cNvPicPr>
            <a:picLocks noChangeAspect="1" noChangeArrowheads="1"/>
          </p:cNvPicPr>
          <p:nvPr/>
        </p:nvPicPr>
        <p:blipFill>
          <a:blip r:embed="rId8" cstate="print"/>
          <a:srcRect/>
          <a:stretch>
            <a:fillRect/>
          </a:stretch>
        </p:blipFill>
        <p:spPr bwMode="auto">
          <a:xfrm>
            <a:off x="6858016" y="5214950"/>
            <a:ext cx="1888354" cy="1254111"/>
          </a:xfrm>
          <a:prstGeom prst="rect">
            <a:avLst/>
          </a:prstGeom>
          <a:noFill/>
          <a:scene3d>
            <a:camera prst="orthographicFront"/>
            <a:lightRig rig="threePt" dir="t"/>
          </a:scene3d>
          <a:sp3d>
            <a:bevelT prst="angle"/>
          </a:sp3d>
        </p:spPr>
      </p:pic>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4</a:t>
            </a:fld>
            <a:endParaRPr lang="ru-RU"/>
          </a:p>
        </p:txBody>
      </p:sp>
      <p:sp>
        <p:nvSpPr>
          <p:cNvPr id="4" name="Rectangle 3"/>
          <p:cNvSpPr txBox="1">
            <a:spLocks/>
          </p:cNvSpPr>
          <p:nvPr/>
        </p:nvSpPr>
        <p:spPr>
          <a:xfrm>
            <a:off x="594420" y="1916832"/>
            <a:ext cx="8082036" cy="4001691"/>
          </a:xfrm>
          <a:prstGeom prst="rect">
            <a:avLst/>
          </a:prstGeom>
        </p:spPr>
        <p:txBody>
          <a:bodyPr vert="horz">
            <a:normAutofit/>
          </a:bodyPr>
          <a:lstStyle/>
          <a:p>
            <a:pPr marL="411163" marR="0" lvl="0" indent="36513" algn="l" defTabSz="914400" rtl="0" eaLnBrk="1" fontAlgn="auto" latinLnBrk="0" hangingPunct="1">
              <a:lnSpc>
                <a:spcPct val="100000"/>
              </a:lnSpc>
              <a:spcBef>
                <a:spcPct val="20000"/>
              </a:spcBef>
              <a:spcAft>
                <a:spcPts val="0"/>
              </a:spcAft>
              <a:buClr>
                <a:schemeClr val="tx1">
                  <a:shade val="95000"/>
                </a:schemeClr>
              </a:buClr>
              <a:buSzPct val="65000"/>
              <a:buFont typeface="Wingdings 2" pitchFamily="18" charset="2"/>
              <a:buNone/>
              <a:tabLst/>
              <a:defRPr/>
            </a:pP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p>
        </p:txBody>
      </p:sp>
      <p:sp>
        <p:nvSpPr>
          <p:cNvPr id="5" name="TextBox 4"/>
          <p:cNvSpPr txBox="1"/>
          <p:nvPr/>
        </p:nvSpPr>
        <p:spPr>
          <a:xfrm>
            <a:off x="971600" y="188640"/>
            <a:ext cx="7560840" cy="1384995"/>
          </a:xfrm>
          <a:prstGeom prst="rect">
            <a:avLst/>
          </a:prstGeom>
          <a:noFill/>
        </p:spPr>
        <p:txBody>
          <a:bodyPr wrap="square" rtlCol="0">
            <a:spAutoFit/>
          </a:bodyPr>
          <a:lstStyle/>
          <a:p>
            <a:pPr lvl="0" algn="ctr">
              <a:spcBef>
                <a:spcPct val="0"/>
              </a:spcBef>
              <a:defRPr/>
            </a:pPr>
            <a:r>
              <a:rPr lang="ru-RU" sz="2800" b="1" dirty="0" smtClean="0">
                <a:latin typeface="Liberation Serif" pitchFamily="18" charset="0"/>
              </a:rPr>
              <a:t>Бюджет для граждан – </a:t>
            </a:r>
            <a:br>
              <a:rPr lang="ru-RU" sz="2800" b="1" dirty="0" smtClean="0">
                <a:latin typeface="Liberation Serif" pitchFamily="18" charset="0"/>
              </a:rPr>
            </a:br>
            <a:r>
              <a:rPr lang="ru-RU" sz="2800" b="1" dirty="0" smtClean="0">
                <a:latin typeface="Liberation Serif" pitchFamily="18" charset="0"/>
              </a:rPr>
              <a:t>реализация принципа прозрачности (открытости) бюджетной системы</a:t>
            </a:r>
          </a:p>
        </p:txBody>
      </p:sp>
      <p:sp>
        <p:nvSpPr>
          <p:cNvPr id="6" name="Прямоугольник 5"/>
          <p:cNvSpPr/>
          <p:nvPr/>
        </p:nvSpPr>
        <p:spPr>
          <a:xfrm>
            <a:off x="539552" y="2204864"/>
            <a:ext cx="8064896" cy="2554545"/>
          </a:xfrm>
          <a:prstGeom prst="rect">
            <a:avLst/>
          </a:prstGeom>
        </p:spPr>
        <p:txBody>
          <a:bodyPr wrap="square">
            <a:spAutoFit/>
          </a:bodyPr>
          <a:lstStyle/>
          <a:p>
            <a:pPr marL="411163" indent="36513" algn="ctr">
              <a:spcBef>
                <a:spcPct val="20000"/>
              </a:spcBef>
              <a:buClr>
                <a:srgbClr val="000000"/>
              </a:buClr>
              <a:buSzPct val="65000"/>
              <a:buFont typeface="Wingdings 2" pitchFamily="18" charset="2"/>
              <a:buNone/>
            </a:pPr>
            <a:r>
              <a:rPr lang="ru-RU" sz="3200" b="1" dirty="0" smtClean="0">
                <a:latin typeface="Liberation Serif" pitchFamily="18" charset="0"/>
              </a:rPr>
              <a:t>Основная цель бюджета для граждан – предоставление гражданам актуальной информации о бюджете в объективной,  заслуживающей доверия, доступной для понимания форме</a:t>
            </a:r>
            <a:endParaRPr lang="ru-RU" sz="3200" b="1" dirty="0">
              <a:latin typeface="Liberation Serif" pitchFamily="18" charset="0"/>
            </a:endParaRPr>
          </a:p>
        </p:txBody>
      </p:sp>
    </p:spTree>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899592" y="1196752"/>
          <a:ext cx="7680853" cy="4068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827584" y="5761831"/>
            <a:ext cx="2860874" cy="320889"/>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Liberation Serif" pitchFamily="18" charset="0"/>
                <a:cs typeface="Times New Roman" panose="02020603050405020304" pitchFamily="18" charset="0"/>
              </a:rPr>
              <a:t>2025 </a:t>
            </a:r>
            <a:r>
              <a:rPr lang="ru-RU" sz="1600" b="1" dirty="0">
                <a:solidFill>
                  <a:schemeClr val="bg1"/>
                </a:solidFill>
                <a:latin typeface="Liberation Serif" pitchFamily="18" charset="0"/>
                <a:cs typeface="Times New Roman" panose="02020603050405020304" pitchFamily="18" charset="0"/>
              </a:rPr>
              <a:t>год – </a:t>
            </a:r>
            <a:r>
              <a:rPr lang="ru-RU" sz="1600" b="1" dirty="0" smtClean="0">
                <a:solidFill>
                  <a:schemeClr val="bg1"/>
                </a:solidFill>
                <a:latin typeface="Liberation Serif" pitchFamily="18" charset="0"/>
                <a:cs typeface="Times New Roman" panose="02020603050405020304" pitchFamily="18" charset="0"/>
              </a:rPr>
              <a:t>73,5 млн. </a:t>
            </a:r>
            <a:r>
              <a:rPr lang="ru-RU" sz="1600" b="1" dirty="0">
                <a:solidFill>
                  <a:schemeClr val="bg1"/>
                </a:solidFill>
                <a:latin typeface="Liberation Serif" pitchFamily="18" charset="0"/>
                <a:cs typeface="Times New Roman" panose="02020603050405020304" pitchFamily="18" charset="0"/>
              </a:rPr>
              <a:t>рублей</a:t>
            </a:r>
          </a:p>
        </p:txBody>
      </p:sp>
      <p:sp>
        <p:nvSpPr>
          <p:cNvPr id="6" name="Прямоугольник 5"/>
          <p:cNvSpPr/>
          <p:nvPr/>
        </p:nvSpPr>
        <p:spPr>
          <a:xfrm>
            <a:off x="827584" y="6093296"/>
            <a:ext cx="2860874" cy="342037"/>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Liberation Serif" pitchFamily="18" charset="0"/>
                <a:cs typeface="Times New Roman" panose="02020603050405020304" pitchFamily="18" charset="0"/>
              </a:rPr>
              <a:t>2026 год </a:t>
            </a:r>
            <a:r>
              <a:rPr lang="ru-RU" sz="1600" b="1" dirty="0">
                <a:solidFill>
                  <a:schemeClr val="bg1"/>
                </a:solidFill>
                <a:latin typeface="Liberation Serif" pitchFamily="18" charset="0"/>
                <a:cs typeface="Times New Roman" panose="02020603050405020304" pitchFamily="18" charset="0"/>
              </a:rPr>
              <a:t>– </a:t>
            </a:r>
            <a:r>
              <a:rPr lang="ru-RU" sz="1600" b="1" dirty="0" smtClean="0">
                <a:solidFill>
                  <a:schemeClr val="bg1"/>
                </a:solidFill>
                <a:latin typeface="Liberation Serif" pitchFamily="18" charset="0"/>
                <a:cs typeface="Times New Roman" panose="02020603050405020304" pitchFamily="18" charset="0"/>
              </a:rPr>
              <a:t>76,3 млн. </a:t>
            </a:r>
            <a:r>
              <a:rPr lang="ru-RU" sz="1600" b="1" dirty="0">
                <a:solidFill>
                  <a:schemeClr val="bg1"/>
                </a:solidFill>
                <a:latin typeface="Liberation Serif" pitchFamily="18" charset="0"/>
                <a:cs typeface="Times New Roman" panose="02020603050405020304" pitchFamily="18" charset="0"/>
              </a:rPr>
              <a:t>рублей</a:t>
            </a:r>
          </a:p>
        </p:txBody>
      </p:sp>
      <p:sp>
        <p:nvSpPr>
          <p:cNvPr id="8" name="TextBox 7"/>
          <p:cNvSpPr txBox="1"/>
          <p:nvPr/>
        </p:nvSpPr>
        <p:spPr>
          <a:xfrm>
            <a:off x="2285984" y="714356"/>
            <a:ext cx="5088565" cy="461665"/>
          </a:xfrm>
          <a:prstGeom prst="rect">
            <a:avLst/>
          </a:prstGeom>
          <a:noFill/>
        </p:spPr>
        <p:txBody>
          <a:bodyPr wrap="square" rtlCol="0">
            <a:spAutoFit/>
          </a:bodyPr>
          <a:lstStyle/>
          <a:p>
            <a:pPr algn="ctr"/>
            <a:r>
              <a:rPr lang="ru-RU" sz="2400" b="1" dirty="0" smtClean="0">
                <a:latin typeface="Liberation Serif" pitchFamily="18" charset="0"/>
              </a:rPr>
              <a:t>Расходы бюджета на культуру</a:t>
            </a:r>
            <a:endParaRPr lang="ru-RU" sz="2400" b="1" dirty="0">
              <a:latin typeface="Liberation Serif" pitchFamily="18" charset="0"/>
            </a:endParaRPr>
          </a:p>
        </p:txBody>
      </p:sp>
      <p:sp>
        <p:nvSpPr>
          <p:cNvPr id="11" name="TextBox 10"/>
          <p:cNvSpPr txBox="1"/>
          <p:nvPr/>
        </p:nvSpPr>
        <p:spPr>
          <a:xfrm>
            <a:off x="626418" y="668313"/>
            <a:ext cx="1071570" cy="584775"/>
          </a:xfrm>
          <a:prstGeom prst="rect">
            <a:avLst/>
          </a:prstGeom>
          <a:noFill/>
        </p:spPr>
        <p:txBody>
          <a:bodyPr wrap="square" rtlCol="0">
            <a:spAutoFit/>
          </a:bodyPr>
          <a:lstStyle/>
          <a:p>
            <a:pPr algn="ctr"/>
            <a:r>
              <a:rPr lang="ru-RU" sz="1600" dirty="0" smtClean="0">
                <a:latin typeface="Liberation Serif" pitchFamily="18" charset="0"/>
              </a:rPr>
              <a:t>млн. рублей</a:t>
            </a:r>
            <a:endParaRPr lang="ru-RU" sz="1600" dirty="0">
              <a:latin typeface="Liberation Serif" pitchFamily="18" charset="0"/>
            </a:endParaRPr>
          </a:p>
        </p:txBody>
      </p:sp>
      <p:sp>
        <p:nvSpPr>
          <p:cNvPr id="12" name="Номер слайда 11"/>
          <p:cNvSpPr>
            <a:spLocks noGrp="1"/>
          </p:cNvSpPr>
          <p:nvPr>
            <p:ph type="sldNum" sz="quarter" idx="11"/>
          </p:nvPr>
        </p:nvSpPr>
        <p:spPr/>
        <p:txBody>
          <a:bodyPr/>
          <a:lstStyle/>
          <a:p>
            <a:fld id="{A1293435-380D-4EA1-93EC-CEA7FE79D970}" type="slidenum">
              <a:rPr lang="ru-RU" smtClean="0"/>
              <a:pPr/>
              <a:t>40</a:t>
            </a:fld>
            <a:endParaRPr lang="ru-RU"/>
          </a:p>
        </p:txBody>
      </p:sp>
      <p:sp>
        <p:nvSpPr>
          <p:cNvPr id="16" name="Прямоугольник 15"/>
          <p:cNvSpPr/>
          <p:nvPr/>
        </p:nvSpPr>
        <p:spPr>
          <a:xfrm>
            <a:off x="236225" y="120261"/>
            <a:ext cx="8736971" cy="523220"/>
          </a:xfrm>
          <a:prstGeom prst="rect">
            <a:avLst/>
          </a:prstGeom>
        </p:spPr>
        <p:txBody>
          <a:bodyPr wrap="square">
            <a:spAutoFit/>
          </a:bodyPr>
          <a:lstStyle/>
          <a:p>
            <a:pPr algn="ctr"/>
            <a:r>
              <a:rPr lang="ru-RU" sz="2800" b="1" dirty="0" smtClean="0">
                <a:latin typeface="Liberation Serif" pitchFamily="18" charset="0"/>
                <a:cs typeface="Times New Roman" panose="02020603050405020304" pitchFamily="18" charset="0"/>
              </a:rPr>
              <a:t>Культура</a:t>
            </a:r>
            <a:endParaRPr lang="ru-RU" sz="2800" b="1" dirty="0">
              <a:latin typeface="Liberation Serif" pitchFamily="18" charset="0"/>
            </a:endParaRPr>
          </a:p>
        </p:txBody>
      </p:sp>
      <p:sp>
        <p:nvSpPr>
          <p:cNvPr id="10" name="Прямоугольник 9"/>
          <p:cNvSpPr/>
          <p:nvPr/>
        </p:nvSpPr>
        <p:spPr>
          <a:xfrm>
            <a:off x="827584" y="5420841"/>
            <a:ext cx="2860874" cy="320889"/>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Liberation Serif" pitchFamily="18" charset="0"/>
                <a:cs typeface="Times New Roman" panose="02020603050405020304" pitchFamily="18" charset="0"/>
              </a:rPr>
              <a:t>2024 </a:t>
            </a:r>
            <a:r>
              <a:rPr lang="ru-RU" sz="1600" b="1" dirty="0">
                <a:solidFill>
                  <a:schemeClr val="bg1"/>
                </a:solidFill>
                <a:latin typeface="Liberation Serif" pitchFamily="18" charset="0"/>
                <a:cs typeface="Times New Roman" panose="02020603050405020304" pitchFamily="18" charset="0"/>
              </a:rPr>
              <a:t>год – </a:t>
            </a:r>
            <a:r>
              <a:rPr lang="ru-RU" sz="1600" b="1" dirty="0" smtClean="0">
                <a:solidFill>
                  <a:schemeClr val="bg1"/>
                </a:solidFill>
                <a:latin typeface="Liberation Serif" pitchFamily="18" charset="0"/>
                <a:cs typeface="Times New Roman" panose="02020603050405020304" pitchFamily="18" charset="0"/>
              </a:rPr>
              <a:t>77,4 млн. </a:t>
            </a:r>
            <a:r>
              <a:rPr lang="ru-RU" sz="1600" b="1" dirty="0">
                <a:solidFill>
                  <a:schemeClr val="bg1"/>
                </a:solidFill>
                <a:latin typeface="Liberation Serif" pitchFamily="18" charset="0"/>
                <a:cs typeface="Times New Roman" panose="02020603050405020304" pitchFamily="18" charset="0"/>
              </a:rPr>
              <a:t>рублей</a:t>
            </a:r>
          </a:p>
        </p:txBody>
      </p:sp>
      <p:pic>
        <p:nvPicPr>
          <p:cNvPr id="29698" name="Picture 2" descr="C:\Users\Дом\Desktop\фотки для бюджета\2fsKZ.jpg"/>
          <p:cNvPicPr>
            <a:picLocks noChangeAspect="1" noChangeArrowheads="1"/>
          </p:cNvPicPr>
          <p:nvPr/>
        </p:nvPicPr>
        <p:blipFill>
          <a:blip r:embed="rId7" cstate="print"/>
          <a:srcRect/>
          <a:stretch>
            <a:fillRect/>
          </a:stretch>
        </p:blipFill>
        <p:spPr bwMode="auto">
          <a:xfrm>
            <a:off x="6286512" y="5000636"/>
            <a:ext cx="2427505" cy="1452700"/>
          </a:xfrm>
          <a:prstGeom prst="rect">
            <a:avLst/>
          </a:prstGeom>
          <a:noFill/>
          <a:scene3d>
            <a:camera prst="orthographicFront"/>
            <a:lightRig rig="threePt" dir="t"/>
          </a:scene3d>
          <a:sp3d>
            <a:bevelT prst="angle"/>
          </a:sp3d>
        </p:spPr>
      </p:pic>
      <p:pic>
        <p:nvPicPr>
          <p:cNvPr id="29699" name="Picture 3" descr="C:\Users\Дом\Desktop\фотки для бюджета\2fpHg.jpg"/>
          <p:cNvPicPr>
            <a:picLocks noChangeAspect="1" noChangeArrowheads="1"/>
          </p:cNvPicPr>
          <p:nvPr/>
        </p:nvPicPr>
        <p:blipFill>
          <a:blip r:embed="rId8" cstate="print"/>
          <a:srcRect/>
          <a:stretch>
            <a:fillRect/>
          </a:stretch>
        </p:blipFill>
        <p:spPr bwMode="auto">
          <a:xfrm>
            <a:off x="3929058" y="4991111"/>
            <a:ext cx="2212002" cy="1476353"/>
          </a:xfrm>
          <a:prstGeom prst="rect">
            <a:avLst/>
          </a:prstGeom>
          <a:noFill/>
          <a:scene3d>
            <a:camera prst="orthographicFront"/>
            <a:lightRig rig="threePt" dir="t"/>
          </a:scene3d>
          <a:sp3d>
            <a:bevelT prst="angle"/>
          </a:sp3d>
        </p:spPr>
      </p:pic>
    </p:spTree>
  </p:cSld>
  <p:clrMapOvr>
    <a:masterClrMapping/>
  </p:clrMapOvr>
  <p:transition spd="slow">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928662" y="857232"/>
          <a:ext cx="7920880" cy="550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850384" y="5572140"/>
            <a:ext cx="2857520" cy="284884"/>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prstClr val="white"/>
                </a:solidFill>
                <a:latin typeface="Liberation Serif" pitchFamily="18" charset="0"/>
                <a:cs typeface="Times New Roman" panose="02020603050405020304" pitchFamily="18" charset="0"/>
              </a:rPr>
              <a:t> 2024 год – 108,3 млн. </a:t>
            </a:r>
            <a:r>
              <a:rPr lang="ru-RU" sz="1600" b="1" dirty="0">
                <a:solidFill>
                  <a:prstClr val="white"/>
                </a:solidFill>
                <a:latin typeface="Liberation Serif" pitchFamily="18" charset="0"/>
                <a:cs typeface="Times New Roman" panose="02020603050405020304" pitchFamily="18" charset="0"/>
              </a:rPr>
              <a:t>рублей</a:t>
            </a:r>
          </a:p>
        </p:txBody>
      </p:sp>
      <p:sp>
        <p:nvSpPr>
          <p:cNvPr id="7" name="Прямоугольник 6"/>
          <p:cNvSpPr/>
          <p:nvPr/>
        </p:nvSpPr>
        <p:spPr>
          <a:xfrm>
            <a:off x="850384" y="5857892"/>
            <a:ext cx="2857520" cy="306034"/>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white"/>
                </a:solidFill>
                <a:latin typeface="Liberation Serif" pitchFamily="18" charset="0"/>
                <a:cs typeface="Times New Roman" panose="02020603050405020304" pitchFamily="18" charset="0"/>
              </a:rPr>
              <a:t>2025 </a:t>
            </a:r>
            <a:r>
              <a:rPr lang="ru-RU" sz="1600" b="1" dirty="0">
                <a:solidFill>
                  <a:prstClr val="white"/>
                </a:solidFill>
                <a:latin typeface="Liberation Serif" pitchFamily="18" charset="0"/>
                <a:cs typeface="Times New Roman" panose="02020603050405020304" pitchFamily="18" charset="0"/>
              </a:rPr>
              <a:t>год – </a:t>
            </a:r>
            <a:r>
              <a:rPr lang="ru-RU" sz="1600" b="1" dirty="0" smtClean="0">
                <a:solidFill>
                  <a:prstClr val="white"/>
                </a:solidFill>
                <a:latin typeface="Liberation Serif" pitchFamily="18" charset="0"/>
                <a:cs typeface="Times New Roman" panose="02020603050405020304" pitchFamily="18" charset="0"/>
              </a:rPr>
              <a:t>112,2 млн. </a:t>
            </a:r>
            <a:r>
              <a:rPr lang="ru-RU" sz="1600" b="1" dirty="0">
                <a:solidFill>
                  <a:prstClr val="white"/>
                </a:solidFill>
                <a:latin typeface="Liberation Serif" pitchFamily="18" charset="0"/>
                <a:cs typeface="Times New Roman" panose="02020603050405020304" pitchFamily="18" charset="0"/>
              </a:rPr>
              <a:t>рублей</a:t>
            </a:r>
          </a:p>
        </p:txBody>
      </p:sp>
      <p:sp>
        <p:nvSpPr>
          <p:cNvPr id="9" name="Прямоугольник 8"/>
          <p:cNvSpPr/>
          <p:nvPr/>
        </p:nvSpPr>
        <p:spPr>
          <a:xfrm>
            <a:off x="236225" y="120261"/>
            <a:ext cx="8736971" cy="523220"/>
          </a:xfrm>
          <a:prstGeom prst="rect">
            <a:avLst/>
          </a:prstGeom>
        </p:spPr>
        <p:txBody>
          <a:bodyPr wrap="square">
            <a:spAutoFit/>
          </a:bodyPr>
          <a:lstStyle/>
          <a:p>
            <a:pPr algn="ctr"/>
            <a:r>
              <a:rPr lang="ru-RU" sz="2800" b="1" dirty="0" smtClean="0">
                <a:latin typeface="Liberation Serif" pitchFamily="18" charset="0"/>
                <a:cs typeface="Times New Roman" panose="02020603050405020304" pitchFamily="18" charset="0"/>
              </a:rPr>
              <a:t>Социальная политика</a:t>
            </a:r>
            <a:endParaRPr lang="ru-RU" sz="2800" b="1" dirty="0">
              <a:latin typeface="Liberation Serif" pitchFamily="18" charset="0"/>
            </a:endParaRPr>
          </a:p>
        </p:txBody>
      </p:sp>
      <p:sp>
        <p:nvSpPr>
          <p:cNvPr id="10" name="TextBox 9"/>
          <p:cNvSpPr txBox="1"/>
          <p:nvPr/>
        </p:nvSpPr>
        <p:spPr>
          <a:xfrm>
            <a:off x="827584" y="548680"/>
            <a:ext cx="960107" cy="523220"/>
          </a:xfrm>
          <a:prstGeom prst="rect">
            <a:avLst/>
          </a:prstGeom>
          <a:noFill/>
        </p:spPr>
        <p:txBody>
          <a:bodyPr wrap="square" rtlCol="0">
            <a:spAutoFit/>
          </a:bodyPr>
          <a:lstStyle/>
          <a:p>
            <a:pPr algn="ctr"/>
            <a:r>
              <a:rPr lang="ru-RU" sz="1400" dirty="0" smtClean="0">
                <a:latin typeface="Liberation Serif" pitchFamily="18" charset="0"/>
              </a:rPr>
              <a:t>млн. рублей</a:t>
            </a:r>
            <a:endParaRPr lang="ru-RU" sz="1400" dirty="0">
              <a:latin typeface="Liberation Serif" pitchFamily="18" charset="0"/>
            </a:endParaRPr>
          </a:p>
        </p:txBody>
      </p:sp>
      <p:sp>
        <p:nvSpPr>
          <p:cNvPr id="12" name="Номер слайда 11"/>
          <p:cNvSpPr>
            <a:spLocks noGrp="1"/>
          </p:cNvSpPr>
          <p:nvPr>
            <p:ph type="sldNum" sz="quarter" idx="11"/>
          </p:nvPr>
        </p:nvSpPr>
        <p:spPr/>
        <p:txBody>
          <a:bodyPr/>
          <a:lstStyle/>
          <a:p>
            <a:fld id="{A1293435-380D-4EA1-93EC-CEA7FE79D970}" type="slidenum">
              <a:rPr lang="ru-RU" smtClean="0"/>
              <a:pPr/>
              <a:t>41</a:t>
            </a:fld>
            <a:endParaRPr lang="ru-RU"/>
          </a:p>
        </p:txBody>
      </p:sp>
      <p:sp>
        <p:nvSpPr>
          <p:cNvPr id="13" name="Прямоугольник 12"/>
          <p:cNvSpPr/>
          <p:nvPr/>
        </p:nvSpPr>
        <p:spPr>
          <a:xfrm>
            <a:off x="850384" y="6143644"/>
            <a:ext cx="2857520" cy="306034"/>
          </a:xfrm>
          <a:prstGeom prst="rect">
            <a:avLst/>
          </a:prstGeom>
          <a:gradFill>
            <a:gsLst>
              <a:gs pos="50000">
                <a:srgbClr val="828282"/>
              </a:gs>
              <a:gs pos="100000">
                <a:srgbClr val="5F5F5F"/>
              </a:gs>
              <a:gs pos="0">
                <a:srgbClr val="5F5F5F"/>
              </a:gs>
            </a:gsLst>
            <a:lin ang="5400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white"/>
                </a:solidFill>
                <a:latin typeface="Liberation Serif" pitchFamily="18" charset="0"/>
                <a:cs typeface="Times New Roman" panose="02020603050405020304" pitchFamily="18" charset="0"/>
              </a:rPr>
              <a:t>2026 </a:t>
            </a:r>
            <a:r>
              <a:rPr lang="ru-RU" sz="1600" b="1" dirty="0">
                <a:solidFill>
                  <a:prstClr val="white"/>
                </a:solidFill>
                <a:latin typeface="Liberation Serif" pitchFamily="18" charset="0"/>
                <a:cs typeface="Times New Roman" panose="02020603050405020304" pitchFamily="18" charset="0"/>
              </a:rPr>
              <a:t>год – </a:t>
            </a:r>
            <a:r>
              <a:rPr lang="ru-RU" sz="1600" b="1" dirty="0" smtClean="0">
                <a:solidFill>
                  <a:prstClr val="white"/>
                </a:solidFill>
                <a:latin typeface="Liberation Serif" pitchFamily="18" charset="0"/>
                <a:cs typeface="Times New Roman" panose="02020603050405020304" pitchFamily="18" charset="0"/>
              </a:rPr>
              <a:t>116,2 млн. </a:t>
            </a:r>
            <a:r>
              <a:rPr lang="ru-RU" sz="1600" b="1" dirty="0">
                <a:solidFill>
                  <a:prstClr val="white"/>
                </a:solidFill>
                <a:latin typeface="Liberation Serif" pitchFamily="18" charset="0"/>
                <a:cs typeface="Times New Roman" panose="02020603050405020304" pitchFamily="18" charset="0"/>
              </a:rPr>
              <a:t>рублей</a:t>
            </a:r>
          </a:p>
        </p:txBody>
      </p:sp>
      <p:pic>
        <p:nvPicPr>
          <p:cNvPr id="14" name="Рисунок 13" descr="2bD5p.jpg"/>
          <p:cNvPicPr>
            <a:picLocks noChangeAspect="1"/>
          </p:cNvPicPr>
          <p:nvPr/>
        </p:nvPicPr>
        <p:blipFill>
          <a:blip r:embed="rId7" cstate="print"/>
          <a:stretch>
            <a:fillRect/>
          </a:stretch>
        </p:blipFill>
        <p:spPr>
          <a:xfrm>
            <a:off x="7143768" y="5286388"/>
            <a:ext cx="1634661" cy="1175185"/>
          </a:xfrm>
          <a:prstGeom prst="rect">
            <a:avLst/>
          </a:prstGeom>
          <a:scene3d>
            <a:camera prst="orthographicFront"/>
            <a:lightRig rig="threePt" dir="t"/>
          </a:scene3d>
          <a:sp3d>
            <a:bevelT prst="angle"/>
          </a:sp3d>
        </p:spPr>
      </p:pic>
      <p:pic>
        <p:nvPicPr>
          <p:cNvPr id="28674" name="Picture 2" descr="C:\Users\Дом\Desktop\фотки для бюджета\2divR.jpg"/>
          <p:cNvPicPr>
            <a:picLocks noChangeAspect="1" noChangeArrowheads="1"/>
          </p:cNvPicPr>
          <p:nvPr/>
        </p:nvPicPr>
        <p:blipFill>
          <a:blip r:embed="rId8" cstate="print"/>
          <a:srcRect/>
          <a:stretch>
            <a:fillRect/>
          </a:stretch>
        </p:blipFill>
        <p:spPr bwMode="auto">
          <a:xfrm>
            <a:off x="4357686" y="5286388"/>
            <a:ext cx="1818553" cy="1166948"/>
          </a:xfrm>
          <a:prstGeom prst="rect">
            <a:avLst/>
          </a:prstGeom>
          <a:noFill/>
          <a:scene3d>
            <a:camera prst="orthographicFront"/>
            <a:lightRig rig="threePt" dir="t"/>
          </a:scene3d>
          <a:sp3d>
            <a:bevelT prst="angle"/>
          </a:sp3d>
        </p:spPr>
      </p:pic>
    </p:spTree>
  </p:cSld>
  <p:clrMapOvr>
    <a:masterClrMapping/>
  </p:clrMapOvr>
  <p:transition spd="slow">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5562" y="134634"/>
            <a:ext cx="8736971" cy="523220"/>
          </a:xfrm>
          <a:prstGeom prst="rect">
            <a:avLst/>
          </a:prstGeom>
        </p:spPr>
        <p:txBody>
          <a:bodyPr wrap="square">
            <a:spAutoFit/>
          </a:bodyPr>
          <a:lstStyle/>
          <a:p>
            <a:pPr algn="ctr"/>
            <a:r>
              <a:rPr lang="ru-RU" sz="2800" b="1" dirty="0" smtClean="0">
                <a:latin typeface="Liberation Serif" pitchFamily="18" charset="0"/>
                <a:cs typeface="Times New Roman" panose="02020603050405020304" pitchFamily="18" charset="0"/>
              </a:rPr>
              <a:t>Физическая культура и спорт</a:t>
            </a:r>
            <a:endParaRPr lang="ru-RU" sz="2800" b="1" dirty="0">
              <a:latin typeface="Liberation Serif" pitchFamily="18" charset="0"/>
            </a:endParaRPr>
          </a:p>
        </p:txBody>
      </p:sp>
      <p:sp>
        <p:nvSpPr>
          <p:cNvPr id="3" name="TextBox 2"/>
          <p:cNvSpPr txBox="1"/>
          <p:nvPr/>
        </p:nvSpPr>
        <p:spPr>
          <a:xfrm>
            <a:off x="971600" y="692696"/>
            <a:ext cx="777686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b="1" dirty="0" smtClean="0">
                <a:latin typeface="Liberation Serif" pitchFamily="18" charset="0"/>
              </a:rPr>
              <a:t>Расходы бюджета на физическую культуру и спорт</a:t>
            </a:r>
            <a:endParaRPr lang="ru-RU" b="1" dirty="0">
              <a:latin typeface="Liberation Serif" pitchFamily="18" charset="0"/>
            </a:endParaRPr>
          </a:p>
        </p:txBody>
      </p:sp>
      <p:graphicFrame>
        <p:nvGraphicFramePr>
          <p:cNvPr id="4" name="Схема 3"/>
          <p:cNvGraphicFramePr/>
          <p:nvPr/>
        </p:nvGraphicFramePr>
        <p:xfrm>
          <a:off x="899592" y="1484784"/>
          <a:ext cx="7872875" cy="3618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827584" y="5157192"/>
            <a:ext cx="3600400" cy="360040"/>
          </a:xfrm>
          <a:prstGeom prst="rect">
            <a:avLst/>
          </a:prstGeom>
          <a:gradFill>
            <a:gsLst>
              <a:gs pos="50000">
                <a:schemeClr val="tx1"/>
              </a:gs>
              <a:gs pos="100000">
                <a:srgbClr val="5F5F5F"/>
              </a:gs>
              <a:gs pos="0">
                <a:srgbClr val="5F5F5F"/>
              </a:gs>
            </a:gsLst>
            <a:lin ang="8346000" scaled="0"/>
          </a:gradFill>
          <a:ln w="12700" cap="sq">
            <a:solidFill>
              <a:srgbClr val="4D4D4D"/>
            </a:solidFill>
            <a:round/>
          </a:ln>
          <a:effectLst>
            <a:outerShdw blurRad="50800" dist="38100" algn="l" rotWithShape="0">
              <a:srgbClr val="5F5F5F">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1"/>
                </a:solidFill>
                <a:latin typeface="Liberation Serif" pitchFamily="18" charset="0"/>
                <a:cs typeface="Times New Roman" panose="02020603050405020304" pitchFamily="18" charset="0"/>
              </a:rPr>
              <a:t> 2024 </a:t>
            </a:r>
            <a:r>
              <a:rPr lang="ru-RU" b="1" dirty="0">
                <a:solidFill>
                  <a:schemeClr val="bg1"/>
                </a:solidFill>
                <a:latin typeface="Liberation Serif" pitchFamily="18" charset="0"/>
                <a:cs typeface="Times New Roman" panose="02020603050405020304" pitchFamily="18" charset="0"/>
              </a:rPr>
              <a:t>год </a:t>
            </a:r>
            <a:r>
              <a:rPr lang="ru-RU" b="1" dirty="0" smtClean="0">
                <a:solidFill>
                  <a:schemeClr val="bg1"/>
                </a:solidFill>
                <a:latin typeface="Liberation Serif" pitchFamily="18" charset="0"/>
                <a:cs typeface="Times New Roman" panose="02020603050405020304" pitchFamily="18" charset="0"/>
              </a:rPr>
              <a:t>– 100,8</a:t>
            </a:r>
            <a:r>
              <a:rPr lang="ru-RU" b="1" dirty="0" smtClean="0">
                <a:solidFill>
                  <a:srgbClr val="FF0000"/>
                </a:solidFill>
                <a:latin typeface="Liberation Serif" pitchFamily="18" charset="0"/>
                <a:cs typeface="Times New Roman" panose="02020603050405020304" pitchFamily="18" charset="0"/>
              </a:rPr>
              <a:t> </a:t>
            </a:r>
            <a:r>
              <a:rPr lang="ru-RU" b="1" dirty="0" smtClean="0">
                <a:solidFill>
                  <a:schemeClr val="bg1"/>
                </a:solidFill>
                <a:latin typeface="Liberation Serif" pitchFamily="18" charset="0"/>
                <a:cs typeface="Times New Roman" panose="02020603050405020304" pitchFamily="18" charset="0"/>
              </a:rPr>
              <a:t>млн. </a:t>
            </a:r>
            <a:r>
              <a:rPr lang="ru-RU" b="1" dirty="0">
                <a:solidFill>
                  <a:schemeClr val="bg1"/>
                </a:solidFill>
                <a:latin typeface="Liberation Serif" pitchFamily="18" charset="0"/>
                <a:cs typeface="Times New Roman" panose="02020603050405020304" pitchFamily="18" charset="0"/>
              </a:rPr>
              <a:t>рублей</a:t>
            </a:r>
          </a:p>
        </p:txBody>
      </p:sp>
      <p:sp>
        <p:nvSpPr>
          <p:cNvPr id="9" name="TextBox 8"/>
          <p:cNvSpPr txBox="1"/>
          <p:nvPr/>
        </p:nvSpPr>
        <p:spPr>
          <a:xfrm>
            <a:off x="478210" y="980728"/>
            <a:ext cx="1224136" cy="553998"/>
          </a:xfrm>
          <a:prstGeom prst="rect">
            <a:avLst/>
          </a:prstGeom>
          <a:noFill/>
        </p:spPr>
        <p:txBody>
          <a:bodyPr wrap="square" rtlCol="0">
            <a:spAutoFit/>
          </a:bodyPr>
          <a:lstStyle/>
          <a:p>
            <a:pPr algn="ctr"/>
            <a:r>
              <a:rPr lang="ru-RU" sz="1500" dirty="0" smtClean="0">
                <a:latin typeface="Liberation Serif" pitchFamily="18" charset="0"/>
              </a:rPr>
              <a:t>млн.                  рублей</a:t>
            </a:r>
            <a:endParaRPr lang="ru-RU" sz="1500" dirty="0">
              <a:latin typeface="Liberation Serif" pitchFamily="18" charset="0"/>
            </a:endParaRPr>
          </a:p>
        </p:txBody>
      </p:sp>
      <p:sp>
        <p:nvSpPr>
          <p:cNvPr id="11" name="Номер слайда 10"/>
          <p:cNvSpPr>
            <a:spLocks noGrp="1"/>
          </p:cNvSpPr>
          <p:nvPr>
            <p:ph type="sldNum" sz="quarter" idx="11"/>
          </p:nvPr>
        </p:nvSpPr>
        <p:spPr/>
        <p:txBody>
          <a:bodyPr/>
          <a:lstStyle/>
          <a:p>
            <a:fld id="{A1293435-380D-4EA1-93EC-CEA7FE79D970}" type="slidenum">
              <a:rPr lang="ru-RU" smtClean="0"/>
              <a:pPr/>
              <a:t>42</a:t>
            </a:fld>
            <a:endParaRPr lang="ru-RU"/>
          </a:p>
        </p:txBody>
      </p:sp>
      <p:pic>
        <p:nvPicPr>
          <p:cNvPr id="12" name="Picture 4" descr="C:\Users\Дом\Desktop\фотки для бюджета\5858906m.jpg"/>
          <p:cNvPicPr>
            <a:picLocks noChangeAspect="1" noChangeArrowheads="1"/>
          </p:cNvPicPr>
          <p:nvPr/>
        </p:nvPicPr>
        <p:blipFill>
          <a:blip r:embed="rId7" cstate="print"/>
          <a:srcRect b="11870"/>
          <a:stretch>
            <a:fillRect/>
          </a:stretch>
        </p:blipFill>
        <p:spPr bwMode="auto">
          <a:xfrm>
            <a:off x="6084168" y="4797152"/>
            <a:ext cx="2669069" cy="1642504"/>
          </a:xfrm>
          <a:prstGeom prst="rect">
            <a:avLst/>
          </a:prstGeom>
          <a:ln>
            <a:noFill/>
          </a:ln>
          <a:effectLst>
            <a:outerShdw sx="1000" sy="1000" algn="tl" rotWithShape="0">
              <a:schemeClr val="tx2">
                <a:lumMod val="40000"/>
                <a:lumOff val="60000"/>
              </a:schemeClr>
            </a:outerShdw>
          </a:effectLst>
          <a:scene3d>
            <a:camera prst="orthographicFront"/>
            <a:lightRig rig="threePt" dir="t"/>
          </a:scene3d>
          <a:sp3d>
            <a:bevelT prst="angle"/>
          </a:sp3d>
        </p:spPr>
      </p:pic>
      <p:sp>
        <p:nvSpPr>
          <p:cNvPr id="10" name="Прямоугольник 9"/>
          <p:cNvSpPr/>
          <p:nvPr/>
        </p:nvSpPr>
        <p:spPr>
          <a:xfrm>
            <a:off x="827584" y="5560665"/>
            <a:ext cx="3600400" cy="360040"/>
          </a:xfrm>
          <a:prstGeom prst="rect">
            <a:avLst/>
          </a:prstGeom>
          <a:gradFill>
            <a:gsLst>
              <a:gs pos="0">
                <a:schemeClr val="tx1"/>
              </a:gs>
              <a:gs pos="33000">
                <a:schemeClr val="dk1">
                  <a:tint val="86500"/>
                </a:schemeClr>
              </a:gs>
              <a:gs pos="46750">
                <a:schemeClr val="dk1">
                  <a:tint val="71000"/>
                  <a:satMod val="112000"/>
                </a:schemeClr>
              </a:gs>
              <a:gs pos="53000">
                <a:schemeClr val="dk1">
                  <a:tint val="71000"/>
                  <a:satMod val="112000"/>
                </a:schemeClr>
              </a:gs>
              <a:gs pos="68000">
                <a:schemeClr val="dk1">
                  <a:tint val="86000"/>
                </a:schemeClr>
              </a:gs>
              <a:gs pos="100000">
                <a:schemeClr val="dk1">
                  <a:shade val="60000"/>
                </a:schemeClr>
              </a:gs>
            </a:gsLst>
          </a:gradFill>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rtlCol="0" anchor="ctr"/>
          <a:lstStyle/>
          <a:p>
            <a:r>
              <a:rPr lang="ru-RU" sz="2400" b="1" dirty="0" smtClean="0">
                <a:solidFill>
                  <a:schemeClr val="bg1"/>
                </a:solidFill>
                <a:latin typeface="Liberation Serif" pitchFamily="18" charset="0"/>
                <a:cs typeface="Times New Roman" panose="02020603050405020304" pitchFamily="18" charset="0"/>
              </a:rPr>
              <a:t> </a:t>
            </a:r>
            <a:r>
              <a:rPr lang="ru-RU" b="1" dirty="0" smtClean="0">
                <a:solidFill>
                  <a:schemeClr val="bg1"/>
                </a:solidFill>
                <a:latin typeface="Liberation Serif" pitchFamily="18" charset="0"/>
                <a:cs typeface="Times New Roman" panose="02020603050405020304" pitchFamily="18" charset="0"/>
              </a:rPr>
              <a:t>2025 год </a:t>
            </a:r>
            <a:r>
              <a:rPr lang="ru-RU" b="1" dirty="0">
                <a:solidFill>
                  <a:schemeClr val="bg1"/>
                </a:solidFill>
                <a:latin typeface="Liberation Serif" pitchFamily="18" charset="0"/>
                <a:cs typeface="Times New Roman" panose="02020603050405020304" pitchFamily="18" charset="0"/>
              </a:rPr>
              <a:t>– </a:t>
            </a:r>
            <a:r>
              <a:rPr lang="ru-RU" b="1" dirty="0" smtClean="0">
                <a:solidFill>
                  <a:schemeClr val="bg1"/>
                </a:solidFill>
                <a:latin typeface="Liberation Serif" pitchFamily="18" charset="0"/>
                <a:cs typeface="Times New Roman" panose="02020603050405020304" pitchFamily="18" charset="0"/>
              </a:rPr>
              <a:t>55,6 млн. </a:t>
            </a:r>
            <a:r>
              <a:rPr lang="ru-RU" b="1" dirty="0">
                <a:solidFill>
                  <a:schemeClr val="bg1"/>
                </a:solidFill>
                <a:latin typeface="Liberation Serif" pitchFamily="18" charset="0"/>
                <a:cs typeface="Times New Roman" panose="02020603050405020304" pitchFamily="18" charset="0"/>
              </a:rPr>
              <a:t>рублей</a:t>
            </a:r>
          </a:p>
        </p:txBody>
      </p:sp>
      <p:sp>
        <p:nvSpPr>
          <p:cNvPr id="13" name="Прямоугольник 12"/>
          <p:cNvSpPr/>
          <p:nvPr/>
        </p:nvSpPr>
        <p:spPr>
          <a:xfrm>
            <a:off x="827584" y="5964138"/>
            <a:ext cx="3600400" cy="432048"/>
          </a:xfrm>
          <a:prstGeom prst="rect">
            <a:avLst/>
          </a:prstGeom>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rtlCol="0" anchor="ctr"/>
          <a:lstStyle/>
          <a:p>
            <a:r>
              <a:rPr lang="ru-RU" sz="2400" b="1" dirty="0" smtClean="0">
                <a:solidFill>
                  <a:schemeClr val="bg1"/>
                </a:solidFill>
                <a:latin typeface="Liberation Serif" pitchFamily="18" charset="0"/>
                <a:cs typeface="Times New Roman" panose="02020603050405020304" pitchFamily="18" charset="0"/>
              </a:rPr>
              <a:t> </a:t>
            </a:r>
            <a:r>
              <a:rPr lang="ru-RU" b="1" dirty="0" smtClean="0">
                <a:solidFill>
                  <a:schemeClr val="bg1"/>
                </a:solidFill>
                <a:latin typeface="Liberation Serif" pitchFamily="18" charset="0"/>
                <a:cs typeface="Times New Roman" panose="02020603050405020304" pitchFamily="18" charset="0"/>
              </a:rPr>
              <a:t>2026 год </a:t>
            </a:r>
            <a:r>
              <a:rPr lang="ru-RU" b="1" dirty="0">
                <a:solidFill>
                  <a:schemeClr val="bg1"/>
                </a:solidFill>
                <a:latin typeface="Liberation Serif" pitchFamily="18" charset="0"/>
                <a:cs typeface="Times New Roman" panose="02020603050405020304" pitchFamily="18" charset="0"/>
              </a:rPr>
              <a:t>– </a:t>
            </a:r>
            <a:r>
              <a:rPr lang="ru-RU" b="1" dirty="0" smtClean="0">
                <a:solidFill>
                  <a:schemeClr val="bg1"/>
                </a:solidFill>
                <a:latin typeface="Liberation Serif" pitchFamily="18" charset="0"/>
                <a:cs typeface="Times New Roman" panose="02020603050405020304" pitchFamily="18" charset="0"/>
              </a:rPr>
              <a:t>55,5 млн. </a:t>
            </a:r>
            <a:r>
              <a:rPr lang="ru-RU" b="1" dirty="0">
                <a:solidFill>
                  <a:schemeClr val="bg1"/>
                </a:solidFill>
                <a:latin typeface="Liberation Serif" pitchFamily="18" charset="0"/>
                <a:cs typeface="Times New Roman" panose="02020603050405020304" pitchFamily="18" charset="0"/>
              </a:rPr>
              <a:t>рублей</a:t>
            </a:r>
          </a:p>
        </p:txBody>
      </p:sp>
    </p:spTree>
  </p:cSld>
  <p:clrMapOvr>
    <a:masterClrMapping/>
  </p:clrMapOvr>
  <p:transition spd="slow">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260648"/>
            <a:ext cx="8424936" cy="1107996"/>
          </a:xfrm>
          <a:prstGeom prst="rect">
            <a:avLst/>
          </a:prstGeom>
          <a:noFill/>
        </p:spPr>
        <p:txBody>
          <a:bodyPr wrap="square" rtlCol="0">
            <a:spAutoFit/>
          </a:bodyPr>
          <a:lstStyle/>
          <a:p>
            <a:pPr algn="ctr"/>
            <a:r>
              <a:rPr lang="ru-RU" sz="2200" b="1" dirty="0" smtClean="0"/>
              <a:t>Финансирование социально-значимых объектов муниципальной собственности, содержащие бюджетные инвестиции и расходы на капитальный ремонт в 2024 году</a:t>
            </a:r>
          </a:p>
        </p:txBody>
      </p:sp>
      <p:sp>
        <p:nvSpPr>
          <p:cNvPr id="4" name="Номер слайда 3"/>
          <p:cNvSpPr>
            <a:spLocks noGrp="1"/>
          </p:cNvSpPr>
          <p:nvPr>
            <p:ph type="sldNum" sz="quarter" idx="11"/>
          </p:nvPr>
        </p:nvSpPr>
        <p:spPr/>
        <p:txBody>
          <a:bodyPr/>
          <a:lstStyle/>
          <a:p>
            <a:fld id="{A1293435-380D-4EA1-93EC-CEA7FE79D970}" type="slidenum">
              <a:rPr lang="ru-RU" smtClean="0"/>
              <a:pPr/>
              <a:t>43</a:t>
            </a:fld>
            <a:endParaRPr lang="ru-RU"/>
          </a:p>
        </p:txBody>
      </p:sp>
      <p:graphicFrame>
        <p:nvGraphicFramePr>
          <p:cNvPr id="5" name="Таблица 4"/>
          <p:cNvGraphicFramePr>
            <a:graphicFrameLocks noGrp="1"/>
          </p:cNvGraphicFramePr>
          <p:nvPr/>
        </p:nvGraphicFramePr>
        <p:xfrm>
          <a:off x="827584" y="1657375"/>
          <a:ext cx="7992888" cy="4684526"/>
        </p:xfrm>
        <a:graphic>
          <a:graphicData uri="http://schemas.openxmlformats.org/drawingml/2006/table">
            <a:tbl>
              <a:tblPr/>
              <a:tblGrid>
                <a:gridCol w="363313"/>
                <a:gridCol w="6902949"/>
                <a:gridCol w="726626"/>
              </a:tblGrid>
              <a:tr h="504056">
                <a:tc>
                  <a:txBody>
                    <a:bodyPr/>
                    <a:lstStyle/>
                    <a:p>
                      <a:pPr algn="ctr" fontAlgn="b"/>
                      <a:r>
                        <a:rPr lang="ru-RU" sz="1600" b="1" i="0" u="none" strike="noStrike" dirty="0" smtClean="0">
                          <a:solidFill>
                            <a:schemeClr val="bg1"/>
                          </a:solidFill>
                          <a:latin typeface="Liberation Serif" pitchFamily="18" charset="0"/>
                        </a:rPr>
                        <a:t>№ </a:t>
                      </a:r>
                      <a:r>
                        <a:rPr lang="ru-RU" sz="1600" b="1" i="0" u="none" strike="noStrike" dirty="0" err="1" smtClean="0">
                          <a:solidFill>
                            <a:schemeClr val="bg1"/>
                          </a:solidFill>
                          <a:latin typeface="Liberation Serif" pitchFamily="18" charset="0"/>
                        </a:rPr>
                        <a:t>п</a:t>
                      </a:r>
                      <a:r>
                        <a:rPr lang="ru-RU" sz="1600" b="1" i="0" u="none" strike="noStrike" dirty="0" smtClean="0">
                          <a:solidFill>
                            <a:schemeClr val="bg1"/>
                          </a:solidFill>
                          <a:latin typeface="Liberation Serif" pitchFamily="18" charset="0"/>
                        </a:rPr>
                        <a:t>/</a:t>
                      </a:r>
                      <a:r>
                        <a:rPr lang="ru-RU" sz="1600" b="1" i="0" u="none" strike="noStrike" dirty="0" err="1" smtClean="0">
                          <a:solidFill>
                            <a:schemeClr val="bg1"/>
                          </a:solidFill>
                          <a:latin typeface="Liberation Serif" pitchFamily="18" charset="0"/>
                        </a:rPr>
                        <a:t>п</a:t>
                      </a:r>
                      <a:r>
                        <a:rPr lang="ru-RU" sz="1600" b="1" i="0" u="none" strike="noStrike" dirty="0">
                          <a:solidFill>
                            <a:schemeClr val="bg1"/>
                          </a:solidFill>
                          <a:latin typeface="Liberation Serif"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7129"/>
                    </a:solidFill>
                  </a:tcPr>
                </a:tc>
                <a:tc>
                  <a:txBody>
                    <a:bodyPr/>
                    <a:lstStyle/>
                    <a:p>
                      <a:pPr algn="ctr" fontAlgn="b"/>
                      <a:r>
                        <a:rPr lang="ru-RU" sz="1600" b="1" i="0" u="none" strike="noStrike" dirty="0" smtClean="0">
                          <a:solidFill>
                            <a:schemeClr val="bg1"/>
                          </a:solidFill>
                          <a:latin typeface="Liberation Serif" pitchFamily="18" charset="0"/>
                        </a:rPr>
                        <a:t>Наименование объектов</a:t>
                      </a:r>
                      <a:endParaRPr lang="ru-RU" sz="1600" b="1" i="0" u="none" strike="noStrike" dirty="0">
                        <a:solidFill>
                          <a:schemeClr val="bg1"/>
                        </a:solidFill>
                        <a:latin typeface="Liberation Serif"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7129"/>
                    </a:solidFill>
                  </a:tcPr>
                </a:tc>
                <a:tc>
                  <a:txBody>
                    <a:bodyPr/>
                    <a:lstStyle/>
                    <a:p>
                      <a:pPr algn="ctr" fontAlgn="ctr"/>
                      <a:r>
                        <a:rPr lang="ru-RU" sz="1600" b="1" i="0" u="none" strike="noStrike" dirty="0" smtClean="0">
                          <a:solidFill>
                            <a:schemeClr val="bg1"/>
                          </a:solidFill>
                          <a:latin typeface="Liberation Serif" pitchFamily="18" charset="0"/>
                        </a:rPr>
                        <a:t>План</a:t>
                      </a:r>
                      <a:endParaRPr lang="ru-RU" sz="1600" b="1" i="0" u="none" strike="noStrike" dirty="0">
                        <a:solidFill>
                          <a:schemeClr val="bg1"/>
                        </a:solidFill>
                        <a:latin typeface="Liberation Serif"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7129"/>
                    </a:solidFill>
                  </a:tcPr>
                </a:tc>
              </a:tr>
              <a:tr h="1152128">
                <a:tc>
                  <a:txBody>
                    <a:bodyPr/>
                    <a:lstStyle/>
                    <a:p>
                      <a:pPr algn="ctr" fontAlgn="b"/>
                      <a:r>
                        <a:rPr lang="ru-RU" sz="1300" b="1" dirty="0" smtClean="0"/>
                        <a:t>1</a:t>
                      </a:r>
                      <a:endParaRPr lang="ru-RU" sz="13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1300" dirty="0">
                          <a:solidFill>
                            <a:srgbClr val="FF0000"/>
                          </a:solidFill>
                        </a:rPr>
                        <a:t> </a:t>
                      </a:r>
                      <a:r>
                        <a:rPr lang="ru-RU" sz="1300" baseline="0" dirty="0" smtClean="0">
                          <a:solidFill>
                            <a:srgbClr val="FF0000"/>
                          </a:solidFill>
                        </a:rPr>
                        <a:t> </a:t>
                      </a:r>
                      <a:r>
                        <a:rPr lang="ru-RU" sz="1300" b="0" dirty="0" smtClean="0"/>
                        <a:t>Модернизация систем коммунальной</a:t>
                      </a:r>
                      <a:r>
                        <a:rPr lang="ru-RU" sz="1300" b="0" baseline="0" dirty="0" smtClean="0"/>
                        <a:t> и</a:t>
                      </a:r>
                      <a:r>
                        <a:rPr lang="ru-RU" sz="1300" b="0" dirty="0" smtClean="0"/>
                        <a:t>нфраструктуры</a:t>
                      </a:r>
                      <a:r>
                        <a:rPr lang="ru-RU" sz="1300" b="0" baseline="0" dirty="0" smtClean="0"/>
                        <a:t> по Постановлению № 209-ПП от 30.03.2023 г.:</a:t>
                      </a:r>
                    </a:p>
                    <a:p>
                      <a:pPr algn="l" fontAlgn="t">
                        <a:buFontTx/>
                        <a:buChar char="-"/>
                      </a:pPr>
                      <a:r>
                        <a:rPr lang="ru-RU" sz="1300" b="0" baseline="0" dirty="0" smtClean="0"/>
                        <a:t> ремонт тепловых сетей</a:t>
                      </a:r>
                      <a:r>
                        <a:rPr lang="en-US" sz="1300" b="0" baseline="0" dirty="0" smtClean="0"/>
                        <a:t>;</a:t>
                      </a:r>
                      <a:endParaRPr lang="ru-RU" sz="1300" b="0" baseline="0" dirty="0" smtClean="0"/>
                    </a:p>
                    <a:p>
                      <a:pPr algn="l" fontAlgn="t">
                        <a:buFontTx/>
                        <a:buChar char="-"/>
                      </a:pPr>
                      <a:r>
                        <a:rPr lang="ru-RU" sz="1300" b="0" baseline="0" dirty="0" smtClean="0"/>
                        <a:t> ремонт участков сети водоснабжения</a:t>
                      </a:r>
                      <a:r>
                        <a:rPr lang="en-US" sz="1300" b="0" baseline="0" dirty="0" smtClean="0"/>
                        <a:t>;</a:t>
                      </a:r>
                      <a:endParaRPr lang="ru-RU" sz="1300" b="0" baseline="0" dirty="0" smtClean="0"/>
                    </a:p>
                    <a:p>
                      <a:pPr algn="l" fontAlgn="t">
                        <a:buFontTx/>
                        <a:buChar char="-"/>
                      </a:pPr>
                      <a:r>
                        <a:rPr lang="ru-RU" sz="1300" b="0" baseline="0" dirty="0" smtClean="0"/>
                        <a:t> реконструкция сетей водопровода (ул. Красных - Партизан, ул. Зеленая, ул. </a:t>
                      </a:r>
                      <a:r>
                        <a:rPr lang="ru-RU" sz="1300" b="0" baseline="0" dirty="0" err="1" smtClean="0"/>
                        <a:t>Закамышловская</a:t>
                      </a:r>
                      <a:r>
                        <a:rPr lang="ru-RU" sz="1300" b="0" baseline="0" dirty="0" smtClean="0"/>
                        <a:t>)</a:t>
                      </a:r>
                      <a:endParaRPr lang="ru-RU" sz="1300" b="0" dirty="0"/>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300" dirty="0" smtClean="0"/>
                        <a:t>42,7</a:t>
                      </a:r>
                      <a:endParaRPr lang="ru-RU" sz="13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7026">
                <a:tc>
                  <a:txBody>
                    <a:bodyPr/>
                    <a:lstStyle/>
                    <a:p>
                      <a:pPr algn="ctr" fontAlgn="b"/>
                      <a:r>
                        <a:rPr lang="ru-RU" sz="1300" b="1" dirty="0" smtClean="0"/>
                        <a:t>2</a:t>
                      </a:r>
                      <a:endParaRPr lang="ru-RU" sz="13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1300" dirty="0" smtClean="0"/>
                        <a:t>  Реализация мероприятий по модернизации школьных систем образования                         (МАОУ "Лицей № 5")</a:t>
                      </a:r>
                      <a:endParaRPr lang="ru-RU" sz="1300" dirty="0"/>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300" dirty="0" smtClean="0"/>
                        <a:t>163,4</a:t>
                      </a:r>
                      <a:endParaRPr lang="ru-RU" sz="13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7026">
                <a:tc>
                  <a:txBody>
                    <a:bodyPr/>
                    <a:lstStyle/>
                    <a:p>
                      <a:pPr algn="ctr" fontAlgn="b"/>
                      <a:r>
                        <a:rPr lang="ru-RU" sz="1300" b="1" dirty="0" smtClean="0"/>
                        <a:t>3</a:t>
                      </a:r>
                      <a:endParaRPr lang="ru-RU" sz="13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1300" dirty="0" smtClean="0"/>
                        <a:t>  Обеспечение мероприятий по оборудованию спортивной площадки в общеобразовательной организации МАОУ "Школа №6" КГО</a:t>
                      </a:r>
                      <a:endParaRPr lang="ru-RU" sz="1300" dirty="0"/>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300" dirty="0" smtClean="0"/>
                        <a:t>26,9</a:t>
                      </a:r>
                      <a:endParaRPr lang="ru-RU" sz="13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7026">
                <a:tc>
                  <a:txBody>
                    <a:bodyPr/>
                    <a:lstStyle/>
                    <a:p>
                      <a:pPr algn="ctr" fontAlgn="b"/>
                      <a:r>
                        <a:rPr lang="ru-RU" sz="1300" b="1" dirty="0" smtClean="0"/>
                        <a:t>4</a:t>
                      </a:r>
                      <a:endParaRPr lang="ru-RU" sz="13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1300" dirty="0"/>
                        <a:t>  Реализация </a:t>
                      </a:r>
                      <a:r>
                        <a:rPr lang="ru-RU" sz="1300" dirty="0" smtClean="0"/>
                        <a:t>проекта </a:t>
                      </a:r>
                      <a:r>
                        <a:rPr lang="ru-RU" sz="1300" dirty="0"/>
                        <a:t>капитального строительства по развитию </a:t>
                      </a:r>
                      <a:r>
                        <a:rPr lang="ru-RU" sz="1300" dirty="0" smtClean="0"/>
                        <a:t>газификации (Газопровод</a:t>
                      </a:r>
                      <a:r>
                        <a:rPr lang="ru-RU" sz="1300" baseline="0" dirty="0" smtClean="0"/>
                        <a:t> поселок Первомайский – город Камышлов</a:t>
                      </a:r>
                      <a:r>
                        <a:rPr lang="ru-RU" sz="1300" dirty="0" smtClean="0"/>
                        <a:t>)</a:t>
                      </a:r>
                      <a:endParaRPr lang="ru-RU" sz="1300" dirty="0"/>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300" dirty="0" smtClean="0"/>
                        <a:t>38,4</a:t>
                      </a:r>
                      <a:endParaRPr lang="ru-RU" sz="13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7026">
                <a:tc>
                  <a:txBody>
                    <a:bodyPr/>
                    <a:lstStyle/>
                    <a:p>
                      <a:pPr algn="ctr" fontAlgn="b"/>
                      <a:r>
                        <a:rPr lang="ru-RU" sz="1300" b="1" dirty="0" smtClean="0"/>
                        <a:t>5</a:t>
                      </a:r>
                      <a:endParaRPr lang="ru-RU" sz="13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1300" dirty="0"/>
                        <a:t>  </a:t>
                      </a:r>
                      <a:r>
                        <a:rPr lang="ru-RU" sz="1300" dirty="0" smtClean="0"/>
                        <a:t>Переселение </a:t>
                      </a:r>
                      <a:r>
                        <a:rPr lang="ru-RU" sz="1300" dirty="0"/>
                        <a:t>граждан на территории Камышловского городского округа из аварийного жилищного фонда в </a:t>
                      </a:r>
                      <a:r>
                        <a:rPr lang="ru-RU" sz="1300" dirty="0" smtClean="0"/>
                        <a:t>2021-2025 годах</a:t>
                      </a:r>
                      <a:endParaRPr lang="ru-RU" sz="1300" dirty="0"/>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300" dirty="0" smtClean="0"/>
                        <a:t>10,1</a:t>
                      </a:r>
                      <a:endParaRPr lang="ru-RU" sz="13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7026">
                <a:tc>
                  <a:txBody>
                    <a:bodyPr/>
                    <a:lstStyle/>
                    <a:p>
                      <a:pPr algn="ctr" fontAlgn="b"/>
                      <a:r>
                        <a:rPr lang="ru-RU" sz="1300" b="1" dirty="0" smtClean="0"/>
                        <a:t>6</a:t>
                      </a:r>
                      <a:endParaRPr lang="ru-RU" sz="13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ru-RU" sz="1300" dirty="0"/>
                        <a:t>  </a:t>
                      </a:r>
                      <a:r>
                        <a:rPr lang="ru-RU" sz="1300" dirty="0" smtClean="0"/>
                        <a:t>Обустройство многофункциональной спортивной площадки (в границах ул.</a:t>
                      </a:r>
                      <a:r>
                        <a:rPr lang="ru-RU" sz="1300" baseline="0" dirty="0" smtClean="0"/>
                        <a:t> </a:t>
                      </a:r>
                      <a:r>
                        <a:rPr lang="ru-RU" sz="1300" dirty="0" err="1" smtClean="0"/>
                        <a:t>Леваневского</a:t>
                      </a:r>
                      <a:r>
                        <a:rPr lang="ru-RU" sz="1300" dirty="0" smtClean="0"/>
                        <a:t> – Куйбышева)</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dirty="0" smtClean="0"/>
                        <a:t>42,6</a:t>
                      </a:r>
                      <a:endParaRPr lang="ru-RU" sz="13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7026">
                <a:tc>
                  <a:txBody>
                    <a:bodyPr/>
                    <a:lstStyle/>
                    <a:p>
                      <a:pPr algn="ctr" fontAlgn="b"/>
                      <a:r>
                        <a:rPr lang="ru-RU" sz="1300" b="1" dirty="0" smtClean="0"/>
                        <a:t>7</a:t>
                      </a:r>
                      <a:endParaRPr lang="ru-RU" sz="13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just"/>
                      <a:r>
                        <a:rPr lang="ru-RU" sz="1300" dirty="0"/>
                        <a:t>   </a:t>
                      </a:r>
                      <a:r>
                        <a:rPr lang="ru-RU" sz="1300" dirty="0" smtClean="0"/>
                        <a:t>Мероприятия, связанные с безопасностью дорожного движения, в т.ч. ремонт участков улично-дорожной сети города</a:t>
                      </a:r>
                      <a:endParaRPr lang="ru-RU" sz="1300" dirty="0"/>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dirty="0" smtClean="0"/>
                        <a:t>52,9</a:t>
                      </a:r>
                      <a:endParaRPr lang="ru-RU" sz="13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8175">
                <a:tc>
                  <a:txBody>
                    <a:bodyPr/>
                    <a:lstStyle/>
                    <a:p>
                      <a:pPr algn="ctr" fontAlgn="b"/>
                      <a:r>
                        <a:rPr lang="ru-RU" sz="1300" b="1" dirty="0" smtClean="0"/>
                        <a:t>8</a:t>
                      </a:r>
                      <a:endParaRPr lang="ru-RU" sz="13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1300" dirty="0" smtClean="0"/>
                        <a:t>  Установка (строительство) пожарных резервуаров</a:t>
                      </a:r>
                      <a:endParaRPr lang="ru-RU" sz="1300" dirty="0"/>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300" dirty="0" smtClean="0"/>
                        <a:t>4,1</a:t>
                      </a:r>
                      <a:endParaRPr lang="ru-RU" sz="13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8011">
                <a:tc>
                  <a:txBody>
                    <a:bodyPr/>
                    <a:lstStyle/>
                    <a:p>
                      <a:pPr algn="ctr" fontAlgn="b"/>
                      <a:r>
                        <a:rPr lang="ru-RU" sz="1400" b="1" dirty="0" smtClean="0"/>
                        <a:t>9</a:t>
                      </a:r>
                      <a:endParaRPr lang="ru-RU" sz="1400" b="1" dirty="0"/>
                    </a:p>
                  </a:txBody>
                  <a:tcPr marL="0" marR="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1" dirty="0" smtClean="0"/>
                        <a:t> </a:t>
                      </a:r>
                      <a:r>
                        <a:rPr lang="en-US" sz="1400" b="1" dirty="0" smtClean="0"/>
                        <a:t>   </a:t>
                      </a:r>
                      <a:r>
                        <a:rPr lang="ru-RU" sz="1400" b="1" dirty="0" smtClean="0"/>
                        <a:t>ВСЕГО </a:t>
                      </a:r>
                      <a:r>
                        <a:rPr lang="ru-RU" sz="1400" b="1" dirty="0"/>
                        <a:t>РАСХОДОВ</a:t>
                      </a:r>
                      <a:r>
                        <a:rPr lang="ru-RU" sz="1400" b="1" dirty="0" smtClean="0"/>
                        <a:t>:</a:t>
                      </a:r>
                    </a:p>
                  </a:txBody>
                  <a:tcPr marL="0" marR="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1" dirty="0" smtClean="0">
                          <a:solidFill>
                            <a:schemeClr val="tx1"/>
                          </a:solidFill>
                        </a:rPr>
                        <a:t>381,1</a:t>
                      </a:r>
                      <a:endParaRPr lang="ru-RU" sz="1400" b="1" dirty="0">
                        <a:solidFill>
                          <a:schemeClr val="tx1"/>
                        </a:solidFill>
                      </a:endParaRPr>
                    </a:p>
                  </a:txBody>
                  <a:tcPr marL="0" marR="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6" name="TextBox 5"/>
          <p:cNvSpPr txBox="1"/>
          <p:nvPr/>
        </p:nvSpPr>
        <p:spPr>
          <a:xfrm>
            <a:off x="7956376" y="1340768"/>
            <a:ext cx="920508" cy="307777"/>
          </a:xfrm>
          <a:prstGeom prst="rect">
            <a:avLst/>
          </a:prstGeom>
          <a:noFill/>
        </p:spPr>
        <p:txBody>
          <a:bodyPr wrap="none" rtlCol="0">
            <a:spAutoFit/>
          </a:bodyPr>
          <a:lstStyle/>
          <a:p>
            <a:r>
              <a:rPr lang="ru-RU" sz="1400" b="1" dirty="0" smtClean="0"/>
              <a:t>млн. руб.</a:t>
            </a:r>
            <a:endParaRPr lang="ru-RU" sz="1400" b="1" dirty="0"/>
          </a:p>
        </p:txBody>
      </p:sp>
    </p:spTree>
  </p:cSld>
  <p:clrMapOvr>
    <a:masterClrMapping/>
  </p:clrMapOvr>
  <p:transition spd="slow">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88640"/>
            <a:ext cx="8102703" cy="954107"/>
          </a:xfrm>
          <a:prstGeom prst="rect">
            <a:avLst/>
          </a:prstGeom>
        </p:spPr>
        <p:txBody>
          <a:bodyPr wrap="square">
            <a:spAutoFit/>
          </a:bodyPr>
          <a:lstStyle/>
          <a:p>
            <a:pPr algn="ctr"/>
            <a:r>
              <a:rPr lang="ru-RU" sz="2800" b="1" dirty="0" smtClean="0">
                <a:latin typeface="Liberation Serif" pitchFamily="18" charset="0"/>
                <a:cs typeface="Times New Roman" panose="02020603050405020304" pitchFamily="18" charset="0"/>
              </a:rPr>
              <a:t>Верхний предел муниципального внутреннего долга Камышловского городского округа</a:t>
            </a:r>
            <a:endParaRPr lang="ru-RU" sz="2800" b="1" dirty="0">
              <a:latin typeface="Liberation Serif" pitchFamily="18" charset="0"/>
              <a:cs typeface="Times New Roman" panose="02020603050405020304" pitchFamily="18" charset="0"/>
            </a:endParaRPr>
          </a:p>
        </p:txBody>
      </p:sp>
      <p:sp>
        <p:nvSpPr>
          <p:cNvPr id="11" name="Номер слайда 10"/>
          <p:cNvSpPr>
            <a:spLocks noGrp="1"/>
          </p:cNvSpPr>
          <p:nvPr>
            <p:ph type="sldNum" sz="quarter" idx="11"/>
          </p:nvPr>
        </p:nvSpPr>
        <p:spPr/>
        <p:txBody>
          <a:bodyPr/>
          <a:lstStyle/>
          <a:p>
            <a:fld id="{A1293435-380D-4EA1-93EC-CEA7FE79D970}" type="slidenum">
              <a:rPr lang="ru-RU" smtClean="0"/>
              <a:pPr/>
              <a:t>44</a:t>
            </a:fld>
            <a:endParaRPr lang="ru-RU"/>
          </a:p>
        </p:txBody>
      </p:sp>
      <p:sp>
        <p:nvSpPr>
          <p:cNvPr id="7" name="TextBox 6"/>
          <p:cNvSpPr txBox="1"/>
          <p:nvPr/>
        </p:nvSpPr>
        <p:spPr>
          <a:xfrm>
            <a:off x="7452320" y="1412776"/>
            <a:ext cx="1440160" cy="307777"/>
          </a:xfrm>
          <a:prstGeom prst="rect">
            <a:avLst/>
          </a:prstGeom>
          <a:noFill/>
        </p:spPr>
        <p:txBody>
          <a:bodyPr wrap="square" rtlCol="0">
            <a:spAutoFit/>
          </a:bodyPr>
          <a:lstStyle/>
          <a:p>
            <a:r>
              <a:rPr lang="ru-RU" sz="1400" b="1" dirty="0" smtClean="0">
                <a:latin typeface="Liberation Serif" pitchFamily="18" charset="0"/>
              </a:rPr>
              <a:t>млн. рублей</a:t>
            </a:r>
            <a:endParaRPr lang="ru-RU" sz="1400" b="1" dirty="0">
              <a:latin typeface="Liberation Serif" pitchFamily="18" charset="0"/>
            </a:endParaRPr>
          </a:p>
        </p:txBody>
      </p:sp>
      <p:graphicFrame>
        <p:nvGraphicFramePr>
          <p:cNvPr id="12" name="Диаграмма 11"/>
          <p:cNvGraphicFramePr/>
          <p:nvPr/>
        </p:nvGraphicFramePr>
        <p:xfrm>
          <a:off x="683568" y="1340768"/>
          <a:ext cx="8280920"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
          <p:cNvSpPr txBox="1"/>
          <p:nvPr/>
        </p:nvSpPr>
        <p:spPr>
          <a:xfrm>
            <a:off x="1729780" y="1734716"/>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b="1" dirty="0" smtClean="0"/>
              <a:t>53,4</a:t>
            </a:r>
            <a:endParaRPr lang="ru-RU" sz="1600" b="1" dirty="0"/>
          </a:p>
        </p:txBody>
      </p:sp>
      <p:sp>
        <p:nvSpPr>
          <p:cNvPr id="10" name="TextBox 1"/>
          <p:cNvSpPr txBox="1"/>
          <p:nvPr/>
        </p:nvSpPr>
        <p:spPr>
          <a:xfrm>
            <a:off x="3313956" y="1537742"/>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b="1" dirty="0" smtClean="0"/>
              <a:t>56,3</a:t>
            </a:r>
            <a:endParaRPr lang="ru-RU" sz="1600" b="1" dirty="0"/>
          </a:p>
        </p:txBody>
      </p:sp>
      <p:sp>
        <p:nvSpPr>
          <p:cNvPr id="14" name="TextBox 1"/>
          <p:cNvSpPr txBox="1"/>
          <p:nvPr/>
        </p:nvSpPr>
        <p:spPr>
          <a:xfrm>
            <a:off x="4932040" y="2165623"/>
            <a:ext cx="576064"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b="1" dirty="0" smtClean="0"/>
              <a:t>47,1</a:t>
            </a:r>
          </a:p>
          <a:p>
            <a:endParaRPr lang="ru-RU" sz="1600" b="1" dirty="0"/>
          </a:p>
        </p:txBody>
      </p:sp>
      <p:sp>
        <p:nvSpPr>
          <p:cNvPr id="8" name="TextBox 1"/>
          <p:cNvSpPr txBox="1"/>
          <p:nvPr/>
        </p:nvSpPr>
        <p:spPr>
          <a:xfrm>
            <a:off x="6516216" y="2742828"/>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b="1" dirty="0" smtClean="0"/>
              <a:t>38,0</a:t>
            </a:r>
          </a:p>
          <a:p>
            <a:endParaRPr lang="ru-RU" sz="1600" b="1" dirty="0"/>
          </a:p>
        </p:txBody>
      </p:sp>
    </p:spTree>
  </p:cSld>
  <p:clrMapOvr>
    <a:masterClrMapping/>
  </p:clrMapOvr>
  <p:transition spd="slow">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45</a:t>
            </a:fld>
            <a:endParaRPr lang="ru-RU"/>
          </a:p>
        </p:txBody>
      </p:sp>
      <p:sp>
        <p:nvSpPr>
          <p:cNvPr id="3" name="Прямоугольник 2"/>
          <p:cNvSpPr/>
          <p:nvPr/>
        </p:nvSpPr>
        <p:spPr>
          <a:xfrm>
            <a:off x="1115616" y="548680"/>
            <a:ext cx="7449592" cy="5663089"/>
          </a:xfrm>
          <a:prstGeom prst="rect">
            <a:avLst/>
          </a:prstGeom>
        </p:spPr>
        <p:txBody>
          <a:bodyPr wrap="square">
            <a:spAutoFit/>
          </a:bodyPr>
          <a:lstStyle/>
          <a:p>
            <a:pPr algn="ct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Liberation Serif" pitchFamily="18" charset="0"/>
                <a:cs typeface="Times New Roman" panose="02020603050405020304" pitchFamily="18" charset="0"/>
              </a:rPr>
              <a:t>Брошюра </a:t>
            </a:r>
            <a:r>
              <a:rPr lang="ru-RU" sz="1600" dirty="0">
                <a:latin typeface="Liberation Serif" pitchFamily="18" charset="0"/>
                <a:cs typeface="Times New Roman" panose="02020603050405020304" pitchFamily="18" charset="0"/>
              </a:rPr>
              <a:t>Бюджет для </a:t>
            </a:r>
            <a:r>
              <a:rPr lang="ru-RU" sz="1600" dirty="0" smtClean="0">
                <a:latin typeface="Liberation Serif" pitchFamily="18" charset="0"/>
                <a:cs typeface="Times New Roman" panose="02020603050405020304" pitchFamily="18" charset="0"/>
              </a:rPr>
              <a:t>граждан</a:t>
            </a:r>
          </a:p>
          <a:p>
            <a:pPr algn="ctr"/>
            <a:r>
              <a:rPr lang="ru-RU" sz="1600" dirty="0" smtClean="0">
                <a:latin typeface="Liberation Serif" pitchFamily="18" charset="0"/>
                <a:cs typeface="Times New Roman" panose="02020603050405020304" pitchFamily="18" charset="0"/>
              </a:rPr>
              <a:t>по решению Думы Камышловского городского округа от 07.12.2023 №315</a:t>
            </a:r>
          </a:p>
          <a:p>
            <a:pPr algn="ctr"/>
            <a:r>
              <a:rPr lang="ru-RU" sz="1600" dirty="0" smtClean="0">
                <a:latin typeface="Liberation Serif" pitchFamily="18" charset="0"/>
                <a:cs typeface="Times New Roman" panose="02020603050405020304" pitchFamily="18" charset="0"/>
              </a:rPr>
              <a:t>«О бюджете Камышловского городского округа на 2024 год и плановый период 2025 и 2026 годов»</a:t>
            </a:r>
            <a:endParaRPr lang="ru-RU" sz="1600" dirty="0">
              <a:latin typeface="Liberation Serif" pitchFamily="18" charset="0"/>
              <a:cs typeface="Times New Roman" panose="02020603050405020304" pitchFamily="18" charset="0"/>
            </a:endParaRPr>
          </a:p>
          <a:p>
            <a:pPr algn="ctr"/>
            <a:endParaRPr lang="ru-RU" sz="1600" dirty="0" smtClean="0">
              <a:latin typeface="Liberation Serif" pitchFamily="18" charset="0"/>
              <a:cs typeface="Times New Roman" panose="02020603050405020304" pitchFamily="18" charset="0"/>
            </a:endParaRPr>
          </a:p>
          <a:p>
            <a:pPr algn="ctr"/>
            <a:endParaRPr lang="ru-RU" sz="1600" dirty="0" smtClean="0">
              <a:latin typeface="Liberation Serif" pitchFamily="18" charset="0"/>
              <a:cs typeface="Times New Roman" panose="02020603050405020304" pitchFamily="18" charset="0"/>
            </a:endParaRPr>
          </a:p>
          <a:p>
            <a:pPr algn="ctr"/>
            <a:r>
              <a:rPr lang="ru-RU" sz="1600" dirty="0" smtClean="0">
                <a:latin typeface="Liberation Serif" pitchFamily="18" charset="0"/>
                <a:cs typeface="Times New Roman" panose="02020603050405020304" pitchFamily="18" charset="0"/>
              </a:rPr>
              <a:t>Над </a:t>
            </a:r>
            <a:r>
              <a:rPr lang="ru-RU" sz="1600" dirty="0">
                <a:latin typeface="Liberation Serif" pitchFamily="18" charset="0"/>
                <a:cs typeface="Times New Roman" panose="02020603050405020304" pitchFamily="18" charset="0"/>
              </a:rPr>
              <a:t>проектом </a:t>
            </a:r>
            <a:r>
              <a:rPr lang="ru-RU" sz="1600" dirty="0" smtClean="0">
                <a:latin typeface="Liberation Serif" pitchFamily="18" charset="0"/>
                <a:cs typeface="Times New Roman" panose="02020603050405020304" pitchFamily="18" charset="0"/>
              </a:rPr>
              <a:t>работали:</a:t>
            </a:r>
          </a:p>
          <a:p>
            <a:pPr algn="ctr"/>
            <a:r>
              <a:rPr lang="ru-RU" sz="1600" dirty="0" smtClean="0">
                <a:latin typeface="Liberation Serif" pitchFamily="18" charset="0"/>
                <a:cs typeface="Times New Roman" panose="02020603050405020304" pitchFamily="18" charset="0"/>
              </a:rPr>
              <a:t>Специалисты финансового управления </a:t>
            </a:r>
          </a:p>
          <a:p>
            <a:pPr algn="ctr"/>
            <a:r>
              <a:rPr lang="ru-RU" sz="1600" dirty="0" smtClean="0">
                <a:latin typeface="Liberation Serif" pitchFamily="18" charset="0"/>
                <a:cs typeface="Times New Roman" panose="02020603050405020304" pitchFamily="18" charset="0"/>
              </a:rPr>
              <a:t>администрации Камышловского городского округа</a:t>
            </a:r>
            <a:endParaRPr lang="ru-RU" sz="1600" dirty="0">
              <a:latin typeface="Liberation Serif" pitchFamily="18" charset="0"/>
              <a:cs typeface="Times New Roman" panose="02020603050405020304" pitchFamily="18" charset="0"/>
            </a:endParaRPr>
          </a:p>
          <a:p>
            <a:pPr algn="ctr"/>
            <a:endParaRPr lang="ru-RU" sz="1600" dirty="0" smtClean="0">
              <a:latin typeface="Liberation Serif" pitchFamily="18" charset="0"/>
              <a:cs typeface="Times New Roman" panose="02020603050405020304" pitchFamily="18" charset="0"/>
            </a:endParaRPr>
          </a:p>
          <a:p>
            <a:pPr algn="ctr"/>
            <a:endParaRPr lang="ru-RU" sz="1600" dirty="0" smtClean="0">
              <a:latin typeface="Liberation Serif" pitchFamily="18" charset="0"/>
              <a:cs typeface="Times New Roman" panose="02020603050405020304" pitchFamily="18" charset="0"/>
            </a:endParaRPr>
          </a:p>
          <a:p>
            <a:pPr algn="ctr"/>
            <a:r>
              <a:rPr lang="ru-RU" sz="1600" dirty="0" smtClean="0">
                <a:latin typeface="Liberation Serif" pitchFamily="18" charset="0"/>
                <a:cs typeface="Times New Roman" panose="02020603050405020304" pitchFamily="18" charset="0"/>
              </a:rPr>
              <a:t>Свердлова, ул., </a:t>
            </a:r>
            <a:r>
              <a:rPr lang="ru-RU" sz="1600" dirty="0">
                <a:latin typeface="Liberation Serif" pitchFamily="18" charset="0"/>
                <a:cs typeface="Times New Roman" panose="02020603050405020304" pitchFamily="18" charset="0"/>
              </a:rPr>
              <a:t>д. </a:t>
            </a:r>
            <a:r>
              <a:rPr lang="ru-RU" sz="1600" dirty="0" smtClean="0">
                <a:latin typeface="Liberation Serif" pitchFamily="18" charset="0"/>
                <a:cs typeface="Times New Roman" panose="02020603050405020304" pitchFamily="18" charset="0"/>
              </a:rPr>
              <a:t>41, </a:t>
            </a:r>
            <a:r>
              <a:rPr lang="ru-RU" sz="1600" dirty="0">
                <a:latin typeface="Liberation Serif" pitchFamily="18" charset="0"/>
                <a:cs typeface="Times New Roman" panose="02020603050405020304" pitchFamily="18" charset="0"/>
              </a:rPr>
              <a:t>г. </a:t>
            </a:r>
            <a:r>
              <a:rPr lang="ru-RU" sz="1600" dirty="0" smtClean="0">
                <a:latin typeface="Liberation Serif" pitchFamily="18" charset="0"/>
                <a:cs typeface="Times New Roman" panose="02020603050405020304" pitchFamily="18" charset="0"/>
              </a:rPr>
              <a:t>Камышлов, 624860</a:t>
            </a:r>
            <a:r>
              <a:rPr lang="ru-RU" sz="1600" dirty="0">
                <a:latin typeface="Liberation Serif" pitchFamily="18" charset="0"/>
                <a:cs typeface="Times New Roman" panose="02020603050405020304" pitchFamily="18" charset="0"/>
              </a:rPr>
              <a:t/>
            </a:r>
            <a:br>
              <a:rPr lang="ru-RU" sz="1600" dirty="0">
                <a:latin typeface="Liberation Serif" pitchFamily="18" charset="0"/>
                <a:cs typeface="Times New Roman" panose="02020603050405020304" pitchFamily="18" charset="0"/>
              </a:rPr>
            </a:br>
            <a:r>
              <a:rPr lang="ru-RU" sz="1600" dirty="0">
                <a:latin typeface="Liberation Serif" pitchFamily="18" charset="0"/>
                <a:cs typeface="Times New Roman" panose="02020603050405020304" pitchFamily="18" charset="0"/>
              </a:rPr>
              <a:t>тел. </a:t>
            </a:r>
            <a:r>
              <a:rPr lang="ru-RU" sz="1600" dirty="0" smtClean="0">
                <a:latin typeface="Liberation Serif" pitchFamily="18" charset="0"/>
                <a:cs typeface="Times New Roman" panose="02020603050405020304" pitchFamily="18" charset="0"/>
              </a:rPr>
              <a:t>2-34-94</a:t>
            </a:r>
            <a:r>
              <a:rPr lang="en-US" sz="1600" dirty="0" smtClean="0">
                <a:latin typeface="Liberation Serif" pitchFamily="18" charset="0"/>
                <a:cs typeface="Times New Roman" panose="02020603050405020304" pitchFamily="18" charset="0"/>
              </a:rPr>
              <a:t>, 2-31-93</a:t>
            </a:r>
            <a:r>
              <a:rPr lang="ru-RU" sz="1600" dirty="0" smtClean="0">
                <a:latin typeface="Liberation Serif" pitchFamily="18" charset="0"/>
                <a:cs typeface="Times New Roman" panose="02020603050405020304" pitchFamily="18" charset="0"/>
              </a:rPr>
              <a:t>; </a:t>
            </a:r>
            <a:r>
              <a:rPr lang="ru-RU" sz="1600" dirty="0">
                <a:latin typeface="Liberation Serif" pitchFamily="18" charset="0"/>
                <a:cs typeface="Times New Roman" panose="02020603050405020304" pitchFamily="18" charset="0"/>
              </a:rPr>
              <a:t>Факс </a:t>
            </a:r>
            <a:r>
              <a:rPr lang="ru-RU" sz="1600" dirty="0" smtClean="0">
                <a:latin typeface="Liberation Serif" pitchFamily="18" charset="0"/>
                <a:cs typeface="Times New Roman" panose="02020603050405020304" pitchFamily="18" charset="0"/>
              </a:rPr>
              <a:t>2-34-94</a:t>
            </a:r>
            <a:r>
              <a:rPr lang="ru-RU" sz="1600" dirty="0">
                <a:latin typeface="Liberation Serif" pitchFamily="18" charset="0"/>
                <a:cs typeface="Times New Roman" panose="02020603050405020304" pitchFamily="18" charset="0"/>
              </a:rPr>
              <a:t/>
            </a:r>
            <a:br>
              <a:rPr lang="ru-RU" sz="1600" dirty="0">
                <a:latin typeface="Liberation Serif" pitchFamily="18" charset="0"/>
                <a:cs typeface="Times New Roman" panose="02020603050405020304" pitchFamily="18" charset="0"/>
              </a:rPr>
            </a:br>
            <a:r>
              <a:rPr lang="ru-RU" sz="1600" dirty="0">
                <a:latin typeface="Liberation Serif" pitchFamily="18" charset="0"/>
                <a:cs typeface="Times New Roman" panose="02020603050405020304" pitchFamily="18" charset="0"/>
              </a:rPr>
              <a:t>Интернет-сайт: </a:t>
            </a:r>
            <a:r>
              <a:rPr lang="en-US" sz="1600" dirty="0">
                <a:latin typeface="Liberation Serif" pitchFamily="18" charset="0"/>
                <a:cs typeface="Times New Roman" panose="02020603050405020304" pitchFamily="18" charset="0"/>
                <a:hlinkClick r:id="rId2"/>
              </a:rPr>
              <a:t>www</a:t>
            </a:r>
            <a:r>
              <a:rPr lang="ru-RU" sz="1600" dirty="0" smtClean="0">
                <a:latin typeface="Liberation Serif" pitchFamily="18" charset="0"/>
                <a:cs typeface="Times New Roman" panose="02020603050405020304" pitchFamily="18" charset="0"/>
                <a:hlinkClick r:id="rId2"/>
              </a:rPr>
              <a:t>.</a:t>
            </a:r>
            <a:r>
              <a:rPr lang="en-US" sz="1600" dirty="0" smtClean="0">
                <a:latin typeface="Liberation Serif" pitchFamily="18" charset="0"/>
                <a:cs typeface="Times New Roman" panose="02020603050405020304" pitchFamily="18" charset="0"/>
                <a:hlinkClick r:id="rId2"/>
              </a:rPr>
              <a:t>gorod-kamyshlov.ru</a:t>
            </a:r>
            <a:r>
              <a:rPr lang="ru-RU" sz="1600" dirty="0">
                <a:latin typeface="Liberation Serif" pitchFamily="18" charset="0"/>
                <a:cs typeface="Times New Roman" panose="02020603050405020304" pitchFamily="18" charset="0"/>
              </a:rPr>
              <a:t/>
            </a:r>
            <a:br>
              <a:rPr lang="ru-RU" sz="1600" dirty="0">
                <a:latin typeface="Liberation Serif" pitchFamily="18" charset="0"/>
                <a:cs typeface="Times New Roman" panose="02020603050405020304" pitchFamily="18" charset="0"/>
              </a:rPr>
            </a:br>
            <a:endParaRPr lang="ru-RU" sz="1600" dirty="0" smtClean="0">
              <a:latin typeface="Liberation Serif" pitchFamily="18" charset="0"/>
              <a:cs typeface="Times New Roman" panose="02020603050405020304" pitchFamily="18" charset="0"/>
            </a:endParaRPr>
          </a:p>
          <a:p>
            <a:pPr algn="ctr"/>
            <a:r>
              <a:rPr lang="ru-RU" sz="1600" dirty="0" smtClean="0">
                <a:latin typeface="Liberation Serif" pitchFamily="18" charset="0"/>
                <a:cs typeface="Times New Roman" panose="02020603050405020304" pitchFamily="18" charset="0"/>
              </a:rPr>
              <a:t>Режим </a:t>
            </a:r>
            <a:r>
              <a:rPr lang="ru-RU" sz="1600" dirty="0">
                <a:latin typeface="Liberation Serif" pitchFamily="18" charset="0"/>
                <a:cs typeface="Times New Roman" panose="02020603050405020304" pitchFamily="18" charset="0"/>
              </a:rPr>
              <a:t>работы:</a:t>
            </a:r>
            <a:br>
              <a:rPr lang="ru-RU" sz="1600" dirty="0">
                <a:latin typeface="Liberation Serif" pitchFamily="18" charset="0"/>
                <a:cs typeface="Times New Roman" panose="02020603050405020304" pitchFamily="18" charset="0"/>
              </a:rPr>
            </a:br>
            <a:r>
              <a:rPr lang="ru-RU" sz="1600" dirty="0">
                <a:latin typeface="Liberation Serif" pitchFamily="18" charset="0"/>
                <a:cs typeface="Times New Roman" panose="02020603050405020304" pitchFamily="18" charset="0"/>
              </a:rPr>
              <a:t>понедельник-четверг с </a:t>
            </a:r>
            <a:r>
              <a:rPr lang="ru-RU" sz="1600" dirty="0" smtClean="0">
                <a:latin typeface="Liberation Serif" pitchFamily="18" charset="0"/>
                <a:cs typeface="Times New Roman" panose="02020603050405020304" pitchFamily="18" charset="0"/>
              </a:rPr>
              <a:t>8 </a:t>
            </a:r>
            <a:r>
              <a:rPr lang="ru-RU" sz="1600" dirty="0">
                <a:latin typeface="Liberation Serif" pitchFamily="18" charset="0"/>
                <a:cs typeface="Times New Roman" panose="02020603050405020304" pitchFamily="18" charset="0"/>
              </a:rPr>
              <a:t>до </a:t>
            </a:r>
            <a:r>
              <a:rPr lang="ru-RU" sz="1600" dirty="0" smtClean="0">
                <a:latin typeface="Liberation Serif" pitchFamily="18" charset="0"/>
                <a:cs typeface="Times New Roman" panose="02020603050405020304" pitchFamily="18" charset="0"/>
              </a:rPr>
              <a:t>17 </a:t>
            </a:r>
            <a:r>
              <a:rPr lang="ru-RU" sz="1600" dirty="0">
                <a:latin typeface="Liberation Serif" pitchFamily="18" charset="0"/>
                <a:cs typeface="Times New Roman" panose="02020603050405020304" pitchFamily="18" charset="0"/>
              </a:rPr>
              <a:t>часов,</a:t>
            </a:r>
            <a:br>
              <a:rPr lang="ru-RU" sz="1600" dirty="0">
                <a:latin typeface="Liberation Serif" pitchFamily="18" charset="0"/>
                <a:cs typeface="Times New Roman" panose="02020603050405020304" pitchFamily="18" charset="0"/>
              </a:rPr>
            </a:br>
            <a:r>
              <a:rPr lang="ru-RU" sz="1600" dirty="0">
                <a:latin typeface="Liberation Serif" pitchFamily="18" charset="0"/>
                <a:cs typeface="Times New Roman" panose="02020603050405020304" pitchFamily="18" charset="0"/>
              </a:rPr>
              <a:t>пятница с </a:t>
            </a:r>
            <a:r>
              <a:rPr lang="ru-RU" sz="1600" dirty="0" smtClean="0">
                <a:latin typeface="Liberation Serif" pitchFamily="18" charset="0"/>
                <a:cs typeface="Times New Roman" panose="02020603050405020304" pitchFamily="18" charset="0"/>
              </a:rPr>
              <a:t>8 </a:t>
            </a:r>
            <a:r>
              <a:rPr lang="ru-RU" sz="1600" dirty="0">
                <a:latin typeface="Liberation Serif" pitchFamily="18" charset="0"/>
                <a:cs typeface="Times New Roman" panose="02020603050405020304" pitchFamily="18" charset="0"/>
              </a:rPr>
              <a:t>до </a:t>
            </a:r>
            <a:r>
              <a:rPr lang="ru-RU" sz="1600" dirty="0" smtClean="0">
                <a:latin typeface="Liberation Serif" pitchFamily="18" charset="0"/>
                <a:cs typeface="Times New Roman" panose="02020603050405020304" pitchFamily="18" charset="0"/>
              </a:rPr>
              <a:t>16,</a:t>
            </a:r>
            <a:r>
              <a:rPr lang="ru-RU" sz="1600" dirty="0">
                <a:latin typeface="Liberation Serif" pitchFamily="18" charset="0"/>
                <a:cs typeface="Times New Roman" panose="02020603050405020304" pitchFamily="18" charset="0"/>
              </a:rPr>
              <a:t/>
            </a:r>
            <a:br>
              <a:rPr lang="ru-RU" sz="1600" dirty="0">
                <a:latin typeface="Liberation Serif" pitchFamily="18" charset="0"/>
                <a:cs typeface="Times New Roman" panose="02020603050405020304" pitchFamily="18" charset="0"/>
              </a:rPr>
            </a:br>
            <a:r>
              <a:rPr lang="ru-RU" sz="1600" dirty="0">
                <a:latin typeface="Liberation Serif" pitchFamily="18" charset="0"/>
                <a:cs typeface="Times New Roman" panose="02020603050405020304" pitchFamily="18" charset="0"/>
              </a:rPr>
              <a:t>суббота-воскресенье </a:t>
            </a:r>
            <a:r>
              <a:rPr lang="ru-RU" sz="1600" dirty="0" smtClean="0">
                <a:latin typeface="Liberation Serif" pitchFamily="18" charset="0"/>
                <a:cs typeface="Times New Roman" panose="02020603050405020304" pitchFamily="18" charset="0"/>
              </a:rPr>
              <a:t>выходной</a:t>
            </a:r>
          </a:p>
          <a:p>
            <a:pPr algn="ctr"/>
            <a:endParaRPr lang="ru-RU" sz="1400" dirty="0" smtClean="0">
              <a:latin typeface="Liberation Serif" pitchFamily="18" charset="0"/>
              <a:cs typeface="Times New Roman" panose="02020603050405020304" pitchFamily="18" charset="0"/>
            </a:endParaRPr>
          </a:p>
          <a:p>
            <a:pPr algn="ctr"/>
            <a:r>
              <a:rPr lang="ru-RU" sz="1400" dirty="0" smtClean="0">
                <a:latin typeface="Liberation Serif" pitchFamily="18" charset="0"/>
                <a:cs typeface="Times New Roman" panose="02020603050405020304" pitchFamily="18" charset="0"/>
              </a:rPr>
              <a:t>© Финансовое управление администрации Камышловского городского округа</a:t>
            </a:r>
          </a:p>
          <a:p>
            <a:pPr algn="ctr"/>
            <a:r>
              <a:rPr lang="ru-RU" sz="1400" dirty="0" smtClean="0">
                <a:latin typeface="Liberation Serif" pitchFamily="18" charset="0"/>
                <a:cs typeface="Times New Roman" panose="02020603050405020304" pitchFamily="18" charset="0"/>
              </a:rPr>
              <a:t>2023 г.</a:t>
            </a:r>
            <a:endParaRPr lang="ru-RU" sz="1400" dirty="0">
              <a:latin typeface="Liberation Serif"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736971" cy="523220"/>
          </a:xfrm>
          <a:prstGeom prst="rect">
            <a:avLst/>
          </a:prstGeom>
        </p:spPr>
        <p:txBody>
          <a:bodyPr wrap="square">
            <a:spAutoFit/>
          </a:bodyPr>
          <a:lstStyle/>
          <a:p>
            <a:pPr algn="ctr"/>
            <a:r>
              <a:rPr lang="ru-RU" sz="2800" b="1" dirty="0">
                <a:latin typeface="Liberation Serif" pitchFamily="18" charset="0"/>
                <a:cs typeface="Times New Roman" panose="02020603050405020304" pitchFamily="18" charset="0"/>
              </a:rPr>
              <a:t>Основные понятия:</a:t>
            </a:r>
          </a:p>
        </p:txBody>
      </p:sp>
      <p:sp>
        <p:nvSpPr>
          <p:cNvPr id="3" name="Заголовок 1"/>
          <p:cNvSpPr txBox="1">
            <a:spLocks/>
          </p:cNvSpPr>
          <p:nvPr/>
        </p:nvSpPr>
        <p:spPr>
          <a:xfrm>
            <a:off x="899592" y="998730"/>
            <a:ext cx="7896877" cy="539786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ru-RU" sz="1400" b="1" dirty="0">
                <a:solidFill>
                  <a:schemeClr val="tx1"/>
                </a:solidFill>
                <a:latin typeface="Liberation Serif" pitchFamily="18" charset="0"/>
                <a:cs typeface="Times New Roman" panose="02020603050405020304" pitchFamily="18" charset="0"/>
              </a:rPr>
              <a:t>Бюджет</a:t>
            </a:r>
            <a:r>
              <a:rPr lang="ru-RU" sz="1400" dirty="0">
                <a:solidFill>
                  <a:srgbClr val="333333"/>
                </a:solidFill>
                <a:latin typeface="Liberation Serif" pitchFamily="18" charset="0"/>
                <a:cs typeface="Times New Roman" panose="0202060305040502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a:t>
            </a:r>
            <a:r>
              <a:rPr lang="ru-RU" sz="1400" dirty="0" smtClean="0">
                <a:solidFill>
                  <a:srgbClr val="333333"/>
                </a:solidFill>
                <a:latin typeface="Liberation Serif" pitchFamily="18" charset="0"/>
                <a:cs typeface="Times New Roman" panose="02020603050405020304" pitchFamily="18" charset="0"/>
              </a:rPr>
              <a:t>самоуправления</a:t>
            </a:r>
            <a:endParaRPr lang="en-US" sz="1400" dirty="0" smtClean="0">
              <a:solidFill>
                <a:srgbClr val="333333"/>
              </a:solidFill>
              <a:latin typeface="Liberation Serif" pitchFamily="18" charset="0"/>
              <a:cs typeface="Times New Roman" panose="02020603050405020304" pitchFamily="18" charset="0"/>
            </a:endParaRPr>
          </a:p>
          <a:p>
            <a:pPr algn="just"/>
            <a:endParaRPr lang="ru-RU" sz="1400" b="1" dirty="0" smtClean="0">
              <a:solidFill>
                <a:srgbClr val="333333"/>
              </a:solidFill>
              <a:latin typeface="Liberation Serif" pitchFamily="18" charset="0"/>
              <a:cs typeface="Times New Roman" panose="02020603050405020304" pitchFamily="18" charset="0"/>
            </a:endParaRPr>
          </a:p>
          <a:p>
            <a:pPr algn="just"/>
            <a:r>
              <a:rPr lang="ru-RU" sz="1400" b="1" dirty="0" smtClean="0">
                <a:solidFill>
                  <a:schemeClr val="tx1"/>
                </a:solidFill>
                <a:latin typeface="Liberation Serif" pitchFamily="18" charset="0"/>
                <a:cs typeface="Times New Roman" panose="02020603050405020304" pitchFamily="18" charset="0"/>
              </a:rPr>
              <a:t>Доходы </a:t>
            </a:r>
            <a:r>
              <a:rPr lang="ru-RU" sz="1400" b="1" dirty="0">
                <a:solidFill>
                  <a:schemeClr val="tx1"/>
                </a:solidFill>
                <a:latin typeface="Liberation Serif" pitchFamily="18" charset="0"/>
                <a:cs typeface="Times New Roman" panose="02020603050405020304" pitchFamily="18" charset="0"/>
              </a:rPr>
              <a:t>бюджета</a:t>
            </a:r>
            <a:r>
              <a:rPr lang="ru-RU" sz="1400" dirty="0">
                <a:solidFill>
                  <a:srgbClr val="333333"/>
                </a:solidFill>
                <a:latin typeface="Liberation Serif" pitchFamily="18" charset="0"/>
                <a:cs typeface="Times New Roman" panose="02020603050405020304" pitchFamily="18" charset="0"/>
              </a:rPr>
              <a:t> – поступающие в бюджет денежные средства, за исключением источников финансирования дефицита </a:t>
            </a:r>
            <a:r>
              <a:rPr lang="ru-RU" sz="1400" dirty="0" smtClean="0">
                <a:solidFill>
                  <a:srgbClr val="333333"/>
                </a:solidFill>
                <a:latin typeface="Liberation Serif" pitchFamily="18" charset="0"/>
                <a:cs typeface="Times New Roman" panose="02020603050405020304" pitchFamily="18" charset="0"/>
              </a:rPr>
              <a:t>бюджета</a:t>
            </a:r>
            <a:endParaRPr lang="en-US" sz="1400" dirty="0" smtClean="0">
              <a:solidFill>
                <a:srgbClr val="333333"/>
              </a:solidFill>
              <a:latin typeface="Liberation Serif" pitchFamily="18" charset="0"/>
              <a:cs typeface="Times New Roman" panose="02020603050405020304" pitchFamily="18" charset="0"/>
            </a:endParaRPr>
          </a:p>
          <a:p>
            <a:pPr algn="just"/>
            <a:endParaRPr lang="ru-RU" sz="1400" b="1" dirty="0" smtClean="0">
              <a:solidFill>
                <a:srgbClr val="333333"/>
              </a:solidFill>
              <a:latin typeface="Liberation Serif" pitchFamily="18" charset="0"/>
              <a:cs typeface="Times New Roman" panose="02020603050405020304" pitchFamily="18" charset="0"/>
            </a:endParaRPr>
          </a:p>
          <a:p>
            <a:pPr algn="just"/>
            <a:r>
              <a:rPr lang="ru-RU" sz="1400" b="1" dirty="0" smtClean="0">
                <a:solidFill>
                  <a:schemeClr val="tx1"/>
                </a:solidFill>
                <a:latin typeface="Liberation Serif" pitchFamily="18" charset="0"/>
                <a:cs typeface="Times New Roman" panose="02020603050405020304" pitchFamily="18" charset="0"/>
              </a:rPr>
              <a:t>Расходы </a:t>
            </a:r>
            <a:r>
              <a:rPr lang="ru-RU" sz="1400" b="1" dirty="0">
                <a:solidFill>
                  <a:schemeClr val="tx1"/>
                </a:solidFill>
                <a:latin typeface="Liberation Serif" pitchFamily="18" charset="0"/>
                <a:cs typeface="Times New Roman" panose="02020603050405020304" pitchFamily="18" charset="0"/>
              </a:rPr>
              <a:t>бюджета</a:t>
            </a:r>
            <a:r>
              <a:rPr lang="ru-RU" sz="1400" dirty="0">
                <a:solidFill>
                  <a:schemeClr val="tx1"/>
                </a:solidFill>
                <a:latin typeface="Liberation Serif" pitchFamily="18" charset="0"/>
                <a:cs typeface="Times New Roman" panose="02020603050405020304" pitchFamily="18" charset="0"/>
              </a:rPr>
              <a:t> </a:t>
            </a:r>
            <a:r>
              <a:rPr lang="ru-RU" sz="1400" dirty="0">
                <a:solidFill>
                  <a:srgbClr val="333333"/>
                </a:solidFill>
                <a:latin typeface="Liberation Serif" pitchFamily="18" charset="0"/>
                <a:cs typeface="Times New Roman" panose="02020603050405020304" pitchFamily="18" charset="0"/>
              </a:rPr>
              <a:t>– выплачиваемые из бюджета денежные средства, за исключением источников финансирования дефицита </a:t>
            </a:r>
            <a:r>
              <a:rPr lang="ru-RU" sz="1400" dirty="0" smtClean="0">
                <a:solidFill>
                  <a:srgbClr val="333333"/>
                </a:solidFill>
                <a:latin typeface="Liberation Serif" pitchFamily="18" charset="0"/>
                <a:cs typeface="Times New Roman" panose="02020603050405020304" pitchFamily="18" charset="0"/>
              </a:rPr>
              <a:t>бюджета</a:t>
            </a:r>
            <a:endParaRPr lang="en-US" sz="1400" dirty="0" smtClean="0">
              <a:solidFill>
                <a:srgbClr val="333333"/>
              </a:solidFill>
              <a:latin typeface="Liberation Serif" pitchFamily="18" charset="0"/>
              <a:cs typeface="Times New Roman" panose="02020603050405020304" pitchFamily="18" charset="0"/>
            </a:endParaRPr>
          </a:p>
          <a:p>
            <a:pPr algn="just"/>
            <a:endParaRPr lang="ru-RU" sz="1400" b="1" dirty="0" smtClean="0">
              <a:solidFill>
                <a:srgbClr val="333333"/>
              </a:solidFill>
              <a:latin typeface="Liberation Serif" pitchFamily="18" charset="0"/>
              <a:cs typeface="Times New Roman" panose="02020603050405020304" pitchFamily="18" charset="0"/>
            </a:endParaRPr>
          </a:p>
          <a:p>
            <a:pPr algn="just"/>
            <a:r>
              <a:rPr lang="ru-RU" sz="1400" b="1" dirty="0" smtClean="0">
                <a:solidFill>
                  <a:schemeClr val="tx1"/>
                </a:solidFill>
                <a:latin typeface="Liberation Serif" pitchFamily="18" charset="0"/>
                <a:cs typeface="Times New Roman" panose="02020603050405020304" pitchFamily="18" charset="0"/>
              </a:rPr>
              <a:t>Дефицит </a:t>
            </a:r>
            <a:r>
              <a:rPr lang="ru-RU" sz="1400" b="1" dirty="0">
                <a:solidFill>
                  <a:schemeClr val="tx1"/>
                </a:solidFill>
                <a:latin typeface="Liberation Serif" pitchFamily="18" charset="0"/>
                <a:cs typeface="Times New Roman" panose="02020603050405020304" pitchFamily="18" charset="0"/>
              </a:rPr>
              <a:t>бюджета</a:t>
            </a:r>
            <a:r>
              <a:rPr lang="ru-RU" sz="1400" dirty="0">
                <a:solidFill>
                  <a:schemeClr val="tx1"/>
                </a:solidFill>
                <a:latin typeface="Liberation Serif" pitchFamily="18" charset="0"/>
                <a:cs typeface="Times New Roman" panose="02020603050405020304" pitchFamily="18" charset="0"/>
              </a:rPr>
              <a:t> </a:t>
            </a:r>
            <a:r>
              <a:rPr lang="ru-RU" sz="1400" dirty="0">
                <a:solidFill>
                  <a:srgbClr val="333333"/>
                </a:solidFill>
                <a:latin typeface="Liberation Serif" pitchFamily="18" charset="0"/>
                <a:cs typeface="Times New Roman" panose="02020603050405020304" pitchFamily="18" charset="0"/>
              </a:rPr>
              <a:t>– превышение расходов бюджета над его </a:t>
            </a:r>
            <a:r>
              <a:rPr lang="ru-RU" sz="1400" dirty="0" smtClean="0">
                <a:solidFill>
                  <a:srgbClr val="333333"/>
                </a:solidFill>
                <a:latin typeface="Liberation Serif" pitchFamily="18" charset="0"/>
                <a:cs typeface="Times New Roman" panose="02020603050405020304" pitchFamily="18" charset="0"/>
              </a:rPr>
              <a:t>доходами</a:t>
            </a:r>
            <a:endParaRPr lang="en-US" sz="1400" dirty="0" smtClean="0">
              <a:solidFill>
                <a:srgbClr val="333333"/>
              </a:solidFill>
              <a:latin typeface="Liberation Serif" pitchFamily="18" charset="0"/>
              <a:cs typeface="Times New Roman" panose="02020603050405020304" pitchFamily="18" charset="0"/>
            </a:endParaRPr>
          </a:p>
          <a:p>
            <a:pPr algn="just"/>
            <a:endParaRPr lang="ru-RU" sz="1400" b="1" dirty="0" smtClean="0">
              <a:solidFill>
                <a:srgbClr val="333333"/>
              </a:solidFill>
              <a:latin typeface="Liberation Serif" pitchFamily="18" charset="0"/>
              <a:cs typeface="Times New Roman" panose="02020603050405020304" pitchFamily="18" charset="0"/>
            </a:endParaRPr>
          </a:p>
          <a:p>
            <a:pPr algn="just"/>
            <a:r>
              <a:rPr lang="ru-RU" sz="1400" b="1" dirty="0" smtClean="0">
                <a:solidFill>
                  <a:schemeClr val="tx1"/>
                </a:solidFill>
                <a:latin typeface="Liberation Serif" pitchFamily="18" charset="0"/>
                <a:cs typeface="Times New Roman" panose="02020603050405020304" pitchFamily="18" charset="0"/>
              </a:rPr>
              <a:t>Профицит </a:t>
            </a:r>
            <a:r>
              <a:rPr lang="ru-RU" sz="1400" b="1" dirty="0">
                <a:solidFill>
                  <a:schemeClr val="tx1"/>
                </a:solidFill>
                <a:latin typeface="Liberation Serif" pitchFamily="18" charset="0"/>
                <a:cs typeface="Times New Roman" panose="02020603050405020304" pitchFamily="18" charset="0"/>
              </a:rPr>
              <a:t>бюджета</a:t>
            </a:r>
            <a:r>
              <a:rPr lang="ru-RU" sz="1400" dirty="0">
                <a:solidFill>
                  <a:schemeClr val="tx1"/>
                </a:solidFill>
                <a:latin typeface="Liberation Serif" pitchFamily="18" charset="0"/>
                <a:cs typeface="Times New Roman" panose="02020603050405020304" pitchFamily="18" charset="0"/>
              </a:rPr>
              <a:t> </a:t>
            </a:r>
            <a:r>
              <a:rPr lang="ru-RU" sz="1400" dirty="0">
                <a:solidFill>
                  <a:srgbClr val="333333"/>
                </a:solidFill>
                <a:latin typeface="Liberation Serif" pitchFamily="18" charset="0"/>
                <a:cs typeface="Times New Roman" panose="02020603050405020304" pitchFamily="18" charset="0"/>
              </a:rPr>
              <a:t>– превышение доходов бюджета над его </a:t>
            </a:r>
            <a:r>
              <a:rPr lang="ru-RU" sz="1400" dirty="0" smtClean="0">
                <a:solidFill>
                  <a:srgbClr val="333333"/>
                </a:solidFill>
                <a:latin typeface="Liberation Serif" pitchFamily="18" charset="0"/>
                <a:cs typeface="Times New Roman" panose="02020603050405020304" pitchFamily="18" charset="0"/>
              </a:rPr>
              <a:t>расходами</a:t>
            </a:r>
            <a:endParaRPr lang="en-US" sz="1400" dirty="0" smtClean="0">
              <a:solidFill>
                <a:srgbClr val="333333"/>
              </a:solidFill>
              <a:latin typeface="Liberation Serif" pitchFamily="18" charset="0"/>
              <a:cs typeface="Times New Roman" panose="02020603050405020304" pitchFamily="18" charset="0"/>
            </a:endParaRPr>
          </a:p>
          <a:p>
            <a:pPr algn="just"/>
            <a:endParaRPr lang="ru-RU" sz="1400" b="1" dirty="0" smtClean="0">
              <a:solidFill>
                <a:srgbClr val="333333"/>
              </a:solidFill>
              <a:latin typeface="Liberation Serif" pitchFamily="18" charset="0"/>
              <a:cs typeface="Times New Roman" panose="02020603050405020304" pitchFamily="18" charset="0"/>
            </a:endParaRPr>
          </a:p>
          <a:p>
            <a:pPr algn="just"/>
            <a:r>
              <a:rPr lang="ru-RU" sz="1400" b="1" dirty="0" smtClean="0">
                <a:solidFill>
                  <a:schemeClr val="tx1"/>
                </a:solidFill>
                <a:latin typeface="Liberation Serif" pitchFamily="18" charset="0"/>
                <a:cs typeface="Times New Roman" panose="02020603050405020304" pitchFamily="18" charset="0"/>
              </a:rPr>
              <a:t>Муниципальный долг </a:t>
            </a:r>
            <a:r>
              <a:rPr lang="ru-RU" sz="1400" dirty="0" smtClean="0">
                <a:solidFill>
                  <a:srgbClr val="333333"/>
                </a:solidFill>
                <a:latin typeface="Liberation Serif" pitchFamily="18" charset="0"/>
                <a:cs typeface="Times New Roman" panose="02020603050405020304" pitchFamily="18" charset="0"/>
              </a:rPr>
              <a:t>– обязательства, возникающие из муниципальных заимствований и гарантий</a:t>
            </a:r>
          </a:p>
          <a:p>
            <a:pPr algn="just"/>
            <a:endParaRPr lang="ru-RU" sz="1400" b="1" dirty="0" smtClean="0">
              <a:solidFill>
                <a:srgbClr val="333333"/>
              </a:solidFill>
              <a:latin typeface="Liberation Serif" pitchFamily="18" charset="0"/>
              <a:cs typeface="Times New Roman" panose="02020603050405020304" pitchFamily="18" charset="0"/>
            </a:endParaRPr>
          </a:p>
          <a:p>
            <a:pPr algn="just"/>
            <a:r>
              <a:rPr lang="ru-RU" sz="1400" b="1" dirty="0" smtClean="0">
                <a:solidFill>
                  <a:schemeClr val="tx1"/>
                </a:solidFill>
                <a:latin typeface="Liberation Serif" pitchFamily="18" charset="0"/>
                <a:cs typeface="Times New Roman" panose="02020603050405020304" pitchFamily="18" charset="0"/>
              </a:rPr>
              <a:t>Бюджетные инвестиции </a:t>
            </a:r>
            <a:r>
              <a:rPr lang="ru-RU" sz="1400" dirty="0" smtClean="0">
                <a:solidFill>
                  <a:srgbClr val="333333"/>
                </a:solidFill>
                <a:latin typeface="Liberation Serif" pitchFamily="18" charset="0"/>
                <a:cs typeface="Times New Roman" panose="02020603050405020304" pitchFamily="18" charset="0"/>
              </a:rPr>
              <a:t>– бюджетные средства, направляемые на создание или увеличение за счет средств бюджета стоимости муниципального имущества</a:t>
            </a:r>
          </a:p>
          <a:p>
            <a:pPr algn="just" defTabSz="914196">
              <a:defRPr/>
            </a:pPr>
            <a:endParaRPr lang="ru-RU" sz="1400" b="1" dirty="0" smtClean="0">
              <a:solidFill>
                <a:srgbClr val="333333"/>
              </a:solidFill>
              <a:latin typeface="Liberation Serif" pitchFamily="18" charset="0"/>
              <a:cs typeface="Times New Roman" panose="02020603050405020304" pitchFamily="18" charset="0"/>
            </a:endParaRPr>
          </a:p>
          <a:p>
            <a:pPr algn="just" defTabSz="914196">
              <a:defRPr/>
            </a:pPr>
            <a:r>
              <a:rPr lang="ru-RU" sz="1400" b="1" dirty="0" smtClean="0">
                <a:solidFill>
                  <a:schemeClr val="tx1"/>
                </a:solidFill>
                <a:latin typeface="Liberation Serif" pitchFamily="18" charset="0"/>
                <a:cs typeface="Times New Roman" panose="02020603050405020304" pitchFamily="18" charset="0"/>
              </a:rPr>
              <a:t>Межбюджетные </a:t>
            </a:r>
            <a:r>
              <a:rPr lang="ru-RU" sz="1400" b="1" dirty="0">
                <a:solidFill>
                  <a:schemeClr val="tx1"/>
                </a:solidFill>
                <a:latin typeface="Liberation Serif" pitchFamily="18" charset="0"/>
                <a:cs typeface="Times New Roman" panose="02020603050405020304" pitchFamily="18" charset="0"/>
              </a:rPr>
              <a:t>трансферты</a:t>
            </a:r>
            <a:r>
              <a:rPr lang="ru-RU" sz="1400" dirty="0">
                <a:solidFill>
                  <a:schemeClr val="tx1"/>
                </a:solidFill>
                <a:latin typeface="Liberation Serif" pitchFamily="18" charset="0"/>
                <a:cs typeface="Times New Roman" panose="02020603050405020304" pitchFamily="18" charset="0"/>
              </a:rPr>
              <a:t> </a:t>
            </a:r>
            <a:r>
              <a:rPr lang="ru-RU" sz="1400" dirty="0">
                <a:solidFill>
                  <a:srgbClr val="333333"/>
                </a:solidFill>
                <a:latin typeface="Liberation Serif" pitchFamily="18" charset="0"/>
                <a:cs typeface="Times New Roman" panose="02020603050405020304" pitchFamily="18" charset="0"/>
              </a:rPr>
              <a:t>– денежные средства, направляемые из одного уровня бюджетной системы в </a:t>
            </a:r>
            <a:r>
              <a:rPr lang="ru-RU" sz="1400" dirty="0" smtClean="0">
                <a:solidFill>
                  <a:srgbClr val="333333"/>
                </a:solidFill>
                <a:latin typeface="Liberation Serif" pitchFamily="18" charset="0"/>
                <a:cs typeface="Times New Roman" panose="02020603050405020304" pitchFamily="18" charset="0"/>
              </a:rPr>
              <a:t>другой:</a:t>
            </a:r>
            <a:endParaRPr lang="en-US" sz="1400" dirty="0">
              <a:solidFill>
                <a:srgbClr val="333333"/>
              </a:solidFill>
              <a:latin typeface="Liberation Serif" pitchFamily="18" charset="0"/>
              <a:cs typeface="Times New Roman" panose="02020603050405020304" pitchFamily="18" charset="0"/>
            </a:endParaRPr>
          </a:p>
          <a:p>
            <a:pPr algn="just" defTabSz="914196">
              <a:defRPr/>
            </a:pPr>
            <a:r>
              <a:rPr lang="ru-RU" sz="1400" b="1" dirty="0" smtClean="0">
                <a:solidFill>
                  <a:schemeClr val="tx1"/>
                </a:solidFill>
                <a:latin typeface="Liberation Serif" pitchFamily="18" charset="0"/>
                <a:cs typeface="Times New Roman" panose="02020603050405020304" pitchFamily="18" charset="0"/>
              </a:rPr>
              <a:t>Дотации</a:t>
            </a:r>
            <a:r>
              <a:rPr lang="ru-RU" sz="1400" dirty="0" smtClean="0">
                <a:solidFill>
                  <a:schemeClr val="tx1"/>
                </a:solidFill>
                <a:latin typeface="Liberation Serif" pitchFamily="18" charset="0"/>
                <a:cs typeface="Times New Roman" panose="02020603050405020304" pitchFamily="18" charset="0"/>
              </a:rPr>
              <a:t> </a:t>
            </a:r>
            <a:r>
              <a:rPr lang="ru-RU" sz="1400" dirty="0">
                <a:solidFill>
                  <a:srgbClr val="333333"/>
                </a:solidFill>
                <a:latin typeface="Liberation Serif" pitchFamily="18" charset="0"/>
                <a:cs typeface="Times New Roman" panose="02020603050405020304" pitchFamily="18" charset="0"/>
              </a:rPr>
              <a:t>– </a:t>
            </a:r>
            <a:r>
              <a:rPr lang="ru-RU" sz="1400" dirty="0" smtClean="0">
                <a:solidFill>
                  <a:srgbClr val="333333"/>
                </a:solidFill>
                <a:latin typeface="Liberation Serif" pitchFamily="18" charset="0"/>
                <a:cs typeface="Times New Roman" panose="02020603050405020304" pitchFamily="18" charset="0"/>
              </a:rPr>
              <a:t>безвозмездная </a:t>
            </a:r>
            <a:r>
              <a:rPr lang="ru-RU" sz="1400" dirty="0">
                <a:solidFill>
                  <a:srgbClr val="333333"/>
                </a:solidFill>
                <a:latin typeface="Liberation Serif" pitchFamily="18" charset="0"/>
                <a:cs typeface="Times New Roman" panose="02020603050405020304" pitchFamily="18" charset="0"/>
              </a:rPr>
              <a:t>финансовая помощь государства</a:t>
            </a:r>
          </a:p>
          <a:p>
            <a:pPr algn="just" defTabSz="914196">
              <a:defRPr/>
            </a:pPr>
            <a:r>
              <a:rPr lang="ru-RU" sz="1400" b="1" dirty="0" smtClean="0">
                <a:solidFill>
                  <a:schemeClr val="tx1"/>
                </a:solidFill>
                <a:latin typeface="Liberation Serif" pitchFamily="18" charset="0"/>
                <a:cs typeface="Times New Roman" panose="02020603050405020304" pitchFamily="18" charset="0"/>
              </a:rPr>
              <a:t>Субвенции</a:t>
            </a:r>
            <a:r>
              <a:rPr lang="ru-RU" sz="1400" dirty="0" smtClean="0">
                <a:solidFill>
                  <a:schemeClr val="tx1"/>
                </a:solidFill>
                <a:latin typeface="Liberation Serif" pitchFamily="18" charset="0"/>
                <a:cs typeface="Times New Roman" panose="02020603050405020304" pitchFamily="18" charset="0"/>
              </a:rPr>
              <a:t> </a:t>
            </a:r>
            <a:r>
              <a:rPr lang="ru-RU" sz="1400" dirty="0">
                <a:solidFill>
                  <a:srgbClr val="333333"/>
                </a:solidFill>
                <a:latin typeface="Liberation Serif" pitchFamily="18" charset="0"/>
                <a:cs typeface="Times New Roman" panose="02020603050405020304" pitchFamily="18" charset="0"/>
              </a:rPr>
              <a:t>– </a:t>
            </a:r>
            <a:r>
              <a:rPr lang="ru-RU" sz="1400" dirty="0" smtClean="0">
                <a:solidFill>
                  <a:srgbClr val="333333"/>
                </a:solidFill>
                <a:latin typeface="Liberation Serif" pitchFamily="18" charset="0"/>
                <a:cs typeface="Times New Roman" panose="02020603050405020304" pitchFamily="18" charset="0"/>
              </a:rPr>
              <a:t>предоставляются </a:t>
            </a:r>
            <a:r>
              <a:rPr lang="ru-RU" sz="1400" dirty="0">
                <a:solidFill>
                  <a:srgbClr val="333333"/>
                </a:solidFill>
                <a:latin typeface="Liberation Serif" pitchFamily="18" charset="0"/>
                <a:cs typeface="Times New Roman" panose="02020603050405020304" pitchFamily="18" charset="0"/>
              </a:rPr>
              <a:t>на финансирование «переданных» другим публично-правовым образованиям полномочий</a:t>
            </a:r>
          </a:p>
          <a:p>
            <a:pPr algn="just" defTabSz="914196">
              <a:defRPr/>
            </a:pPr>
            <a:r>
              <a:rPr lang="ru-RU" sz="1400" b="1" dirty="0" smtClean="0">
                <a:solidFill>
                  <a:schemeClr val="tx1"/>
                </a:solidFill>
                <a:latin typeface="Liberation Serif" pitchFamily="18" charset="0"/>
                <a:cs typeface="Times New Roman" panose="02020603050405020304" pitchFamily="18" charset="0"/>
              </a:rPr>
              <a:t>Субсидии</a:t>
            </a:r>
            <a:r>
              <a:rPr lang="ru-RU" sz="1400" dirty="0" smtClean="0">
                <a:solidFill>
                  <a:schemeClr val="tx1"/>
                </a:solidFill>
                <a:latin typeface="Liberation Serif" pitchFamily="18" charset="0"/>
                <a:cs typeface="Times New Roman" panose="02020603050405020304" pitchFamily="18" charset="0"/>
              </a:rPr>
              <a:t> </a:t>
            </a:r>
            <a:r>
              <a:rPr lang="ru-RU" sz="1400" dirty="0">
                <a:solidFill>
                  <a:srgbClr val="333333"/>
                </a:solidFill>
                <a:latin typeface="Liberation Serif" pitchFamily="18" charset="0"/>
                <a:cs typeface="Times New Roman" panose="02020603050405020304" pitchFamily="18" charset="0"/>
              </a:rPr>
              <a:t>– </a:t>
            </a:r>
            <a:r>
              <a:rPr lang="ru-RU" sz="1400" dirty="0" smtClean="0">
                <a:solidFill>
                  <a:srgbClr val="333333"/>
                </a:solidFill>
                <a:latin typeface="Liberation Serif" pitchFamily="18" charset="0"/>
                <a:cs typeface="Times New Roman" panose="02020603050405020304" pitchFamily="18" charset="0"/>
              </a:rPr>
              <a:t>предоставляются </a:t>
            </a:r>
            <a:r>
              <a:rPr lang="ru-RU" sz="1400" dirty="0">
                <a:solidFill>
                  <a:srgbClr val="333333"/>
                </a:solidFill>
                <a:latin typeface="Liberation Serif" pitchFamily="18" charset="0"/>
                <a:cs typeface="Times New Roman" panose="02020603050405020304" pitchFamily="18" charset="0"/>
              </a:rPr>
              <a:t>на условиях долевого софинансирования расходов других бюджетов</a:t>
            </a:r>
          </a:p>
          <a:p>
            <a:pPr algn="just"/>
            <a:endParaRPr lang="ru-RU" sz="1400" dirty="0">
              <a:solidFill>
                <a:srgbClr val="333333"/>
              </a:solidFill>
              <a:latin typeface="Liberation Serif"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fld id="{A1293435-380D-4EA1-93EC-CEA7FE79D970}" type="slidenum">
              <a:rPr lang="ru-RU" smtClean="0"/>
              <a:pPr/>
              <a:t>5</a:t>
            </a:fld>
            <a:endParaRPr lang="ru-RU"/>
          </a:p>
        </p:txBody>
      </p:sp>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3" y="188640"/>
            <a:ext cx="8736971" cy="523220"/>
          </a:xfrm>
          <a:prstGeom prst="rect">
            <a:avLst/>
          </a:prstGeom>
        </p:spPr>
        <p:txBody>
          <a:bodyPr wrap="square">
            <a:spAutoFit/>
          </a:bodyPr>
          <a:lstStyle/>
          <a:p>
            <a:pPr algn="ctr"/>
            <a:r>
              <a:rPr lang="ru-RU" sz="2800" b="1" dirty="0" smtClean="0">
                <a:latin typeface="Liberation Serif" pitchFamily="18" charset="0"/>
                <a:cs typeface="Times New Roman" panose="02020603050405020304" pitchFamily="18" charset="0"/>
              </a:rPr>
              <a:t>Бюджетный процесс – 2024</a:t>
            </a:r>
          </a:p>
        </p:txBody>
      </p:sp>
      <p:grpSp>
        <p:nvGrpSpPr>
          <p:cNvPr id="3" name="Группа 2"/>
          <p:cNvGrpSpPr/>
          <p:nvPr/>
        </p:nvGrpSpPr>
        <p:grpSpPr>
          <a:xfrm>
            <a:off x="1043608" y="728700"/>
            <a:ext cx="7457483" cy="3942438"/>
            <a:chOff x="1340768" y="971600"/>
            <a:chExt cx="5394879" cy="5256584"/>
          </a:xfrm>
        </p:grpSpPr>
        <p:sp>
          <p:nvSpPr>
            <p:cNvPr id="4" name="Скругленный прямоугольник 3"/>
            <p:cNvSpPr/>
            <p:nvPr/>
          </p:nvSpPr>
          <p:spPr>
            <a:xfrm>
              <a:off x="1340768" y="971600"/>
              <a:ext cx="1728192" cy="936104"/>
            </a:xfrm>
            <a:prstGeom prst="roundRect">
              <a:avLst/>
            </a:prstGeom>
            <a:solidFill>
              <a:schemeClr val="bg1">
                <a:lumMod val="85000"/>
              </a:schemeClr>
            </a:solidFill>
            <a:ln>
              <a:solidFill>
                <a:schemeClr val="accent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Liberation Serif" pitchFamily="18" charset="0"/>
                  <a:cs typeface="Times New Roman" panose="02020603050405020304" pitchFamily="18" charset="0"/>
                </a:rPr>
                <a:t>Июнь 2023</a:t>
              </a:r>
              <a:endParaRPr lang="ru-RU" dirty="0">
                <a:solidFill>
                  <a:schemeClr val="tx1"/>
                </a:solidFill>
                <a:latin typeface="Liberation Serif" pitchFamily="18" charset="0"/>
                <a:cs typeface="Times New Roman" panose="02020603050405020304" pitchFamily="18" charset="0"/>
              </a:endParaRPr>
            </a:p>
          </p:txBody>
        </p:sp>
        <p:sp>
          <p:nvSpPr>
            <p:cNvPr id="5" name="Скругленный прямоугольник 4"/>
            <p:cNvSpPr/>
            <p:nvPr/>
          </p:nvSpPr>
          <p:spPr>
            <a:xfrm>
              <a:off x="1340768" y="1979712"/>
              <a:ext cx="1728192" cy="936104"/>
            </a:xfrm>
            <a:prstGeom prst="roundRect">
              <a:avLst/>
            </a:prstGeom>
            <a:solidFill>
              <a:schemeClr val="bg1">
                <a:lumMod val="85000"/>
              </a:schemeClr>
            </a:solidFill>
            <a:ln>
              <a:solidFill>
                <a:schemeClr val="accent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chemeClr val="tx1"/>
                  </a:solidFill>
                  <a:latin typeface="Liberation Serif" pitchFamily="18" charset="0"/>
                  <a:cs typeface="Times New Roman" panose="02020603050405020304" pitchFamily="18" charset="0"/>
                </a:rPr>
                <a:t>Август – сентябрь 2023</a:t>
              </a:r>
              <a:endParaRPr lang="ru-RU" sz="1700" dirty="0">
                <a:solidFill>
                  <a:schemeClr val="tx1"/>
                </a:solidFill>
                <a:latin typeface="Liberation Serif" pitchFamily="18" charset="0"/>
                <a:cs typeface="Times New Roman" panose="02020603050405020304" pitchFamily="18" charset="0"/>
              </a:endParaRPr>
            </a:p>
          </p:txBody>
        </p:sp>
        <p:sp>
          <p:nvSpPr>
            <p:cNvPr id="6" name="Скругленный прямоугольник 5"/>
            <p:cNvSpPr/>
            <p:nvPr/>
          </p:nvSpPr>
          <p:spPr>
            <a:xfrm>
              <a:off x="1340768" y="2987824"/>
              <a:ext cx="1728192" cy="936104"/>
            </a:xfrm>
            <a:prstGeom prst="roundRect">
              <a:avLst/>
            </a:prstGeom>
            <a:solidFill>
              <a:schemeClr val="bg1">
                <a:lumMod val="85000"/>
              </a:schemeClr>
            </a:solidFill>
            <a:ln>
              <a:solidFill>
                <a:schemeClr val="accent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Liberation Serif" pitchFamily="18" charset="0"/>
                  <a:cs typeface="Times New Roman" panose="02020603050405020304" pitchFamily="18" charset="0"/>
                </a:rPr>
                <a:t>Октябрь - ноябрь 2023</a:t>
              </a:r>
              <a:endParaRPr lang="ru-RU" dirty="0">
                <a:solidFill>
                  <a:schemeClr val="tx1"/>
                </a:solidFill>
                <a:latin typeface="Liberation Serif" pitchFamily="18" charset="0"/>
                <a:cs typeface="Times New Roman" panose="02020603050405020304" pitchFamily="18" charset="0"/>
              </a:endParaRPr>
            </a:p>
          </p:txBody>
        </p:sp>
        <p:sp>
          <p:nvSpPr>
            <p:cNvPr id="7" name="Скругленный прямоугольник 6"/>
            <p:cNvSpPr/>
            <p:nvPr/>
          </p:nvSpPr>
          <p:spPr>
            <a:xfrm>
              <a:off x="1340768" y="4067944"/>
              <a:ext cx="1728192" cy="936104"/>
            </a:xfrm>
            <a:prstGeom prst="roundRect">
              <a:avLst/>
            </a:prstGeom>
            <a:solidFill>
              <a:schemeClr val="bg1">
                <a:lumMod val="85000"/>
              </a:schemeClr>
            </a:solidFill>
            <a:ln>
              <a:solidFill>
                <a:schemeClr val="accent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Liberation Serif" pitchFamily="18" charset="0"/>
                  <a:cs typeface="Times New Roman" panose="02020603050405020304" pitchFamily="18" charset="0"/>
                </a:rPr>
                <a:t>До 15 ноября 2023</a:t>
              </a:r>
              <a:endParaRPr lang="ru-RU" dirty="0">
                <a:solidFill>
                  <a:schemeClr val="tx1"/>
                </a:solidFill>
                <a:latin typeface="Liberation Serif" pitchFamily="18" charset="0"/>
                <a:cs typeface="Times New Roman" panose="02020603050405020304" pitchFamily="18" charset="0"/>
              </a:endParaRPr>
            </a:p>
          </p:txBody>
        </p:sp>
        <p:sp>
          <p:nvSpPr>
            <p:cNvPr id="8" name="Скругленный прямоугольник 7"/>
            <p:cNvSpPr/>
            <p:nvPr/>
          </p:nvSpPr>
          <p:spPr>
            <a:xfrm>
              <a:off x="1340768" y="5148064"/>
              <a:ext cx="1728192" cy="1080120"/>
            </a:xfrm>
            <a:prstGeom prst="roundRect">
              <a:avLst/>
            </a:prstGeom>
            <a:solidFill>
              <a:schemeClr val="bg1">
                <a:lumMod val="85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chemeClr val="tx1"/>
                  </a:solidFill>
                  <a:latin typeface="Liberation Serif" pitchFamily="18" charset="0"/>
                  <a:cs typeface="Times New Roman" panose="02020603050405020304" pitchFamily="18" charset="0"/>
                </a:rPr>
                <a:t>Ноябрь - декабрь 2023</a:t>
              </a:r>
              <a:endParaRPr lang="ru-RU" sz="1700" dirty="0">
                <a:solidFill>
                  <a:schemeClr val="tx1"/>
                </a:solidFill>
                <a:latin typeface="Liberation Serif" pitchFamily="18" charset="0"/>
                <a:cs typeface="Times New Roman" panose="02020603050405020304" pitchFamily="18" charset="0"/>
              </a:endParaRPr>
            </a:p>
          </p:txBody>
        </p:sp>
        <p:sp>
          <p:nvSpPr>
            <p:cNvPr id="9" name="Выноска со стрелкой влево 8"/>
            <p:cNvSpPr/>
            <p:nvPr/>
          </p:nvSpPr>
          <p:spPr>
            <a:xfrm>
              <a:off x="3068960" y="971600"/>
              <a:ext cx="3666687" cy="1008112"/>
            </a:xfrm>
            <a:prstGeom prst="leftArrowCallout">
              <a:avLst>
                <a:gd name="adj1" fmla="val 25000"/>
                <a:gd name="adj2" fmla="val 25000"/>
                <a:gd name="adj3" fmla="val 25000"/>
                <a:gd name="adj4" fmla="val 86865"/>
              </a:avLst>
            </a:prstGeom>
            <a:solidFill>
              <a:schemeClr val="bg1">
                <a:lumMod val="85000"/>
              </a:schemeClr>
            </a:solidFill>
            <a:ln>
              <a:solidFill>
                <a:schemeClr val="accent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Liberation Serif" pitchFamily="18" charset="0"/>
                  <a:cs typeface="Times New Roman" panose="02020603050405020304" pitchFamily="18" charset="0"/>
                </a:rPr>
                <a:t>Утверждение Плана мероприятий по составлению проекта бюджета </a:t>
              </a:r>
              <a:r>
                <a:rPr lang="ru-RU" sz="1600" dirty="0" err="1" smtClean="0">
                  <a:solidFill>
                    <a:schemeClr val="tx1"/>
                  </a:solidFill>
                  <a:latin typeface="Liberation Serif" pitchFamily="18" charset="0"/>
                  <a:cs typeface="Times New Roman" panose="02020603050405020304" pitchFamily="18" charset="0"/>
                </a:rPr>
                <a:t>Камышловского</a:t>
              </a:r>
              <a:r>
                <a:rPr lang="ru-RU" sz="1600" dirty="0" smtClean="0">
                  <a:solidFill>
                    <a:schemeClr val="tx1"/>
                  </a:solidFill>
                  <a:latin typeface="Liberation Serif" pitchFamily="18" charset="0"/>
                  <a:cs typeface="Times New Roman" panose="02020603050405020304" pitchFamily="18" charset="0"/>
                </a:rPr>
                <a:t> городского округа</a:t>
              </a:r>
              <a:endParaRPr lang="ru-RU" sz="1600" dirty="0">
                <a:solidFill>
                  <a:schemeClr val="tx1"/>
                </a:solidFill>
                <a:latin typeface="Liberation Serif" pitchFamily="18" charset="0"/>
                <a:cs typeface="Times New Roman" panose="02020603050405020304" pitchFamily="18" charset="0"/>
              </a:endParaRPr>
            </a:p>
          </p:txBody>
        </p:sp>
        <p:sp>
          <p:nvSpPr>
            <p:cNvPr id="10" name="Выноска со стрелкой влево 9"/>
            <p:cNvSpPr/>
            <p:nvPr/>
          </p:nvSpPr>
          <p:spPr>
            <a:xfrm>
              <a:off x="3068960" y="1979712"/>
              <a:ext cx="3660936" cy="936104"/>
            </a:xfrm>
            <a:prstGeom prst="leftArrowCallout">
              <a:avLst>
                <a:gd name="adj1" fmla="val 25000"/>
                <a:gd name="adj2" fmla="val 25000"/>
                <a:gd name="adj3" fmla="val 25000"/>
                <a:gd name="adj4" fmla="val 86865"/>
              </a:avLst>
            </a:prstGeom>
            <a:solidFill>
              <a:schemeClr val="bg1">
                <a:lumMod val="85000"/>
              </a:schemeClr>
            </a:solidFill>
            <a:ln>
              <a:solidFill>
                <a:schemeClr val="accent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Liberation Serif" pitchFamily="18" charset="0"/>
                  <a:cs typeface="Times New Roman" panose="02020603050405020304" pitchFamily="18" charset="0"/>
                </a:rPr>
                <a:t>Согласование с Министерством финансов Свердловской области расчетной базы по доходам и оценке расходных полномочий для составления проекта бюджета</a:t>
              </a:r>
              <a:endParaRPr lang="ru-RU" sz="1200" dirty="0">
                <a:solidFill>
                  <a:schemeClr val="tx1"/>
                </a:solidFill>
                <a:latin typeface="Liberation Serif" pitchFamily="18" charset="0"/>
                <a:cs typeface="Times New Roman" panose="02020603050405020304" pitchFamily="18" charset="0"/>
              </a:endParaRPr>
            </a:p>
          </p:txBody>
        </p:sp>
        <p:sp>
          <p:nvSpPr>
            <p:cNvPr id="11" name="Выноска со стрелкой влево 10"/>
            <p:cNvSpPr/>
            <p:nvPr/>
          </p:nvSpPr>
          <p:spPr>
            <a:xfrm>
              <a:off x="3068959" y="2987824"/>
              <a:ext cx="3660937" cy="936104"/>
            </a:xfrm>
            <a:prstGeom prst="leftArrowCallout">
              <a:avLst>
                <a:gd name="adj1" fmla="val 25000"/>
                <a:gd name="adj2" fmla="val 25000"/>
                <a:gd name="adj3" fmla="val 25000"/>
                <a:gd name="adj4" fmla="val 86865"/>
              </a:avLst>
            </a:prstGeom>
            <a:solidFill>
              <a:schemeClr val="bg1">
                <a:lumMod val="85000"/>
              </a:schemeClr>
            </a:solidFill>
            <a:ln>
              <a:solidFill>
                <a:schemeClr val="accent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Liberation Serif" pitchFamily="18" charset="0"/>
                  <a:cs typeface="Times New Roman" panose="02020603050405020304" pitchFamily="18" charset="0"/>
                </a:rPr>
                <a:t>Балансировка бюджета. </a:t>
              </a:r>
              <a:r>
                <a:rPr lang="ru-RU" dirty="0" smtClean="0">
                  <a:solidFill>
                    <a:schemeClr val="tx1"/>
                  </a:solidFill>
                  <a:latin typeface="Liberation Serif" pitchFamily="18" charset="0"/>
                  <a:cs typeface="Times New Roman" panose="02020603050405020304" pitchFamily="18" charset="0"/>
                </a:rPr>
                <a:t>Составление проекта бюджета</a:t>
              </a:r>
              <a:endParaRPr lang="ru-RU" dirty="0">
                <a:solidFill>
                  <a:schemeClr val="tx1"/>
                </a:solidFill>
                <a:latin typeface="Liberation Serif" pitchFamily="18" charset="0"/>
                <a:cs typeface="Times New Roman" panose="02020603050405020304" pitchFamily="18" charset="0"/>
              </a:endParaRPr>
            </a:p>
          </p:txBody>
        </p:sp>
        <p:sp>
          <p:nvSpPr>
            <p:cNvPr id="12" name="Выноска со стрелкой влево 11"/>
            <p:cNvSpPr/>
            <p:nvPr/>
          </p:nvSpPr>
          <p:spPr>
            <a:xfrm>
              <a:off x="3068960" y="4067944"/>
              <a:ext cx="3660936" cy="936104"/>
            </a:xfrm>
            <a:prstGeom prst="leftArrowCallout">
              <a:avLst>
                <a:gd name="adj1" fmla="val 25000"/>
                <a:gd name="adj2" fmla="val 25000"/>
                <a:gd name="adj3" fmla="val 25000"/>
                <a:gd name="adj4" fmla="val 86865"/>
              </a:avLst>
            </a:prstGeom>
            <a:solidFill>
              <a:schemeClr val="bg1">
                <a:lumMod val="85000"/>
              </a:schemeClr>
            </a:solidFill>
            <a:ln>
              <a:solidFill>
                <a:schemeClr val="accent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Liberation Serif" pitchFamily="18" charset="0"/>
                  <a:cs typeface="Times New Roman" panose="02020603050405020304" pitchFamily="18" charset="0"/>
                </a:rPr>
                <a:t>Внесение </a:t>
              </a:r>
              <a:r>
                <a:rPr lang="ru-RU" sz="1200" dirty="0" smtClean="0">
                  <a:solidFill>
                    <a:schemeClr val="tx1"/>
                  </a:solidFill>
                  <a:latin typeface="Liberation Serif" pitchFamily="18" charset="0"/>
                  <a:cs typeface="Times New Roman" panose="02020603050405020304" pitchFamily="18" charset="0"/>
                </a:rPr>
                <a:t>администрацией </a:t>
              </a:r>
              <a:r>
                <a:rPr lang="ru-RU" sz="1200" dirty="0" err="1" smtClean="0">
                  <a:solidFill>
                    <a:schemeClr val="tx1"/>
                  </a:solidFill>
                  <a:latin typeface="Liberation Serif" pitchFamily="18" charset="0"/>
                  <a:cs typeface="Times New Roman" panose="02020603050405020304" pitchFamily="18" charset="0"/>
                </a:rPr>
                <a:t>Камышловского</a:t>
              </a:r>
              <a:r>
                <a:rPr lang="ru-RU" sz="1200" dirty="0" smtClean="0">
                  <a:solidFill>
                    <a:schemeClr val="tx1"/>
                  </a:solidFill>
                  <a:latin typeface="Liberation Serif" pitchFamily="18" charset="0"/>
                  <a:cs typeface="Times New Roman" panose="02020603050405020304" pitchFamily="18" charset="0"/>
                </a:rPr>
                <a:t> городского округа на рассмотрение Думы </a:t>
              </a:r>
              <a:r>
                <a:rPr lang="ru-RU" sz="1200" dirty="0" err="1" smtClean="0">
                  <a:solidFill>
                    <a:schemeClr val="tx1"/>
                  </a:solidFill>
                  <a:latin typeface="Liberation Serif" pitchFamily="18" charset="0"/>
                  <a:cs typeface="Times New Roman" panose="02020603050405020304" pitchFamily="18" charset="0"/>
                </a:rPr>
                <a:t>Камышловского</a:t>
              </a:r>
              <a:r>
                <a:rPr lang="ru-RU" sz="1200" dirty="0" smtClean="0">
                  <a:solidFill>
                    <a:schemeClr val="tx1"/>
                  </a:solidFill>
                  <a:latin typeface="Liberation Serif" pitchFamily="18" charset="0"/>
                  <a:cs typeface="Times New Roman" panose="02020603050405020304" pitchFamily="18" charset="0"/>
                </a:rPr>
                <a:t> городского округа проекта решения о бюджете</a:t>
              </a:r>
              <a:endParaRPr lang="ru-RU" sz="1200" dirty="0">
                <a:solidFill>
                  <a:schemeClr val="tx1"/>
                </a:solidFill>
                <a:latin typeface="Liberation Serif" pitchFamily="18" charset="0"/>
                <a:cs typeface="Times New Roman" panose="02020603050405020304" pitchFamily="18" charset="0"/>
              </a:endParaRPr>
            </a:p>
          </p:txBody>
        </p:sp>
        <p:sp>
          <p:nvSpPr>
            <p:cNvPr id="13" name="Выноска со стрелкой влево 12"/>
            <p:cNvSpPr/>
            <p:nvPr/>
          </p:nvSpPr>
          <p:spPr>
            <a:xfrm>
              <a:off x="3068959" y="5148064"/>
              <a:ext cx="3660937" cy="1080120"/>
            </a:xfrm>
            <a:prstGeom prst="leftArrowCallout">
              <a:avLst>
                <a:gd name="adj1" fmla="val 25000"/>
                <a:gd name="adj2" fmla="val 25000"/>
                <a:gd name="adj3" fmla="val 25000"/>
                <a:gd name="adj4" fmla="val 86865"/>
              </a:avLst>
            </a:prstGeom>
            <a:solidFill>
              <a:schemeClr val="bg1">
                <a:lumMod val="85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Liberation Serif" pitchFamily="18" charset="0"/>
                  <a:cs typeface="Times New Roman" panose="02020603050405020304" pitchFamily="18" charset="0"/>
                </a:rPr>
                <a:t>Рассмотрение проекта решения о бюджете Думой </a:t>
              </a:r>
              <a:r>
                <a:rPr lang="ru-RU" sz="1600" dirty="0" err="1" smtClean="0">
                  <a:solidFill>
                    <a:schemeClr val="tx1"/>
                  </a:solidFill>
                  <a:latin typeface="Liberation Serif" pitchFamily="18" charset="0"/>
                  <a:cs typeface="Times New Roman" panose="02020603050405020304" pitchFamily="18" charset="0"/>
                </a:rPr>
                <a:t>Камышловского</a:t>
              </a:r>
              <a:r>
                <a:rPr lang="ru-RU" sz="1600" dirty="0" smtClean="0">
                  <a:solidFill>
                    <a:schemeClr val="tx1"/>
                  </a:solidFill>
                  <a:latin typeface="Liberation Serif" pitchFamily="18" charset="0"/>
                  <a:cs typeface="Times New Roman" panose="02020603050405020304" pitchFamily="18" charset="0"/>
                </a:rPr>
                <a:t> городского округа</a:t>
              </a:r>
              <a:endParaRPr lang="ru-RU" sz="1600" dirty="0">
                <a:solidFill>
                  <a:schemeClr val="tx1"/>
                </a:solidFill>
                <a:latin typeface="Liberation Serif" pitchFamily="18" charset="0"/>
                <a:cs typeface="Times New Roman" panose="02020603050405020304" pitchFamily="18" charset="0"/>
              </a:endParaRPr>
            </a:p>
          </p:txBody>
        </p:sp>
      </p:grpSp>
      <p:sp>
        <p:nvSpPr>
          <p:cNvPr id="14" name="Скругленный прямоугольник 13"/>
          <p:cNvSpPr/>
          <p:nvPr/>
        </p:nvSpPr>
        <p:spPr>
          <a:xfrm>
            <a:off x="1043609" y="4725144"/>
            <a:ext cx="2376264" cy="864096"/>
          </a:xfrm>
          <a:prstGeom prst="roundRect">
            <a:avLst/>
          </a:prstGeom>
          <a:solidFill>
            <a:schemeClr val="bg1">
              <a:lumMod val="85000"/>
            </a:schemeClr>
          </a:solidFill>
          <a:ln>
            <a:solidFill>
              <a:schemeClr val="accent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Liberation Serif" pitchFamily="18" charset="0"/>
                <a:cs typeface="Times New Roman" panose="02020603050405020304" pitchFamily="18" charset="0"/>
              </a:rPr>
              <a:t>Декабрь 2023</a:t>
            </a:r>
            <a:endParaRPr lang="ru-RU" dirty="0">
              <a:solidFill>
                <a:schemeClr val="tx1"/>
              </a:solidFill>
              <a:latin typeface="Liberation Serif" pitchFamily="18" charset="0"/>
              <a:cs typeface="Times New Roman" panose="02020603050405020304" pitchFamily="18" charset="0"/>
            </a:endParaRPr>
          </a:p>
        </p:txBody>
      </p:sp>
      <p:sp>
        <p:nvSpPr>
          <p:cNvPr id="15" name="Выноска со стрелкой влево 14"/>
          <p:cNvSpPr/>
          <p:nvPr/>
        </p:nvSpPr>
        <p:spPr>
          <a:xfrm>
            <a:off x="3419879" y="4725144"/>
            <a:ext cx="5073273" cy="918102"/>
          </a:xfrm>
          <a:prstGeom prst="leftArrowCallout">
            <a:avLst>
              <a:gd name="adj1" fmla="val 25000"/>
              <a:gd name="adj2" fmla="val 25000"/>
              <a:gd name="adj3" fmla="val 25000"/>
              <a:gd name="adj4" fmla="val 86865"/>
            </a:avLst>
          </a:prstGeom>
          <a:solidFill>
            <a:schemeClr val="bg1">
              <a:lumMod val="85000"/>
            </a:schemeClr>
          </a:solidFill>
          <a:ln>
            <a:solidFill>
              <a:schemeClr val="accent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Liberation Serif" pitchFamily="18" charset="0"/>
                <a:cs typeface="Times New Roman" panose="02020603050405020304" pitchFamily="18" charset="0"/>
              </a:rPr>
              <a:t>Публичные слушания по проекту, утверждение проекта решения о бюджете Думой </a:t>
            </a:r>
            <a:r>
              <a:rPr lang="ru-RU" sz="1600" dirty="0" err="1" smtClean="0">
                <a:solidFill>
                  <a:schemeClr val="tx1"/>
                </a:solidFill>
                <a:latin typeface="Liberation Serif" pitchFamily="18" charset="0"/>
                <a:cs typeface="Times New Roman" panose="02020603050405020304" pitchFamily="18" charset="0"/>
              </a:rPr>
              <a:t>Камышловского</a:t>
            </a:r>
            <a:r>
              <a:rPr lang="ru-RU" sz="1600" dirty="0" smtClean="0">
                <a:solidFill>
                  <a:schemeClr val="tx1"/>
                </a:solidFill>
                <a:latin typeface="Liberation Serif" pitchFamily="18" charset="0"/>
                <a:cs typeface="Times New Roman" panose="02020603050405020304" pitchFamily="18" charset="0"/>
              </a:rPr>
              <a:t> городского округа</a:t>
            </a:r>
            <a:endParaRPr lang="ru-RU" sz="1600" dirty="0">
              <a:solidFill>
                <a:schemeClr val="tx1"/>
              </a:solidFill>
              <a:latin typeface="Liberation Serif" pitchFamily="18" charset="0"/>
              <a:cs typeface="Times New Roman" panose="02020603050405020304" pitchFamily="18" charset="0"/>
            </a:endParaRPr>
          </a:p>
        </p:txBody>
      </p:sp>
      <p:sp>
        <p:nvSpPr>
          <p:cNvPr id="16" name="Скругленный прямоугольник 15"/>
          <p:cNvSpPr/>
          <p:nvPr/>
        </p:nvSpPr>
        <p:spPr>
          <a:xfrm>
            <a:off x="1043609" y="5643246"/>
            <a:ext cx="2376264" cy="756084"/>
          </a:xfrm>
          <a:prstGeom prst="roundRect">
            <a:avLst/>
          </a:prstGeom>
          <a:solidFill>
            <a:schemeClr val="bg1">
              <a:lumMod val="85000"/>
            </a:schemeClr>
          </a:solidFill>
          <a:ln>
            <a:solidFill>
              <a:srgbClr val="339966"/>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Liberation Serif" pitchFamily="18" charset="0"/>
                <a:cs typeface="Times New Roman" panose="02020603050405020304" pitchFamily="18" charset="0"/>
              </a:rPr>
              <a:t>С 01 января 2024</a:t>
            </a:r>
            <a:endParaRPr lang="ru-RU" dirty="0">
              <a:solidFill>
                <a:schemeClr val="tx1"/>
              </a:solidFill>
              <a:latin typeface="Liberation Serif" pitchFamily="18" charset="0"/>
              <a:cs typeface="Times New Roman" panose="02020603050405020304" pitchFamily="18" charset="0"/>
            </a:endParaRPr>
          </a:p>
        </p:txBody>
      </p:sp>
      <p:sp>
        <p:nvSpPr>
          <p:cNvPr id="17" name="Выноска со стрелкой влево 16"/>
          <p:cNvSpPr/>
          <p:nvPr/>
        </p:nvSpPr>
        <p:spPr>
          <a:xfrm>
            <a:off x="3419880" y="5697252"/>
            <a:ext cx="5073271" cy="702078"/>
          </a:xfrm>
          <a:prstGeom prst="leftArrowCallout">
            <a:avLst>
              <a:gd name="adj1" fmla="val 25000"/>
              <a:gd name="adj2" fmla="val 25000"/>
              <a:gd name="adj3" fmla="val 25000"/>
              <a:gd name="adj4" fmla="val 86865"/>
            </a:avLst>
          </a:prstGeom>
          <a:solidFill>
            <a:schemeClr val="bg1">
              <a:lumMod val="85000"/>
            </a:schemeClr>
          </a:solidFill>
          <a:ln>
            <a:solidFill>
              <a:srgbClr val="339966"/>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Liberation Serif" pitchFamily="18" charset="0"/>
                <a:cs typeface="Times New Roman" panose="02020603050405020304" pitchFamily="18" charset="0"/>
              </a:rPr>
              <a:t>Вступление в силу решения о бюджете, исполнение бюджета</a:t>
            </a:r>
            <a:endParaRPr lang="ru-RU" dirty="0">
              <a:solidFill>
                <a:schemeClr val="tx1"/>
              </a:solidFill>
              <a:latin typeface="Liberation Serif" pitchFamily="18" charset="0"/>
              <a:cs typeface="Times New Roman" panose="02020603050405020304" pitchFamily="18" charset="0"/>
            </a:endParaRPr>
          </a:p>
        </p:txBody>
      </p:sp>
      <p:sp>
        <p:nvSpPr>
          <p:cNvPr id="18" name="Номер слайда 17"/>
          <p:cNvSpPr>
            <a:spLocks noGrp="1"/>
          </p:cNvSpPr>
          <p:nvPr>
            <p:ph type="sldNum" sz="quarter" idx="11"/>
          </p:nvPr>
        </p:nvSpPr>
        <p:spPr/>
        <p:txBody>
          <a:bodyPr/>
          <a:lstStyle/>
          <a:p>
            <a:fld id="{A1293435-380D-4EA1-93EC-CEA7FE79D970}" type="slidenum">
              <a:rPr lang="ru-RU" smtClean="0"/>
              <a:pPr/>
              <a:t>6</a:t>
            </a:fld>
            <a:endParaRPr lang="ru-RU"/>
          </a:p>
        </p:txBody>
      </p:sp>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7</a:t>
            </a:fld>
            <a:endParaRPr lang="ru-RU"/>
          </a:p>
        </p:txBody>
      </p:sp>
      <p:sp>
        <p:nvSpPr>
          <p:cNvPr id="3" name="TextBox 2"/>
          <p:cNvSpPr txBox="1"/>
          <p:nvPr/>
        </p:nvSpPr>
        <p:spPr>
          <a:xfrm>
            <a:off x="1043608" y="260648"/>
            <a:ext cx="7704856" cy="954107"/>
          </a:xfrm>
          <a:prstGeom prst="rect">
            <a:avLst/>
          </a:prstGeom>
          <a:noFill/>
        </p:spPr>
        <p:txBody>
          <a:bodyPr wrap="square" rtlCol="0">
            <a:spAutoFit/>
          </a:bodyPr>
          <a:lstStyle/>
          <a:p>
            <a:pPr algn="ctr"/>
            <a:r>
              <a:rPr lang="ru-RU" sz="2800" b="1" dirty="0" smtClean="0">
                <a:latin typeface="Liberation Serif" pitchFamily="18" charset="0"/>
              </a:rPr>
              <a:t>Основные направления бюджетной и налоговой политики</a:t>
            </a:r>
            <a:endParaRPr lang="ru-RU" sz="2800" b="1" dirty="0">
              <a:latin typeface="Liberation Serif" pitchFamily="18" charset="0"/>
            </a:endParaRPr>
          </a:p>
        </p:txBody>
      </p:sp>
      <p:sp>
        <p:nvSpPr>
          <p:cNvPr id="5" name="Rectangle 3"/>
          <p:cNvSpPr txBox="1">
            <a:spLocks/>
          </p:cNvSpPr>
          <p:nvPr/>
        </p:nvSpPr>
        <p:spPr>
          <a:xfrm>
            <a:off x="683568" y="1196752"/>
            <a:ext cx="8136904" cy="5184576"/>
          </a:xfrm>
          <a:prstGeom prst="rect">
            <a:avLst/>
          </a:prstGeom>
        </p:spPr>
        <p:txBody>
          <a:bodyPr vert="horz">
            <a:normAutofit/>
          </a:bodyPr>
          <a:lstStyle/>
          <a:p>
            <a:pPr marL="266700" marR="0" lvl="0" indent="0" algn="just" defTabSz="914400" rtl="0" eaLnBrk="1" fontAlgn="auto" latinLnBrk="0" hangingPunct="1">
              <a:spcAft>
                <a:spcPts val="0"/>
              </a:spcAft>
              <a:buClr>
                <a:schemeClr val="tx1">
                  <a:shade val="95000"/>
                </a:schemeClr>
              </a:buClr>
              <a:buSzPct val="65000"/>
              <a:buFont typeface="Wingdings 2" pitchFamily="18" charset="2"/>
              <a:buNone/>
              <a:tabLst/>
              <a:defRPr/>
            </a:pP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endParaRPr kumimoji="0" lang="ru-RU" sz="1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6" name="Прямоугольник 5"/>
          <p:cNvSpPr/>
          <p:nvPr/>
        </p:nvSpPr>
        <p:spPr>
          <a:xfrm>
            <a:off x="899592" y="1268760"/>
            <a:ext cx="7920880" cy="5262979"/>
          </a:xfrm>
          <a:prstGeom prst="rect">
            <a:avLst/>
          </a:prstGeom>
        </p:spPr>
        <p:txBody>
          <a:bodyPr wrap="square">
            <a:spAutoFit/>
          </a:bodyPr>
          <a:lstStyle/>
          <a:p>
            <a:pPr indent="447675" algn="just"/>
            <a:r>
              <a:rPr lang="ru-RU" sz="1600" dirty="0" smtClean="0">
                <a:latin typeface="Liberation Serif" pitchFamily="18" charset="0"/>
              </a:rPr>
              <a:t>Основные направления бюджетной и налоговой политики Камышловского городского округа определяют приоритеты бюджетной и налоговой политики в среднесрочной перспективе и подходы, используемые при составлении проекта бюджета Камышловского городского округа на 2024 год и плановый период 2025 и 2026 годов.</a:t>
            </a:r>
          </a:p>
          <a:p>
            <a:pPr indent="447675" algn="just"/>
            <a:r>
              <a:rPr lang="ru-RU" sz="1600" dirty="0" smtClean="0">
                <a:latin typeface="Liberation Serif" pitchFamily="18" charset="0"/>
              </a:rPr>
              <a:t>С учетом приоритетов федеральной налоговой политики и налоговой политики Свердловской области ключевым ориентиром налоговой политики Камышловского городского округа в среднесрочной перспективе является сохранение долговременных стабильных налоговых условий, повышение эффективности применения стимулирующих налоговых мер при обеспечении роста реальных доходов населения.</a:t>
            </a:r>
          </a:p>
          <a:p>
            <a:pPr indent="447675" algn="just"/>
            <a:r>
              <a:rPr lang="ru-RU" sz="1600" dirty="0" smtClean="0">
                <a:latin typeface="Liberation Serif" pitchFamily="18" charset="0"/>
              </a:rPr>
              <a:t>Бюджетная политика, как и прежде, сохранит социальную направленность и будет ориентирована на последовательное повышение качества жизни населения Камышловского городского округа и создания условий для решения неотложных социально-экономических проблем Камышловского городского округа.</a:t>
            </a:r>
          </a:p>
          <a:p>
            <a:pPr algn="just"/>
            <a:r>
              <a:rPr lang="ru-RU" sz="1600" dirty="0" smtClean="0"/>
              <a:t>         В 2024–2026 годах необходимо обеспечить оплату труда отдельных категорий работников бюджетной сферы, определенных указами Президента Российской Федерации,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 а также проведение ежегодной индексации заработной платы иных категорий работников организаций бюджетного сектора экономики.</a:t>
            </a:r>
            <a:endParaRPr lang="ru-RU" sz="1600" dirty="0"/>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fld id="{A1293435-380D-4EA1-93EC-CEA7FE79D970}" type="slidenum">
              <a:rPr lang="ru-RU" smtClean="0"/>
              <a:pPr/>
              <a:t>8</a:t>
            </a:fld>
            <a:endParaRPr lang="ru-RU"/>
          </a:p>
        </p:txBody>
      </p:sp>
      <p:sp>
        <p:nvSpPr>
          <p:cNvPr id="3" name="TextBox 2"/>
          <p:cNvSpPr txBox="1"/>
          <p:nvPr/>
        </p:nvSpPr>
        <p:spPr>
          <a:xfrm>
            <a:off x="857224" y="214290"/>
            <a:ext cx="8143932" cy="954107"/>
          </a:xfrm>
          <a:prstGeom prst="rect">
            <a:avLst/>
          </a:prstGeom>
          <a:noFill/>
        </p:spPr>
        <p:txBody>
          <a:bodyPr wrap="square" rtlCol="0">
            <a:spAutoFit/>
          </a:bodyPr>
          <a:lstStyle/>
          <a:p>
            <a:pPr algn="ctr"/>
            <a:r>
              <a:rPr lang="ru-RU" sz="2800" b="1" dirty="0" smtClean="0">
                <a:latin typeface="Liberation Serif" pitchFamily="18" charset="0"/>
              </a:rPr>
              <a:t>Показатели социально-экономического развития Камышловского городского округа</a:t>
            </a:r>
            <a:endParaRPr lang="ru-RU" sz="2800" b="1" dirty="0">
              <a:latin typeface="Liberation Serif" pitchFamily="18" charset="0"/>
            </a:endParaRPr>
          </a:p>
        </p:txBody>
      </p:sp>
      <p:graphicFrame>
        <p:nvGraphicFramePr>
          <p:cNvPr id="4" name="Group 119"/>
          <p:cNvGraphicFramePr>
            <a:graphicFrameLocks/>
          </p:cNvGraphicFramePr>
          <p:nvPr/>
        </p:nvGraphicFramePr>
        <p:xfrm>
          <a:off x="899592" y="1628800"/>
          <a:ext cx="8064898" cy="4428269"/>
        </p:xfrm>
        <a:graphic>
          <a:graphicData uri="http://schemas.openxmlformats.org/drawingml/2006/table">
            <a:tbl>
              <a:tblPr/>
              <a:tblGrid>
                <a:gridCol w="4248397"/>
                <a:gridCol w="945593"/>
                <a:gridCol w="945593"/>
                <a:gridCol w="917201"/>
                <a:gridCol w="1008114"/>
              </a:tblGrid>
              <a:tr h="648072">
                <a:tc>
                  <a:txBody>
                    <a:bodyPr/>
                    <a:lstStyle/>
                    <a:p>
                      <a:pPr marL="547688" marR="0" lvl="0" indent="-411163"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Liberation Serif" pitchFamily="18" charset="0"/>
                          <a:cs typeface="Times New Roman" pitchFamily="18" charset="0"/>
                        </a:rPr>
                        <a:t>      Наименование показателя</a:t>
                      </a:r>
                      <a:endParaRPr kumimoji="0" lang="ru-RU" sz="1600" b="0" i="0" u="none" strike="noStrike" cap="none" normalizeH="0" baseline="0" dirty="0" smtClean="0">
                        <a:ln>
                          <a:noFill/>
                        </a:ln>
                        <a:solidFill>
                          <a:schemeClr val="bg1"/>
                        </a:solidFill>
                        <a:effectLst/>
                        <a:latin typeface="Liberation Serif" pitchFamily="18"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Liberation Serif" pitchFamily="18" charset="0"/>
                          <a:cs typeface="Times New Roman" pitchFamily="18" charset="0"/>
                        </a:rPr>
                        <a:t>2023 год </a:t>
                      </a:r>
                      <a:endParaRPr kumimoji="0" lang="ru-RU" sz="1600" b="0" i="0" u="none" strike="noStrike" cap="none" normalizeH="0" baseline="0" dirty="0" smtClean="0">
                        <a:ln>
                          <a:noFill/>
                        </a:ln>
                        <a:solidFill>
                          <a:schemeClr val="bg1"/>
                        </a:solidFill>
                        <a:effectLst/>
                        <a:latin typeface="Liberation Serif" pitchFamily="18"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rgbClr val="C0C0C0"/>
                      </a:solidFill>
                      <a:prstDash val="solid"/>
                      <a:round/>
                      <a:headEnd type="none" w="med" len="med"/>
                      <a:tailEnd type="none" w="med" len="med"/>
                    </a:lnB>
                    <a:lnTlToBr>
                      <a:noFill/>
                    </a:lnTlToBr>
                    <a:lnBlToTr>
                      <a:noFill/>
                    </a:lnBlToTr>
                    <a:solidFill>
                      <a:srgbClr val="4F5E3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Liberation Serif" pitchFamily="18" charset="0"/>
                          <a:cs typeface="Times New Roman" pitchFamily="18" charset="0"/>
                        </a:rPr>
                        <a:t>2024 год </a:t>
                      </a:r>
                      <a:endParaRPr kumimoji="0" lang="ru-RU" sz="1600" b="0" i="0" u="none" strike="noStrike" cap="none" normalizeH="0" baseline="0" dirty="0" smtClean="0">
                        <a:ln>
                          <a:noFill/>
                        </a:ln>
                        <a:solidFill>
                          <a:schemeClr val="bg1"/>
                        </a:solidFill>
                        <a:effectLst/>
                        <a:latin typeface="Liberation Serif"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rgbClr val="C0C0C0"/>
                      </a:solidFill>
                      <a:prstDash val="solid"/>
                      <a:round/>
                      <a:headEnd type="none" w="med" len="med"/>
                      <a:tailEnd type="none" w="med" len="med"/>
                    </a:lnB>
                    <a:lnTlToBr>
                      <a:noFill/>
                    </a:lnTlToBr>
                    <a:lnBlToTr>
                      <a:noFill/>
                    </a:lnBlToTr>
                    <a:solidFill>
                      <a:srgbClr val="4F5E3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1" i="0" u="none" strike="noStrike" cap="none" normalizeH="0" baseline="0" dirty="0" smtClean="0">
                          <a:ln>
                            <a:noFill/>
                          </a:ln>
                          <a:solidFill>
                            <a:schemeClr val="bg1"/>
                          </a:solidFill>
                          <a:effectLst/>
                          <a:latin typeface="Liberation Serif" pitchFamily="18" charset="0"/>
                          <a:cs typeface="Times New Roman" pitchFamily="18" charset="0"/>
                        </a:rPr>
                        <a:t>2025 год</a:t>
                      </a:r>
                      <a:endParaRPr kumimoji="0" lang="ru-RU" sz="1600" b="0" i="0" u="none" strike="noStrike" cap="none" normalizeH="0" baseline="0" dirty="0" smtClean="0">
                        <a:ln>
                          <a:noFill/>
                        </a:ln>
                        <a:solidFill>
                          <a:schemeClr val="bg1"/>
                        </a:solidFill>
                        <a:effectLst/>
                        <a:latin typeface="Liberation Serif"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C0C0C0"/>
                      </a:solidFill>
                      <a:prstDash val="solid"/>
                      <a:round/>
                      <a:headEnd type="none" w="med" len="med"/>
                      <a:tailEnd type="none" w="med" len="med"/>
                    </a:lnR>
                    <a:lnT cap="flat">
                      <a:noFill/>
                    </a:lnT>
                    <a:lnB w="12700" cap="flat" cmpd="sng" algn="ctr">
                      <a:solidFill>
                        <a:srgbClr val="C0C0C0"/>
                      </a:solidFill>
                      <a:prstDash val="solid"/>
                      <a:round/>
                      <a:headEnd type="none" w="med" len="med"/>
                      <a:tailEnd type="none" w="med" len="med"/>
                    </a:lnB>
                    <a:lnTlToBr>
                      <a:noFill/>
                    </a:lnTlToBr>
                    <a:lnBlToTr>
                      <a:noFill/>
                    </a:lnBlToTr>
                    <a:solidFill>
                      <a:srgbClr val="4F5E3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Liberation Serif" pitchFamily="18" charset="0"/>
                          <a:cs typeface="Times New Roman" pitchFamily="18" charset="0"/>
                        </a:rPr>
                        <a:t>2026 год </a:t>
                      </a:r>
                      <a:endParaRPr kumimoji="0" lang="ru-RU" sz="1600" b="0" i="0" u="none" strike="noStrike" cap="none" normalizeH="0" baseline="0" dirty="0" smtClean="0">
                        <a:ln>
                          <a:noFill/>
                        </a:ln>
                        <a:solidFill>
                          <a:schemeClr val="bg1"/>
                        </a:solidFill>
                        <a:effectLst/>
                        <a:latin typeface="Liberation Serif" pitchFamily="18"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cap="flat">
                      <a:noFill/>
                    </a:lnT>
                    <a:lnB w="12700" cap="flat" cmpd="sng" algn="ctr">
                      <a:solidFill>
                        <a:srgbClr val="C0C0C0"/>
                      </a:solidFill>
                      <a:prstDash val="solid"/>
                      <a:round/>
                      <a:headEnd type="none" w="med" len="med"/>
                      <a:tailEnd type="none" w="med" len="med"/>
                    </a:lnB>
                    <a:lnTlToBr>
                      <a:noFill/>
                    </a:lnTlToBr>
                    <a:lnBlToTr>
                      <a:noFill/>
                    </a:lnBlToTr>
                    <a:solidFill>
                      <a:srgbClr val="4F5E3C"/>
                    </a:solidFill>
                  </a:tcPr>
                </a:tc>
              </a:tr>
              <a:tr h="944715">
                <a:tc>
                  <a:txBody>
                    <a:bodyPr/>
                    <a:lstStyle/>
                    <a:p>
                      <a:pPr marL="0" marR="0" lvl="0" indent="21600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Liberation Serif" pitchFamily="18" charset="0"/>
                          <a:cs typeface="Times New Roman" pitchFamily="18" charset="0"/>
                        </a:rPr>
                        <a:t>1. Оборот организаций (по полному кругу) по видам экономической деятельности, всего</a:t>
                      </a:r>
                      <a:endParaRPr kumimoji="0" lang="ru-RU" sz="1800" b="0" i="0" u="none" strike="noStrike" cap="none" normalizeH="0" baseline="0" dirty="0" smtClean="0">
                        <a:ln>
                          <a:noFill/>
                        </a:ln>
                        <a:solidFill>
                          <a:schemeClr val="tx1"/>
                        </a:solidFill>
                        <a:effectLst/>
                        <a:latin typeface="Liberation Serif"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cs typeface="Times New Roman" pitchFamily="18" charset="0"/>
                        </a:rPr>
                        <a:t>13 238,48</a:t>
                      </a:r>
                      <a:endParaRPr kumimoji="0" lang="ru-RU" sz="1400" b="1" i="0" u="none" strike="noStrike" cap="none" normalizeH="0" baseline="0" dirty="0" smtClean="0">
                        <a:ln>
                          <a:noFill/>
                        </a:ln>
                        <a:solidFill>
                          <a:schemeClr val="tx1"/>
                        </a:solidFill>
                        <a:effectLst/>
                        <a:latin typeface="Liberation Serif"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14 234,34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15 233,02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16 301,92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15">
                <a:tc>
                  <a:txBody>
                    <a:bodyPr/>
                    <a:lstStyle/>
                    <a:p>
                      <a:pPr marL="0" marR="0" lvl="0" indent="21600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Liberation Serif" pitchFamily="18" charset="0"/>
                          <a:cs typeface="Times New Roman" pitchFamily="18" charset="0"/>
                        </a:rPr>
                        <a:t>2. Объем инвестиций в основной капитал за счет всех источников финансирования, всего</a:t>
                      </a:r>
                      <a:endParaRPr kumimoji="0" lang="ru-RU" sz="1800" b="0" i="0" u="none" strike="noStrike" cap="none" normalizeH="0" baseline="0" dirty="0" smtClean="0">
                        <a:ln>
                          <a:noFill/>
                        </a:ln>
                        <a:solidFill>
                          <a:schemeClr val="tx1"/>
                        </a:solidFill>
                        <a:effectLst/>
                        <a:latin typeface="Liberation Serif"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267,46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290,65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315,87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345,27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6052">
                <a:tc>
                  <a:txBody>
                    <a:bodyPr/>
                    <a:lstStyle/>
                    <a:p>
                      <a:pPr marL="0" marR="0" lvl="0" indent="21600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Liberation Serif" pitchFamily="18" charset="0"/>
                          <a:cs typeface="Times New Roman" pitchFamily="18" charset="0"/>
                        </a:rPr>
                        <a:t>3. Доходы населения муниципального образования,  всего</a:t>
                      </a:r>
                      <a:endParaRPr kumimoji="0" lang="ru-RU" sz="1800" b="0" i="0" u="none" strike="noStrike" cap="none" normalizeH="0" baseline="0" dirty="0" smtClean="0">
                        <a:ln>
                          <a:noFill/>
                        </a:ln>
                        <a:solidFill>
                          <a:schemeClr val="tx1"/>
                        </a:solidFill>
                        <a:effectLst/>
                        <a:latin typeface="Liberation Serif"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6 822,74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7 299,26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7 709,75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7 920,00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15">
                <a:tc>
                  <a:txBody>
                    <a:bodyPr/>
                    <a:lstStyle/>
                    <a:p>
                      <a:pPr marL="0" marR="0" lvl="0" indent="21600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Liberation Serif" pitchFamily="18" charset="0"/>
                          <a:cs typeface="Times New Roman" pitchFamily="18" charset="0"/>
                        </a:rPr>
                        <a:t>4. Оборот розничной торговли в ценах соответствующего периода</a:t>
                      </a:r>
                      <a:endParaRPr kumimoji="0" lang="ru-RU" sz="1800" b="0" i="0" u="none" strike="noStrike" cap="none" normalizeH="0" baseline="0" dirty="0" smtClean="0">
                        <a:ln>
                          <a:noFill/>
                        </a:ln>
                        <a:solidFill>
                          <a:schemeClr val="tx1"/>
                        </a:solidFill>
                        <a:effectLst/>
                        <a:latin typeface="Liberation Serif"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4 766,63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5 265,15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5 722,20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Liberation Serif" pitchFamily="18" charset="0"/>
                        </a:rPr>
                        <a:t>6 183,11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7872404" y="1242997"/>
            <a:ext cx="1214446" cy="338554"/>
          </a:xfrm>
          <a:prstGeom prst="rect">
            <a:avLst/>
          </a:prstGeom>
          <a:noFill/>
        </p:spPr>
        <p:txBody>
          <a:bodyPr wrap="square" rtlCol="0">
            <a:spAutoFit/>
          </a:bodyPr>
          <a:lstStyle/>
          <a:p>
            <a:r>
              <a:rPr lang="ru-RU" sz="1600" b="1" dirty="0" smtClean="0">
                <a:latin typeface="Liberation Serif" pitchFamily="18" charset="0"/>
              </a:rPr>
              <a:t>млн. руб.</a:t>
            </a:r>
            <a:endParaRPr lang="ru-RU" sz="1600" dirty="0">
              <a:latin typeface="Liberation Serif" pitchFamily="18" charset="0"/>
            </a:endParaRP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34640"/>
            <a:ext cx="7858180" cy="954107"/>
          </a:xfrm>
          <a:prstGeom prst="rect">
            <a:avLst/>
          </a:prstGeom>
        </p:spPr>
        <p:txBody>
          <a:bodyPr wrap="square">
            <a:spAutoFit/>
          </a:bodyPr>
          <a:lstStyle/>
          <a:p>
            <a:pPr algn="ctr"/>
            <a:r>
              <a:rPr lang="ru-RU" sz="2800" b="1" dirty="0">
                <a:latin typeface="Liberation Serif" pitchFamily="18" charset="0"/>
                <a:cs typeface="Times New Roman" panose="02020603050405020304" pitchFamily="18" charset="0"/>
              </a:rPr>
              <a:t>Основные параметры</a:t>
            </a:r>
          </a:p>
          <a:p>
            <a:pPr algn="ctr"/>
            <a:r>
              <a:rPr lang="ru-RU" sz="2800" b="1" dirty="0" smtClean="0">
                <a:latin typeface="Liberation Serif" pitchFamily="18" charset="0"/>
                <a:cs typeface="Times New Roman" panose="02020603050405020304" pitchFamily="18" charset="0"/>
              </a:rPr>
              <a:t>Бюджета Камышловского городского округа</a:t>
            </a:r>
            <a:endParaRPr lang="ru-RU" sz="2800" b="1" dirty="0">
              <a:latin typeface="Liberation Serif"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fld id="{A1293435-380D-4EA1-93EC-CEA7FE79D970}" type="slidenum">
              <a:rPr lang="ru-RU" smtClean="0"/>
              <a:pPr/>
              <a:t>9</a:t>
            </a:fld>
            <a:endParaRPr lang="ru-RU"/>
          </a:p>
        </p:txBody>
      </p:sp>
      <p:graphicFrame>
        <p:nvGraphicFramePr>
          <p:cNvPr id="5" name="Таблица 4"/>
          <p:cNvGraphicFramePr>
            <a:graphicFrameLocks noGrp="1"/>
          </p:cNvGraphicFramePr>
          <p:nvPr/>
        </p:nvGraphicFramePr>
        <p:xfrm>
          <a:off x="899592" y="1142983"/>
          <a:ext cx="7848360" cy="5238344"/>
        </p:xfrm>
        <a:graphic>
          <a:graphicData uri="http://schemas.openxmlformats.org/drawingml/2006/table">
            <a:tbl>
              <a:tblPr/>
              <a:tblGrid>
                <a:gridCol w="3240360"/>
                <a:gridCol w="1152000"/>
                <a:gridCol w="1152000"/>
                <a:gridCol w="1152000"/>
                <a:gridCol w="1152000"/>
              </a:tblGrid>
              <a:tr h="457412">
                <a:tc>
                  <a:txBody>
                    <a:bodyPr/>
                    <a:lstStyle/>
                    <a:p>
                      <a:pPr algn="ctr" rtl="0" fontAlgn="ctr"/>
                      <a:endParaRPr lang="ru-RU" sz="1200" b="1" i="0" u="none" strike="noStrike" dirty="0">
                        <a:solidFill>
                          <a:srgbClr val="FFFFFF"/>
                        </a:solidFill>
                        <a:effectLst/>
                        <a:latin typeface="Liberation Serif" pitchFamily="18" charset="0"/>
                      </a:endParaRPr>
                    </a:p>
                  </a:txBody>
                  <a:tcPr marL="12700" marR="12700" marT="714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r" rtl="0" fontAlgn="ctr"/>
                      <a:endParaRPr lang="ru-RU" sz="1600" b="1" i="0" u="none" strike="noStrike" dirty="0">
                        <a:solidFill>
                          <a:schemeClr val="tx1"/>
                        </a:solidFill>
                        <a:effectLst/>
                        <a:latin typeface="Liberation Serif" pitchFamily="18" charset="0"/>
                      </a:endParaRPr>
                    </a:p>
                  </a:txBody>
                  <a:tcPr marL="12700" marR="12700" marT="714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pPr algn="ctr" rtl="0" fontAlgn="ctr"/>
                      <a:endParaRPr lang="ru-RU" sz="1600" b="1" i="0" u="none" strike="noStrike" dirty="0">
                        <a:solidFill>
                          <a:srgbClr val="FFFFFF"/>
                        </a:solidFill>
                        <a:effectLst/>
                        <a:latin typeface="Times New Roman"/>
                      </a:endParaRPr>
                    </a:p>
                  </a:txBody>
                  <a:tcPr marL="9525" marR="9525" marT="9525" marB="0" anchor="ctr">
                    <a:lnL w="6350" cap="flat" cmpd="sng" algn="ctr">
                      <a:solidFill>
                        <a:srgbClr val="292929"/>
                      </a:solidFill>
                      <a:prstDash val="solid"/>
                      <a:round/>
                      <a:headEnd type="none" w="med" len="med"/>
                      <a:tailEnd type="none" w="med" len="med"/>
                    </a:lnL>
                    <a:lnR w="6350" cap="flat" cmpd="sng" algn="ctr">
                      <a:solidFill>
                        <a:srgbClr val="292929"/>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noFill/>
                  </a:tcPr>
                </a:tc>
              </a:tr>
              <a:tr h="1156158">
                <a:tc>
                  <a:txBody>
                    <a:bodyPr/>
                    <a:lstStyle/>
                    <a:p>
                      <a:pPr algn="ctr" rtl="0" fontAlgn="ctr"/>
                      <a:r>
                        <a:rPr lang="ru-RU" sz="2000" b="1" i="0" u="none" strike="noStrike" dirty="0">
                          <a:solidFill>
                            <a:srgbClr val="FFFFFF"/>
                          </a:solidFill>
                          <a:effectLst/>
                          <a:latin typeface="Liberation Serif" pitchFamily="18" charset="0"/>
                        </a:rPr>
                        <a:t>Показатель</a:t>
                      </a:r>
                    </a:p>
                  </a:txBody>
                  <a:tcPr marL="12700" marR="12700" marT="7144" marB="0" anchor="ctr">
                    <a:lnL w="6350" cap="flat" cmpd="sng" algn="ctr">
                      <a:solidFill>
                        <a:srgbClr val="292929"/>
                      </a:solidFill>
                      <a:prstDash val="solid"/>
                      <a:round/>
                      <a:headEnd type="none" w="med" len="med"/>
                      <a:tailEnd type="none" w="med" len="med"/>
                    </a:lnL>
                    <a:lnR w="6350" cap="flat" cmpd="sng" algn="ctr">
                      <a:solidFill>
                        <a:srgbClr val="29292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chemeClr val="accent2">
                        <a:lumMod val="50000"/>
                      </a:schemeClr>
                    </a:solidFill>
                  </a:tcPr>
                </a:tc>
                <a:tc>
                  <a:txBody>
                    <a:bodyPr/>
                    <a:lstStyle/>
                    <a:p>
                      <a:pPr algn="ctr" rtl="0" fontAlgn="ctr"/>
                      <a:r>
                        <a:rPr lang="ru-RU" sz="2000" b="1" i="0" u="none" strike="noStrike" dirty="0" smtClean="0">
                          <a:solidFill>
                            <a:srgbClr val="FFFFFF"/>
                          </a:solidFill>
                          <a:effectLst/>
                          <a:latin typeface="Liberation Serif" pitchFamily="18" charset="0"/>
                        </a:rPr>
                        <a:t>2023 год</a:t>
                      </a:r>
                      <a:endParaRPr lang="ru-RU" sz="2000" b="1" i="0" u="none" strike="noStrike" dirty="0">
                        <a:solidFill>
                          <a:srgbClr val="FFFFFF"/>
                        </a:solidFill>
                        <a:effectLst/>
                        <a:latin typeface="Liberation Serif" pitchFamily="18" charset="0"/>
                      </a:endParaRPr>
                    </a:p>
                  </a:txBody>
                  <a:tcPr marL="12700" marR="12700" marT="7144" marB="0" anchor="ctr">
                    <a:lnL w="6350" cap="flat" cmpd="sng" algn="ctr">
                      <a:solidFill>
                        <a:srgbClr val="29292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chemeClr val="accent2">
                        <a:lumMod val="50000"/>
                      </a:schemeClr>
                    </a:solidFill>
                  </a:tcPr>
                </a:tc>
                <a:tc>
                  <a:txBody>
                    <a:bodyPr/>
                    <a:lstStyle/>
                    <a:p>
                      <a:pPr algn="ctr" rtl="0" fontAlgn="ctr"/>
                      <a:r>
                        <a:rPr lang="ru-RU" sz="2000" b="1" i="0" u="none" strike="noStrike" dirty="0" smtClean="0">
                          <a:solidFill>
                            <a:srgbClr val="FFFFFF"/>
                          </a:solidFill>
                          <a:effectLst/>
                          <a:latin typeface="Liberation Serif" pitchFamily="18" charset="0"/>
                        </a:rPr>
                        <a:t>2024 год</a:t>
                      </a:r>
                      <a:endParaRPr lang="ru-RU" sz="2000" b="1" i="0" u="none" strike="noStrike" dirty="0">
                        <a:solidFill>
                          <a:srgbClr val="FFFFFF"/>
                        </a:solidFill>
                        <a:effectLst/>
                        <a:latin typeface="Liberation Serif" pitchFamily="18" charset="0"/>
                      </a:endParaRPr>
                    </a:p>
                  </a:txBody>
                  <a:tcPr marL="12700" marR="1270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chemeClr val="accent2">
                        <a:lumMod val="50000"/>
                      </a:schemeClr>
                    </a:solidFill>
                  </a:tcPr>
                </a:tc>
                <a:tc>
                  <a:txBody>
                    <a:bodyPr/>
                    <a:lstStyle/>
                    <a:p>
                      <a:pPr algn="ctr" rtl="0" fontAlgn="ctr"/>
                      <a:r>
                        <a:rPr lang="ru-RU" sz="2000" b="1" i="0" u="none" strike="noStrike" dirty="0" smtClean="0">
                          <a:solidFill>
                            <a:srgbClr val="FFFFFF"/>
                          </a:solidFill>
                          <a:effectLst/>
                          <a:latin typeface="Liberation Serif" pitchFamily="18" charset="0"/>
                        </a:rPr>
                        <a:t>2025 год</a:t>
                      </a:r>
                      <a:endParaRPr lang="ru-RU" sz="2000" b="1" i="0" u="none" strike="noStrike" dirty="0">
                        <a:solidFill>
                          <a:srgbClr val="FFFFFF"/>
                        </a:solidFill>
                        <a:effectLst/>
                        <a:latin typeface="Liberation Serif" pitchFamily="18" charset="0"/>
                      </a:endParaRPr>
                    </a:p>
                  </a:txBody>
                  <a:tcPr marL="12700" marR="12700" marT="7144" marB="0" anchor="ctr">
                    <a:lnL w="12700" cap="flat" cmpd="sng" algn="ctr">
                      <a:solidFill>
                        <a:schemeClr val="tx1"/>
                      </a:solidFill>
                      <a:prstDash val="solid"/>
                      <a:round/>
                      <a:headEnd type="none" w="med" len="med"/>
                      <a:tailEnd type="none" w="med" len="med"/>
                    </a:lnL>
                    <a:lnR w="6350" cap="flat" cmpd="sng" algn="ctr">
                      <a:solidFill>
                        <a:srgbClr val="29292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chemeClr val="accent2">
                        <a:lumMod val="50000"/>
                      </a:schemeClr>
                    </a:solidFill>
                  </a:tcPr>
                </a:tc>
                <a:tc>
                  <a:txBody>
                    <a:bodyPr/>
                    <a:lstStyle/>
                    <a:p>
                      <a:pPr algn="ctr" rtl="0" fontAlgn="ctr"/>
                      <a:r>
                        <a:rPr lang="ru-RU" sz="2000" b="1" i="0" u="none" strike="noStrike" dirty="0" smtClean="0">
                          <a:solidFill>
                            <a:srgbClr val="FFFFFF"/>
                          </a:solidFill>
                          <a:effectLst/>
                          <a:latin typeface="Liberation Serif" pitchFamily="18" charset="0"/>
                        </a:rPr>
                        <a:t>2026 </a:t>
                      </a:r>
                      <a:r>
                        <a:rPr lang="ru-RU" sz="2000" b="1" i="0" u="none" strike="noStrike" dirty="0">
                          <a:solidFill>
                            <a:srgbClr val="FFFFFF"/>
                          </a:solidFill>
                          <a:effectLst/>
                          <a:latin typeface="Liberation Serif" pitchFamily="18" charset="0"/>
                        </a:rPr>
                        <a:t>год</a:t>
                      </a:r>
                    </a:p>
                  </a:txBody>
                  <a:tcPr marL="12700" marR="12700" marT="7144" marB="0" anchor="ctr">
                    <a:lnL w="6350" cap="flat" cmpd="sng" algn="ctr">
                      <a:solidFill>
                        <a:srgbClr val="292929"/>
                      </a:solidFill>
                      <a:prstDash val="solid"/>
                      <a:round/>
                      <a:headEnd type="none" w="med" len="med"/>
                      <a:tailEnd type="none" w="med" len="med"/>
                    </a:lnL>
                    <a:lnR w="6350" cap="flat" cmpd="sng" algn="ctr">
                      <a:solidFill>
                        <a:srgbClr val="29292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chemeClr val="accent2">
                        <a:lumMod val="50000"/>
                      </a:schemeClr>
                    </a:solidFill>
                  </a:tcPr>
                </a:tc>
              </a:tr>
              <a:tr h="1266066">
                <a:tc>
                  <a:txBody>
                    <a:bodyPr/>
                    <a:lstStyle/>
                    <a:p>
                      <a:pPr lvl="0" algn="ctr" rtl="0" fontAlgn="ctr"/>
                      <a:r>
                        <a:rPr lang="ru-RU" sz="2800" b="1" i="0" u="none" strike="noStrike" dirty="0" smtClean="0">
                          <a:solidFill>
                            <a:schemeClr val="tx1"/>
                          </a:solidFill>
                          <a:effectLst/>
                          <a:latin typeface="Liberation Serif" pitchFamily="18" charset="0"/>
                        </a:rPr>
                        <a:t>Доходы</a:t>
                      </a:r>
                    </a:p>
                  </a:txBody>
                  <a:tcPr marL="12700" marR="12700" marT="7144" marB="0" anchor="ctr">
                    <a:lnL w="6350" cap="flat" cmpd="sng" algn="ctr">
                      <a:solidFill>
                        <a:srgbClr val="292929"/>
                      </a:solidFill>
                      <a:prstDash val="solid"/>
                      <a:round/>
                      <a:headEnd type="none" w="med" len="med"/>
                      <a:tailEnd type="none" w="med" len="med"/>
                    </a:lnL>
                    <a:lnR w="6350" cap="flat" cmpd="sng" algn="ctr">
                      <a:solidFill>
                        <a:srgbClr val="292929"/>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c>
                  <a:txBody>
                    <a:bodyPr/>
                    <a:lstStyle/>
                    <a:p>
                      <a:pPr algn="ctr" rtl="0" fontAlgn="ctr"/>
                      <a:r>
                        <a:rPr lang="ru-RU" sz="2400" b="1" i="0" u="none" strike="noStrike" dirty="0" smtClean="0">
                          <a:solidFill>
                            <a:schemeClr val="tx1"/>
                          </a:solidFill>
                          <a:effectLst/>
                          <a:latin typeface="Liberation Serif" pitchFamily="18" charset="0"/>
                        </a:rPr>
                        <a:t>1 341,7</a:t>
                      </a:r>
                      <a:endParaRPr lang="ru-RU" sz="2400" b="1" i="0" u="none" strike="noStrike" dirty="0">
                        <a:solidFill>
                          <a:schemeClr val="tx1"/>
                        </a:solidFill>
                        <a:effectLst/>
                        <a:latin typeface="Liberation Serif" pitchFamily="18" charset="0"/>
                      </a:endParaRPr>
                    </a:p>
                  </a:txBody>
                  <a:tcPr marL="12700" marR="12700" marT="7144" marB="0" anchor="ctr">
                    <a:lnL w="6350" cap="flat" cmpd="sng" algn="ctr">
                      <a:solidFill>
                        <a:srgbClr val="29292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c>
                  <a:txBody>
                    <a:bodyPr/>
                    <a:lstStyle/>
                    <a:p>
                      <a:pPr algn="ctr" rtl="0" fontAlgn="ctr"/>
                      <a:r>
                        <a:rPr lang="ru-RU" sz="2400" b="1" i="0" u="none" strike="noStrike" dirty="0" smtClean="0">
                          <a:solidFill>
                            <a:schemeClr val="tx1"/>
                          </a:solidFill>
                          <a:effectLst/>
                          <a:latin typeface="Liberation Serif" pitchFamily="18" charset="0"/>
                        </a:rPr>
                        <a:t>1 931,9</a:t>
                      </a:r>
                      <a:endParaRPr lang="ru-RU" sz="2400" b="1" i="0" u="none" strike="noStrike" dirty="0">
                        <a:solidFill>
                          <a:schemeClr val="tx1"/>
                        </a:solidFill>
                        <a:effectLst/>
                        <a:latin typeface="Liberation Serif" pitchFamily="18" charset="0"/>
                      </a:endParaRPr>
                    </a:p>
                  </a:txBody>
                  <a:tcPr marL="12700" marR="1270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c>
                  <a:txBody>
                    <a:bodyPr/>
                    <a:lstStyle/>
                    <a:p>
                      <a:pPr algn="ctr" rtl="0" fontAlgn="ctr"/>
                      <a:r>
                        <a:rPr lang="ru-RU" sz="2400" b="1" i="0" u="none" strike="noStrike" dirty="0" smtClean="0">
                          <a:solidFill>
                            <a:schemeClr val="tx1"/>
                          </a:solidFill>
                          <a:effectLst/>
                          <a:latin typeface="Liberation Serif" pitchFamily="18" charset="0"/>
                        </a:rPr>
                        <a:t>2 032,3</a:t>
                      </a:r>
                      <a:endParaRPr lang="ru-RU" sz="2400" b="1" i="0" u="none" strike="noStrike" dirty="0">
                        <a:solidFill>
                          <a:schemeClr val="tx1"/>
                        </a:solidFill>
                        <a:effectLst/>
                        <a:latin typeface="Liberation Serif" pitchFamily="18" charset="0"/>
                      </a:endParaRPr>
                    </a:p>
                  </a:txBody>
                  <a:tcPr marL="12700" marR="12700" marT="7144" marB="0" anchor="ctr">
                    <a:lnL w="12700" cap="flat" cmpd="sng" algn="ctr">
                      <a:solidFill>
                        <a:schemeClr val="tx1"/>
                      </a:solidFill>
                      <a:prstDash val="solid"/>
                      <a:round/>
                      <a:headEnd type="none" w="med" len="med"/>
                      <a:tailEnd type="none" w="med" len="med"/>
                    </a:lnL>
                    <a:lnR w="6350" cap="flat" cmpd="sng" algn="ctr">
                      <a:solidFill>
                        <a:srgbClr val="292929"/>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c>
                  <a:txBody>
                    <a:bodyPr/>
                    <a:lstStyle/>
                    <a:p>
                      <a:pPr algn="ctr" rtl="0" fontAlgn="ctr"/>
                      <a:r>
                        <a:rPr lang="ru-RU" sz="2400" b="1" i="0" u="none" strike="noStrike" dirty="0" smtClean="0">
                          <a:solidFill>
                            <a:schemeClr val="tx1"/>
                          </a:solidFill>
                          <a:effectLst/>
                          <a:latin typeface="Liberation Serif" pitchFamily="18" charset="0"/>
                        </a:rPr>
                        <a:t>2 047,1</a:t>
                      </a:r>
                      <a:endParaRPr lang="ru-RU" sz="2400" b="1" i="0" u="none" strike="noStrike" dirty="0">
                        <a:solidFill>
                          <a:schemeClr val="tx1"/>
                        </a:solidFill>
                        <a:effectLst/>
                        <a:latin typeface="Liberation Serif" pitchFamily="18" charset="0"/>
                      </a:endParaRPr>
                    </a:p>
                  </a:txBody>
                  <a:tcPr marL="12700" marR="12700" marT="7144" marB="0" anchor="ctr">
                    <a:lnL w="6350" cap="flat" cmpd="sng" algn="ctr">
                      <a:solidFill>
                        <a:srgbClr val="292929"/>
                      </a:solidFill>
                      <a:prstDash val="solid"/>
                      <a:round/>
                      <a:headEnd type="none" w="med" len="med"/>
                      <a:tailEnd type="none" w="med" len="med"/>
                    </a:lnL>
                    <a:lnR w="6350" cap="flat" cmpd="sng" algn="ctr">
                      <a:solidFill>
                        <a:srgbClr val="292929"/>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r>
              <a:tr h="1179354">
                <a:tc>
                  <a:txBody>
                    <a:bodyPr/>
                    <a:lstStyle/>
                    <a:p>
                      <a:pPr lvl="0" algn="ctr" rtl="0" fontAlgn="ctr"/>
                      <a:r>
                        <a:rPr lang="ru-RU" sz="2800" b="1" i="0" u="none" strike="noStrike" dirty="0" smtClean="0">
                          <a:solidFill>
                            <a:schemeClr val="tx1"/>
                          </a:solidFill>
                          <a:effectLst/>
                          <a:latin typeface="Liberation Serif" pitchFamily="18" charset="0"/>
                        </a:rPr>
                        <a:t>Расходы</a:t>
                      </a:r>
                      <a:endParaRPr lang="ru-RU" sz="2800" b="1" i="0" u="none" strike="noStrike" dirty="0">
                        <a:solidFill>
                          <a:schemeClr val="tx1"/>
                        </a:solidFill>
                        <a:effectLst/>
                        <a:latin typeface="Liberation Serif" pitchFamily="18" charset="0"/>
                      </a:endParaRPr>
                    </a:p>
                  </a:txBody>
                  <a:tcPr marL="12700" marR="12700" marT="7144" marB="0" anchor="ctr">
                    <a:lnL w="6350" cap="flat" cmpd="sng" algn="ctr">
                      <a:solidFill>
                        <a:srgbClr val="292929"/>
                      </a:solidFill>
                      <a:prstDash val="solid"/>
                      <a:round/>
                      <a:headEnd type="none" w="med" len="med"/>
                      <a:tailEnd type="none" w="med" len="med"/>
                    </a:lnL>
                    <a:lnR w="6350" cap="flat" cmpd="sng" algn="ctr">
                      <a:solidFill>
                        <a:srgbClr val="292929"/>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c>
                  <a:txBody>
                    <a:bodyPr/>
                    <a:lstStyle/>
                    <a:p>
                      <a:pPr algn="ctr" rtl="0" fontAlgn="ctr"/>
                      <a:r>
                        <a:rPr lang="ru-RU" sz="2400" b="1" i="0" u="none" strike="noStrike" dirty="0" smtClean="0">
                          <a:solidFill>
                            <a:schemeClr val="tx1"/>
                          </a:solidFill>
                          <a:effectLst/>
                          <a:latin typeface="Liberation Serif" pitchFamily="18" charset="0"/>
                        </a:rPr>
                        <a:t>1 351,9</a:t>
                      </a:r>
                      <a:endParaRPr lang="ru-RU" sz="2400" b="1" i="0" u="none" strike="noStrike" dirty="0">
                        <a:solidFill>
                          <a:schemeClr val="tx1"/>
                        </a:solidFill>
                        <a:effectLst/>
                        <a:latin typeface="Liberation Serif" pitchFamily="18" charset="0"/>
                      </a:endParaRPr>
                    </a:p>
                  </a:txBody>
                  <a:tcPr marL="12700" marR="12700" marT="7144" marB="0" anchor="ctr">
                    <a:lnL w="6350" cap="flat" cmpd="sng" algn="ctr">
                      <a:solidFill>
                        <a:srgbClr val="29292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2400" b="1" i="0" u="none" strike="noStrike" dirty="0" smtClean="0">
                        <a:solidFill>
                          <a:schemeClr val="tx1"/>
                        </a:solidFill>
                        <a:effectLst/>
                        <a:latin typeface="Liberation Serif"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ru-RU" sz="2400" b="1" i="0" u="none" strike="noStrike" dirty="0" smtClean="0">
                          <a:solidFill>
                            <a:schemeClr val="tx1"/>
                          </a:solidFill>
                          <a:effectLst/>
                          <a:latin typeface="Liberation Serif" pitchFamily="18" charset="0"/>
                        </a:rPr>
                        <a:t>1 943,9</a:t>
                      </a:r>
                    </a:p>
                    <a:p>
                      <a:pPr algn="ctr" rtl="0" fontAlgn="ctr"/>
                      <a:endParaRPr lang="ru-RU" sz="2400" b="1" i="0" u="none" strike="noStrike" dirty="0">
                        <a:solidFill>
                          <a:schemeClr val="tx1"/>
                        </a:solidFill>
                        <a:effectLst/>
                        <a:latin typeface="Liberation Serif" pitchFamily="18" charset="0"/>
                      </a:endParaRPr>
                    </a:p>
                  </a:txBody>
                  <a:tcPr marL="12700" marR="1270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c>
                  <a:txBody>
                    <a:bodyPr/>
                    <a:lstStyle/>
                    <a:p>
                      <a:pPr algn="ctr" rtl="0" fontAlgn="ctr"/>
                      <a:r>
                        <a:rPr lang="ru-RU" sz="2400" b="1" i="0" u="none" strike="noStrike" dirty="0" smtClean="0">
                          <a:solidFill>
                            <a:schemeClr val="tx1"/>
                          </a:solidFill>
                          <a:effectLst/>
                          <a:latin typeface="Liberation Serif" pitchFamily="18" charset="0"/>
                        </a:rPr>
                        <a:t>2 032,3</a:t>
                      </a:r>
                      <a:endParaRPr lang="ru-RU" sz="2400" b="1" i="0" u="none" strike="noStrike" dirty="0">
                        <a:solidFill>
                          <a:schemeClr val="tx1"/>
                        </a:solidFill>
                        <a:effectLst/>
                        <a:latin typeface="Liberation Serif" pitchFamily="18" charset="0"/>
                      </a:endParaRPr>
                    </a:p>
                  </a:txBody>
                  <a:tcPr marL="12700" marR="12700" marT="7144" marB="0" anchor="ctr">
                    <a:lnL w="12700" cap="flat" cmpd="sng" algn="ctr">
                      <a:solidFill>
                        <a:schemeClr val="tx1"/>
                      </a:solidFill>
                      <a:prstDash val="solid"/>
                      <a:round/>
                      <a:headEnd type="none" w="med" len="med"/>
                      <a:tailEnd type="none" w="med" len="med"/>
                    </a:lnL>
                    <a:lnR w="6350" cap="flat" cmpd="sng" algn="ctr">
                      <a:solidFill>
                        <a:srgbClr val="292929"/>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c>
                  <a:txBody>
                    <a:bodyPr/>
                    <a:lstStyle/>
                    <a:p>
                      <a:pPr algn="ctr" rtl="0" fontAlgn="ctr"/>
                      <a:r>
                        <a:rPr lang="ru-RU" sz="2400" b="1" i="0" u="none" strike="noStrike" dirty="0" smtClean="0">
                          <a:solidFill>
                            <a:schemeClr val="tx1"/>
                          </a:solidFill>
                          <a:effectLst/>
                          <a:latin typeface="Liberation Serif" pitchFamily="18" charset="0"/>
                        </a:rPr>
                        <a:t>2 047,1</a:t>
                      </a:r>
                      <a:endParaRPr lang="ru-RU" sz="2400" b="1" i="0" u="none" strike="noStrike" dirty="0">
                        <a:solidFill>
                          <a:schemeClr val="tx1"/>
                        </a:solidFill>
                        <a:effectLst/>
                        <a:latin typeface="Liberation Serif" pitchFamily="18" charset="0"/>
                      </a:endParaRPr>
                    </a:p>
                  </a:txBody>
                  <a:tcPr marL="12700" marR="12700" marT="7144" marB="0" anchor="ctr">
                    <a:lnL w="6350" cap="flat" cmpd="sng" algn="ctr">
                      <a:solidFill>
                        <a:srgbClr val="292929"/>
                      </a:solidFill>
                      <a:prstDash val="solid"/>
                      <a:round/>
                      <a:headEnd type="none" w="med" len="med"/>
                      <a:tailEnd type="none" w="med" len="med"/>
                    </a:lnL>
                    <a:lnR w="6350" cap="flat" cmpd="sng" algn="ctr">
                      <a:solidFill>
                        <a:srgbClr val="292929"/>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r>
              <a:tr h="1179354">
                <a:tc>
                  <a:txBody>
                    <a:bodyPr/>
                    <a:lstStyle/>
                    <a:p>
                      <a:pPr lvl="0" algn="ctr" rtl="0" fontAlgn="ctr"/>
                      <a:r>
                        <a:rPr lang="ru-RU" sz="2800" b="1" i="0" u="none" strike="noStrike" dirty="0" smtClean="0">
                          <a:solidFill>
                            <a:schemeClr val="tx1"/>
                          </a:solidFill>
                          <a:effectLst/>
                          <a:latin typeface="Liberation Serif" pitchFamily="18" charset="0"/>
                        </a:rPr>
                        <a:t>Дефицит</a:t>
                      </a:r>
                      <a:r>
                        <a:rPr lang="en-US" sz="2800" b="1" i="0" u="none" strike="noStrike" dirty="0" smtClean="0">
                          <a:solidFill>
                            <a:schemeClr val="tx1"/>
                          </a:solidFill>
                          <a:effectLst/>
                          <a:latin typeface="Liberation Serif" pitchFamily="18" charset="0"/>
                        </a:rPr>
                        <a:t>/</a:t>
                      </a:r>
                      <a:endParaRPr lang="ru-RU" sz="2800" b="1" i="0" u="none" strike="noStrike" dirty="0" smtClean="0">
                        <a:solidFill>
                          <a:schemeClr val="tx1"/>
                        </a:solidFill>
                        <a:effectLst/>
                        <a:latin typeface="Liberation Serif" pitchFamily="18" charset="0"/>
                      </a:endParaRPr>
                    </a:p>
                    <a:p>
                      <a:pPr lvl="0" algn="ctr" rtl="0" fontAlgn="ctr"/>
                      <a:r>
                        <a:rPr lang="ru-RU" sz="2800" b="1" i="0" u="none" strike="noStrike" baseline="0" dirty="0" smtClean="0">
                          <a:solidFill>
                            <a:schemeClr val="tx1"/>
                          </a:solidFill>
                          <a:effectLst/>
                          <a:latin typeface="Liberation Serif" pitchFamily="18" charset="0"/>
                        </a:rPr>
                        <a:t>- Профицит</a:t>
                      </a:r>
                      <a:endParaRPr lang="ru-RU" sz="2800" b="1" i="0" u="none" strike="noStrike" dirty="0">
                        <a:solidFill>
                          <a:schemeClr val="tx1"/>
                        </a:solidFill>
                        <a:effectLst/>
                        <a:latin typeface="Liberation Serif" pitchFamily="18" charset="0"/>
                      </a:endParaRPr>
                    </a:p>
                  </a:txBody>
                  <a:tcPr marL="12700" marR="12700" marT="7144" marB="0" anchor="ctr">
                    <a:lnL w="6350" cap="flat" cmpd="sng" algn="ctr">
                      <a:solidFill>
                        <a:srgbClr val="292929"/>
                      </a:solidFill>
                      <a:prstDash val="solid"/>
                      <a:round/>
                      <a:headEnd type="none" w="med" len="med"/>
                      <a:tailEnd type="none" w="med" len="med"/>
                    </a:lnL>
                    <a:lnR w="6350" cap="flat" cmpd="sng" algn="ctr">
                      <a:solidFill>
                        <a:srgbClr val="292929"/>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c>
                  <a:txBody>
                    <a:bodyPr/>
                    <a:lstStyle/>
                    <a:p>
                      <a:pPr algn="ctr" rtl="0" fontAlgn="ctr"/>
                      <a:r>
                        <a:rPr lang="ru-RU" sz="2400" b="1" i="0" u="none" strike="noStrike" dirty="0" smtClean="0">
                          <a:solidFill>
                            <a:schemeClr val="tx1"/>
                          </a:solidFill>
                          <a:effectLst/>
                          <a:latin typeface="Liberation Serif" pitchFamily="18" charset="0"/>
                        </a:rPr>
                        <a:t>10,2</a:t>
                      </a:r>
                      <a:endParaRPr lang="ru-RU" sz="2400" b="1" i="0" u="none" strike="noStrike" dirty="0">
                        <a:solidFill>
                          <a:schemeClr val="tx1"/>
                        </a:solidFill>
                        <a:effectLst/>
                        <a:latin typeface="Liberation Serif" pitchFamily="18" charset="0"/>
                      </a:endParaRPr>
                    </a:p>
                  </a:txBody>
                  <a:tcPr marL="12700" marR="12700" marT="7144" marB="0" anchor="ctr">
                    <a:lnL w="6350" cap="flat" cmpd="sng" algn="ctr">
                      <a:solidFill>
                        <a:srgbClr val="29292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c>
                  <a:txBody>
                    <a:bodyPr/>
                    <a:lstStyle/>
                    <a:p>
                      <a:pPr algn="ctr" rtl="0" fontAlgn="ctr"/>
                      <a:r>
                        <a:rPr lang="ru-RU" sz="2400" b="1" i="0" u="none" strike="noStrike" dirty="0" smtClean="0">
                          <a:solidFill>
                            <a:schemeClr val="tx1"/>
                          </a:solidFill>
                          <a:effectLst/>
                          <a:latin typeface="Liberation Serif" pitchFamily="18" charset="0"/>
                        </a:rPr>
                        <a:t>12,0</a:t>
                      </a:r>
                      <a:endParaRPr lang="ru-RU" sz="2400" b="1" i="0" u="none" strike="noStrike" dirty="0">
                        <a:solidFill>
                          <a:schemeClr val="tx1"/>
                        </a:solidFill>
                        <a:effectLst/>
                        <a:latin typeface="Liberation Serif" pitchFamily="18" charset="0"/>
                      </a:endParaRPr>
                    </a:p>
                  </a:txBody>
                  <a:tcPr marL="12700" marR="1270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c>
                  <a:txBody>
                    <a:bodyPr/>
                    <a:lstStyle/>
                    <a:p>
                      <a:pPr algn="ctr" rtl="0" fontAlgn="ctr"/>
                      <a:r>
                        <a:rPr lang="ru-RU" sz="2400" b="1" i="0" u="none" strike="noStrike" dirty="0" smtClean="0">
                          <a:solidFill>
                            <a:schemeClr val="tx1"/>
                          </a:solidFill>
                          <a:effectLst/>
                          <a:latin typeface="Liberation Serif" pitchFamily="18" charset="0"/>
                        </a:rPr>
                        <a:t>0,0</a:t>
                      </a:r>
                      <a:endParaRPr lang="ru-RU" sz="2400" b="1" i="0" u="none" strike="noStrike" dirty="0">
                        <a:solidFill>
                          <a:schemeClr val="tx1"/>
                        </a:solidFill>
                        <a:effectLst/>
                        <a:latin typeface="Liberation Serif" pitchFamily="18" charset="0"/>
                      </a:endParaRPr>
                    </a:p>
                  </a:txBody>
                  <a:tcPr marL="12700" marR="12700" marT="7144" marB="0" anchor="ctr">
                    <a:lnL w="12700" cap="flat" cmpd="sng" algn="ctr">
                      <a:solidFill>
                        <a:schemeClr val="tx1"/>
                      </a:solidFill>
                      <a:prstDash val="solid"/>
                      <a:round/>
                      <a:headEnd type="none" w="med" len="med"/>
                      <a:tailEnd type="none" w="med" len="med"/>
                    </a:lnL>
                    <a:lnR w="6350" cap="flat" cmpd="sng" algn="ctr">
                      <a:solidFill>
                        <a:srgbClr val="292929"/>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c>
                  <a:txBody>
                    <a:bodyPr/>
                    <a:lstStyle/>
                    <a:p>
                      <a:pPr algn="ctr" rtl="0" fontAlgn="ctr"/>
                      <a:r>
                        <a:rPr lang="ru-RU" sz="2400" b="1" i="0" u="none" strike="noStrike" dirty="0" smtClean="0">
                          <a:solidFill>
                            <a:schemeClr val="tx1"/>
                          </a:solidFill>
                          <a:effectLst/>
                          <a:latin typeface="Liberation Serif" pitchFamily="18" charset="0"/>
                        </a:rPr>
                        <a:t>0,0</a:t>
                      </a:r>
                      <a:endParaRPr lang="ru-RU" sz="2400" b="1" i="0" u="none" strike="noStrike" dirty="0">
                        <a:solidFill>
                          <a:schemeClr val="tx1"/>
                        </a:solidFill>
                        <a:effectLst/>
                        <a:latin typeface="Liberation Serif" pitchFamily="18" charset="0"/>
                      </a:endParaRPr>
                    </a:p>
                  </a:txBody>
                  <a:tcPr marL="12700" marR="12700" marT="7144" marB="0" anchor="ctr">
                    <a:lnL w="6350" cap="flat" cmpd="sng" algn="ctr">
                      <a:solidFill>
                        <a:srgbClr val="292929"/>
                      </a:solidFill>
                      <a:prstDash val="solid"/>
                      <a:round/>
                      <a:headEnd type="none" w="med" len="med"/>
                      <a:tailEnd type="none" w="med" len="med"/>
                    </a:lnL>
                    <a:lnR w="6350" cap="flat" cmpd="sng" algn="ctr">
                      <a:solidFill>
                        <a:srgbClr val="292929"/>
                      </a:solidFill>
                      <a:prstDash val="solid"/>
                      <a:round/>
                      <a:headEnd type="none" w="med" len="med"/>
                      <a:tailEnd type="none" w="med" len="med"/>
                    </a:lnR>
                    <a:lnT w="6350" cap="flat" cmpd="sng" algn="ctr">
                      <a:solidFill>
                        <a:srgbClr val="292929"/>
                      </a:solidFill>
                      <a:prstDash val="solid"/>
                      <a:round/>
                      <a:headEnd type="none" w="med" len="med"/>
                      <a:tailEnd type="none" w="med" len="med"/>
                    </a:lnT>
                    <a:lnB w="6350" cap="flat" cmpd="sng" algn="ctr">
                      <a:solidFill>
                        <a:srgbClr val="292929"/>
                      </a:solidFill>
                      <a:prstDash val="solid"/>
                      <a:round/>
                      <a:headEnd type="none" w="med" len="med"/>
                      <a:tailEnd type="none" w="med" len="med"/>
                    </a:lnB>
                    <a:solidFill>
                      <a:srgbClr val="DDDDDD"/>
                    </a:solidFill>
                  </a:tcPr>
                </a:tc>
              </a:tr>
            </a:tbl>
          </a:graphicData>
        </a:graphic>
      </p:graphicFrame>
      <p:sp>
        <p:nvSpPr>
          <p:cNvPr id="6" name="TextBox 5"/>
          <p:cNvSpPr txBox="1"/>
          <p:nvPr/>
        </p:nvSpPr>
        <p:spPr>
          <a:xfrm>
            <a:off x="7767627" y="1271572"/>
            <a:ext cx="1500198" cy="338554"/>
          </a:xfrm>
          <a:prstGeom prst="rect">
            <a:avLst/>
          </a:prstGeom>
          <a:noFill/>
        </p:spPr>
        <p:txBody>
          <a:bodyPr wrap="square" rtlCol="0">
            <a:spAutoFit/>
          </a:bodyPr>
          <a:lstStyle/>
          <a:p>
            <a:r>
              <a:rPr lang="ru-RU" sz="1600" b="1" dirty="0" smtClean="0">
                <a:latin typeface="Liberation Serif" pitchFamily="18" charset="0"/>
                <a:cs typeface="Times New Roman" panose="02020603050405020304" pitchFamily="18" charset="0"/>
              </a:rPr>
              <a:t>млн. руб.</a:t>
            </a:r>
            <a:endParaRPr lang="ru-RU" sz="1600" dirty="0">
              <a:latin typeface="Liberation Serif" pitchFamily="18" charset="0"/>
            </a:endParaRPr>
          </a:p>
        </p:txBody>
      </p:sp>
    </p:spTree>
  </p:cSld>
  <p:clrMapOvr>
    <a:masterClrMapping/>
  </p:clrMapOvr>
  <p:transition spd="slow">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14520</TotalTime>
  <Words>4750</Words>
  <Application>Microsoft Office PowerPoint</Application>
  <PresentationFormat>Экран (4:3)</PresentationFormat>
  <Paragraphs>1084</Paragraphs>
  <Slides>45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vector>
  </TitlesOfParts>
  <Company>Финансовое управление администрации КГО</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Финансовое управление администрации КГО</dc:creator>
  <cp:lastModifiedBy>Василий</cp:lastModifiedBy>
  <cp:revision>1603</cp:revision>
  <dcterms:created xsi:type="dcterms:W3CDTF">2014-11-25T03:24:01Z</dcterms:created>
  <dcterms:modified xsi:type="dcterms:W3CDTF">2023-12-11T10:43:12Z</dcterms:modified>
</cp:coreProperties>
</file>