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22" r:id="rId2"/>
  </p:sldMasterIdLst>
  <p:notesMasterIdLst>
    <p:notesMasterId r:id="rId12"/>
  </p:notesMasterIdLst>
  <p:sldIdLst>
    <p:sldId id="316" r:id="rId3"/>
    <p:sldId id="407" r:id="rId4"/>
    <p:sldId id="401" r:id="rId5"/>
    <p:sldId id="402" r:id="rId6"/>
    <p:sldId id="393" r:id="rId7"/>
    <p:sldId id="410" r:id="rId8"/>
    <p:sldId id="328" r:id="rId9"/>
    <p:sldId id="409" r:id="rId10"/>
    <p:sldId id="408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54E8E03-D8C9-4BB8-B958-B9120BCA18CB}">
          <p14:sldIdLst>
            <p14:sldId id="316"/>
            <p14:sldId id="407"/>
            <p14:sldId id="401"/>
            <p14:sldId id="402"/>
            <p14:sldId id="393"/>
            <p14:sldId id="410"/>
            <p14:sldId id="328"/>
            <p14:sldId id="409"/>
            <p14:sldId id="408"/>
          </p14:sldIdLst>
        </p14:section>
        <p14:section name="Раздел без заголовка" id="{0E91FAEF-F444-4E6A-B182-9DCAC407376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9A16"/>
    <a:srgbClr val="1B45AB"/>
    <a:srgbClr val="66CCFF"/>
    <a:srgbClr val="171695"/>
    <a:srgbClr val="9395FB"/>
    <a:srgbClr val="FF99FF"/>
    <a:srgbClr val="FF00FF"/>
    <a:srgbClr val="FFCC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05" autoAdjust="0"/>
    <p:restoredTop sz="94681" autoAdjust="0"/>
  </p:normalViewPr>
  <p:slideViewPr>
    <p:cSldViewPr snapToGrid="0">
      <p:cViewPr varScale="1">
        <p:scale>
          <a:sx n="101" d="100"/>
          <a:sy n="101" d="100"/>
        </p:scale>
        <p:origin x="24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1800" dirty="0"/>
              <a:t>Количество обработанных звонков</a:t>
            </a:r>
          </a:p>
          <a:p>
            <a:pPr algn="ctr"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1800" dirty="0"/>
              <a:t> службой ЕДДС</a:t>
            </a:r>
          </a:p>
          <a:p>
            <a:pPr algn="ctr"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1800" dirty="0"/>
              <a:t>за период работы с 2013</a:t>
            </a:r>
            <a:r>
              <a:rPr lang="ru-RU" sz="1800" baseline="0" dirty="0"/>
              <a:t> - </a:t>
            </a:r>
            <a:r>
              <a:rPr lang="ru-RU" sz="1800" dirty="0"/>
              <a:t>2016г.</a:t>
            </a:r>
          </a:p>
        </c:rich>
      </c:tx>
      <c:layout>
        <c:manualLayout>
          <c:xMode val="edge"/>
          <c:yMode val="edge"/>
          <c:x val="0.16559836782982656"/>
          <c:y val="2.3234478867711619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2820303976430026E-2"/>
          <c:y val="0.18747656127458398"/>
          <c:w val="0.92962035626480077"/>
          <c:h val="0.655933177071059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5017</c:v>
                </c:pt>
                <c:pt idx="1">
                  <c:v>2540</c:v>
                </c:pt>
                <c:pt idx="2">
                  <c:v>2568</c:v>
                </c:pt>
                <c:pt idx="3">
                  <c:v>3657</c:v>
                </c:pt>
                <c:pt idx="4">
                  <c:v>3502</c:v>
                </c:pt>
                <c:pt idx="5">
                  <c:v>2787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03-41E9-8F32-1547C968046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00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3374</c:v>
                </c:pt>
                <c:pt idx="1">
                  <c:v>3634</c:v>
                </c:pt>
                <c:pt idx="2">
                  <c:v>2793</c:v>
                </c:pt>
                <c:pt idx="3">
                  <c:v>2804</c:v>
                </c:pt>
                <c:pt idx="4">
                  <c:v>2159</c:v>
                </c:pt>
                <c:pt idx="5">
                  <c:v>2506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03-41E9-8F32-1547C968046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3291</c:v>
                </c:pt>
                <c:pt idx="1">
                  <c:v>2499</c:v>
                </c:pt>
                <c:pt idx="2">
                  <c:v>2948</c:v>
                </c:pt>
                <c:pt idx="3">
                  <c:v>3232</c:v>
                </c:pt>
                <c:pt idx="4">
                  <c:v>2558</c:v>
                </c:pt>
                <c:pt idx="5">
                  <c:v>2812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03-41E9-8F32-1547C968046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Лист1!$E$2:$E$13</c:f>
              <c:numCache>
                <c:formatCode>General</c:formatCode>
                <c:ptCount val="12"/>
                <c:pt idx="0">
                  <c:v>2998</c:v>
                </c:pt>
                <c:pt idx="1">
                  <c:v>2763</c:v>
                </c:pt>
                <c:pt idx="2">
                  <c:v>2733</c:v>
                </c:pt>
                <c:pt idx="3">
                  <c:v>3045</c:v>
                </c:pt>
                <c:pt idx="4">
                  <c:v>2321</c:v>
                </c:pt>
                <c:pt idx="5">
                  <c:v>2912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03-41E9-8F32-1547C96804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96444520"/>
        <c:axId val="238296576"/>
      </c:barChart>
      <c:catAx>
        <c:axId val="296444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8296576"/>
        <c:crosses val="autoZero"/>
        <c:auto val="1"/>
        <c:lblAlgn val="ctr"/>
        <c:lblOffset val="100"/>
        <c:noMultiLvlLbl val="0"/>
      </c:catAx>
      <c:valAx>
        <c:axId val="23829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6444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baseline="0" dirty="0">
                <a:solidFill>
                  <a:schemeClr val="tx1"/>
                </a:solidFill>
              </a:rPr>
              <a:t>Количество зарегистрированных заявок службой ЕДДС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baseline="0" dirty="0">
                <a:solidFill>
                  <a:schemeClr val="tx1"/>
                </a:solidFill>
              </a:rPr>
              <a:t>за период работы с 2013 – 2016г.</a:t>
            </a:r>
          </a:p>
        </c:rich>
      </c:tx>
      <c:layout>
        <c:manualLayout>
          <c:xMode val="edge"/>
          <c:yMode val="edge"/>
          <c:x val="0.12654972990569055"/>
          <c:y val="8.849564586811106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ED7D31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strRef>
              <c:f>Лист1!$A$2:$A$15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653</c:v>
                </c:pt>
                <c:pt idx="1">
                  <c:v>359</c:v>
                </c:pt>
                <c:pt idx="2">
                  <c:v>395</c:v>
                </c:pt>
                <c:pt idx="3">
                  <c:v>539</c:v>
                </c:pt>
                <c:pt idx="4">
                  <c:v>345</c:v>
                </c:pt>
                <c:pt idx="5">
                  <c:v>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7B-43F5-A714-62E2C1516F0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Лист1!$A$2:$A$15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558</c:v>
                </c:pt>
                <c:pt idx="1">
                  <c:v>541</c:v>
                </c:pt>
                <c:pt idx="2">
                  <c:v>401</c:v>
                </c:pt>
                <c:pt idx="3">
                  <c:v>388</c:v>
                </c:pt>
                <c:pt idx="4">
                  <c:v>418</c:v>
                </c:pt>
                <c:pt idx="5">
                  <c:v>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7B-43F5-A714-62E2C1516F0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Лист1!$A$2:$A$15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Лист1!$D$2:$D$15</c:f>
              <c:numCache>
                <c:formatCode>General</c:formatCode>
                <c:ptCount val="14"/>
                <c:pt idx="0">
                  <c:v>452</c:v>
                </c:pt>
                <c:pt idx="1">
                  <c:v>233</c:v>
                </c:pt>
                <c:pt idx="2">
                  <c:v>305</c:v>
                </c:pt>
                <c:pt idx="3">
                  <c:v>310</c:v>
                </c:pt>
                <c:pt idx="4">
                  <c:v>293</c:v>
                </c:pt>
                <c:pt idx="5">
                  <c:v>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7B-43F5-A714-62E2C1516F0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Лист1!$A$2:$A$15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Лист1!$E$2:$E$15</c:f>
              <c:numCache>
                <c:formatCode>General</c:formatCode>
                <c:ptCount val="14"/>
                <c:pt idx="0">
                  <c:v>321</c:v>
                </c:pt>
                <c:pt idx="1">
                  <c:v>246</c:v>
                </c:pt>
                <c:pt idx="2">
                  <c:v>271</c:v>
                </c:pt>
                <c:pt idx="3">
                  <c:v>292</c:v>
                </c:pt>
                <c:pt idx="4">
                  <c:v>252</c:v>
                </c:pt>
                <c:pt idx="5">
                  <c:v>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7B-43F5-A714-62E2C1516F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6685648"/>
        <c:axId val="236685256"/>
      </c:barChart>
      <c:catAx>
        <c:axId val="23668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6685256"/>
        <c:crosses val="autoZero"/>
        <c:auto val="1"/>
        <c:lblAlgn val="ctr"/>
        <c:lblOffset val="100"/>
        <c:noMultiLvlLbl val="0"/>
      </c:catAx>
      <c:valAx>
        <c:axId val="236685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668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Лист1!$A$2:$A$5</c:f>
              <c:strCache>
                <c:ptCount val="3"/>
                <c:pt idx="0">
                  <c:v>звонки</c:v>
                </c:pt>
                <c:pt idx="2">
                  <c:v>заявки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3345</c:v>
                </c:pt>
                <c:pt idx="2">
                  <c:v>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27-479A-BEED-39820190171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1C9A16"/>
            </a:solidFill>
          </c:spPr>
          <c:invertIfNegative val="0"/>
          <c:cat>
            <c:strRef>
              <c:f>Лист1!$A$2:$A$5</c:f>
              <c:strCache>
                <c:ptCount val="3"/>
                <c:pt idx="0">
                  <c:v>звонки</c:v>
                </c:pt>
                <c:pt idx="2">
                  <c:v>заявки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2878</c:v>
                </c:pt>
                <c:pt idx="2">
                  <c:v>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27-479A-BEED-39820190171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1B45AB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F3C-4D80-B7F5-F4D4518C83BA}"/>
              </c:ext>
            </c:extLst>
          </c:dPt>
          <c:cat>
            <c:strRef>
              <c:f>Лист1!$A$2:$A$5</c:f>
              <c:strCache>
                <c:ptCount val="3"/>
                <c:pt idx="0">
                  <c:v>звонки</c:v>
                </c:pt>
                <c:pt idx="2">
                  <c:v>заявки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2890</c:v>
                </c:pt>
                <c:pt idx="2">
                  <c:v>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3C-4D80-B7F5-F4D4518C83B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звонки</c:v>
                </c:pt>
                <c:pt idx="2">
                  <c:v>заявки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2779</c:v>
                </c:pt>
                <c:pt idx="2">
                  <c:v>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3C-4D80-B7F5-F4D4518C83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9421656"/>
        <c:axId val="239422048"/>
        <c:axId val="0"/>
      </c:bar3DChart>
      <c:catAx>
        <c:axId val="239421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9422048"/>
        <c:crosses val="autoZero"/>
        <c:auto val="1"/>
        <c:lblAlgn val="ctr"/>
        <c:lblOffset val="100"/>
        <c:noMultiLvlLbl val="0"/>
      </c:catAx>
      <c:valAx>
        <c:axId val="239422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9421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00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F9733-D2AD-4DC7-A992-F8819EF97949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753CC-75C5-42E8-9715-33B45D614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682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960219-62BE-447A-AB59-D6C08480CF0B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04.07.2016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99D41-8EE2-4C92-8C0D-EB7989C1604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056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3BDFD-5EC1-40D1-8F54-D8633D9F7E35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04.07.2016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52EAE-E718-468F-B0F2-AE396F13917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5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B4407-A927-4C62-A2C0-0DD3A32C018C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04.07.2016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95A56-7D55-496F-BB8C-F4738A5F80C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666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7003-7B2B-49B1-BE1B-18C1E4DED541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B75E-D0AE-4464-8DBC-FC9FFD086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173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7003-7B2B-49B1-BE1B-18C1E4DED541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B75E-D0AE-4464-8DBC-FC9FFD086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116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7003-7B2B-49B1-BE1B-18C1E4DED541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B75E-D0AE-4464-8DBC-FC9FFD086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71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7003-7B2B-49B1-BE1B-18C1E4DED541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B75E-D0AE-4464-8DBC-FC9FFD086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619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7003-7B2B-49B1-BE1B-18C1E4DED541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B75E-D0AE-4464-8DBC-FC9FFD086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775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7003-7B2B-49B1-BE1B-18C1E4DED541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B75E-D0AE-4464-8DBC-FC9FFD086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609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7003-7B2B-49B1-BE1B-18C1E4DED541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B75E-D0AE-4464-8DBC-FC9FFD086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64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7003-7B2B-49B1-BE1B-18C1E4DED541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B75E-D0AE-4464-8DBC-FC9FFD086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91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3627F-A5E9-4ABE-81FD-F9A524A8203C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04.07.2016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E93FD-4EA4-468B-AC67-9B3F635A59E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201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7003-7B2B-49B1-BE1B-18C1E4DED541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B75E-D0AE-4464-8DBC-FC9FFD086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216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7003-7B2B-49B1-BE1B-18C1E4DED541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B75E-D0AE-4464-8DBC-FC9FFD086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878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7003-7B2B-49B1-BE1B-18C1E4DED541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B75E-D0AE-4464-8DBC-FC9FFD086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399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BF535A-F312-474F-8344-DF3041445449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04.07.2016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DE29F-425F-46B6-B353-4A8A3C12D73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294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64287-6D59-4E08-9377-5394DE0A93D0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04.07.2016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5702D-A590-460D-ADFD-4A96EFBA13A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88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D673DD-11DB-4D8D-85C7-7E209D123752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04.07.2016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96712-A039-4502-9AB7-93D092D37B7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579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9831D-C432-4102-BFD0-7C6E8C208052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04.07.2016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2C88E-854C-497C-B682-DEDD9ED610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69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830C95-C5FA-4D43-8B03-C4C43131F6FD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04.07.2016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4590A-7968-4B82-BD47-FC80841325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931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AF8531-24CB-4619-9102-B071493E1356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04.07.2016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3F649-FB09-410C-A5C9-87A2A5DE6B7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24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9D6CBF-5CCE-4C71-825A-52C863853766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04.07.2016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63154-33CF-4A30-BCAD-7C0CA9DA725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62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D26076B-CF66-463B-9D6F-BF2BCFB6B89B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04.07.2016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5A788"/>
                </a:solidFill>
                <a:latin typeface="Corbel" panose="020B0503020204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BC5F71-2542-485D-9FFF-AF5ED7665C4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78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anose="020B0503020204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anose="020B0503020204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anose="020B0503020204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anose="020B05030202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anose="020B05030202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anose="020B05030202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anose="020B05030202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anose="020B0503020204020204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26076B-CF66-463B-9D6F-BF2BCFB6B89B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04.07.2016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BC5F71-2542-485D-9FFF-AF5ED7665C4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49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8861" tIns="39431" rIns="78861" bIns="39431" anchor="ctr"/>
          <a:lstStyle/>
          <a:p>
            <a:pPr defTabSz="911021">
              <a:buClrTx/>
              <a:buSzTx/>
              <a:defRPr/>
            </a:pP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itchFamily="34" charset="0"/>
              <a:ea typeface="+mn-ea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7" y="25668"/>
            <a:ext cx="1273985" cy="12721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3048" y="-66521"/>
            <a:ext cx="87758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prstClr val="black"/>
                </a:solidFill>
                <a:latin typeface="Calibri Light" panose="020F0302020204030204"/>
              </a:rPr>
              <a:t>                           </a:t>
            </a:r>
            <a:endParaRPr lang="ru-RU" sz="3600" b="1" dirty="0">
              <a:solidFill>
                <a:srgbClr val="FFFF00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 algn="ctr"/>
            <a:endParaRPr lang="ru-RU" sz="3800" b="1" dirty="0">
              <a:solidFill>
                <a:srgbClr val="FFFF00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 algn="ctr"/>
            <a:r>
              <a:rPr lang="ru-RU" sz="3800" b="1" dirty="0">
                <a:solidFill>
                  <a:srgbClr val="FFFF0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Отчет о работе</a:t>
            </a:r>
          </a:p>
          <a:p>
            <a:pPr algn="ctr"/>
            <a:r>
              <a:rPr lang="ru-RU" sz="3200" b="1" dirty="0">
                <a:solidFill>
                  <a:srgbClr val="FFFF0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Единой дежурно-диспетчерской службы </a:t>
            </a:r>
          </a:p>
          <a:p>
            <a:pPr algn="ctr"/>
            <a:r>
              <a:rPr lang="ru-RU" sz="3200" b="1" dirty="0">
                <a:solidFill>
                  <a:srgbClr val="FFFF0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Камышловского городского округа</a:t>
            </a:r>
          </a:p>
          <a:p>
            <a:pPr algn="ctr"/>
            <a:r>
              <a:rPr lang="ru-RU" sz="3200" b="1" dirty="0">
                <a:solidFill>
                  <a:srgbClr val="FFFF0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за первое полугодие 2016 года.</a:t>
            </a:r>
          </a:p>
          <a:p>
            <a:endParaRPr lang="ru-RU" sz="2800" b="1" dirty="0"/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060" y="170381"/>
            <a:ext cx="770260" cy="116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667" y="3502152"/>
            <a:ext cx="5038979" cy="323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74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66521"/>
            <a:ext cx="9144000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8861" tIns="39431" rIns="78861" bIns="39431" anchor="ctr"/>
          <a:lstStyle/>
          <a:p>
            <a:pPr defTabSz="911021">
              <a:defRPr/>
            </a:pPr>
            <a:endParaRPr lang="ru-RU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7" y="25668"/>
            <a:ext cx="1273985" cy="1272191"/>
          </a:xfrm>
          <a:prstGeom prst="rect">
            <a:avLst/>
          </a:prstGeom>
        </p:spPr>
      </p:pic>
      <p:pic>
        <p:nvPicPr>
          <p:cNvPr id="9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060" y="170381"/>
            <a:ext cx="770260" cy="116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91886" y="-66521"/>
            <a:ext cx="84970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prstClr val="black"/>
                </a:solidFill>
                <a:latin typeface="Calibri Light" panose="020F0302020204030204"/>
              </a:rPr>
              <a:t>                           </a:t>
            </a:r>
            <a:endParaRPr lang="ru-RU" sz="3600" b="1" dirty="0">
              <a:solidFill>
                <a:srgbClr val="FFFF00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691" y="3420305"/>
            <a:ext cx="3398669" cy="3210754"/>
          </a:xfrm>
          <a:prstGeom prst="rect">
            <a:avLst/>
          </a:prstGeom>
          <a:ln>
            <a:solidFill>
              <a:sysClr val="window" lastClr="FFFFFF"/>
            </a:solidFill>
          </a:ln>
        </p:spPr>
      </p:pic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4801634" y="1582129"/>
            <a:ext cx="4267199" cy="1314584"/>
          </a:xfrm>
          <a:prstGeom prst="rect">
            <a:avLst/>
          </a:prstGeom>
          <a:solidFill>
            <a:srgbClr val="171616">
              <a:lumMod val="10000"/>
              <a:lumOff val="90000"/>
              <a:alpha val="0"/>
            </a:srgbClr>
          </a:solidFill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Tx/>
              <a:buNone/>
              <a:defRPr sz="1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9pPr>
          </a:lstStyle>
          <a:p>
            <a:pPr defTabSz="1072097"/>
            <a:r>
              <a:rPr lang="ru-RU" altLang="ru-RU" sz="1600" kern="0" dirty="0">
                <a:solidFill>
                  <a:srgbClr val="FFFF00"/>
                </a:solidFill>
              </a:rPr>
              <a:t>Оборудование ЕДДС Камышловского городского округа</a:t>
            </a:r>
          </a:p>
          <a:p>
            <a:pPr defTabSz="1072097"/>
            <a:r>
              <a:rPr lang="ru-RU" altLang="ru-RU" sz="1600" kern="0" dirty="0">
                <a:solidFill>
                  <a:srgbClr val="FFFF00"/>
                </a:solidFill>
              </a:rPr>
              <a:t>Аппаратно-программный комплекс «Грифон» системы оповещения Свердловской области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7" y="3420304"/>
            <a:ext cx="5420578" cy="3210755"/>
          </a:xfrm>
          <a:prstGeom prst="rect">
            <a:avLst/>
          </a:prstGeom>
        </p:spPr>
      </p:pic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449396" y="2463227"/>
            <a:ext cx="4191000" cy="822141"/>
          </a:xfrm>
          <a:prstGeom prst="rect">
            <a:avLst/>
          </a:prstGeom>
          <a:solidFill>
            <a:srgbClr val="171616">
              <a:lumMod val="10000"/>
              <a:lumOff val="90000"/>
              <a:alpha val="0"/>
            </a:srgbClr>
          </a:solidFill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Tx/>
              <a:buNone/>
              <a:defRPr sz="1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9pPr>
          </a:lstStyle>
          <a:p>
            <a:pPr defTabSz="1072097"/>
            <a:r>
              <a:rPr lang="ru-RU" altLang="ru-RU" sz="1600" kern="0" dirty="0">
                <a:solidFill>
                  <a:srgbClr val="FFFF00"/>
                </a:solidFill>
              </a:rPr>
              <a:t>Дополнительное рабочее место</a:t>
            </a:r>
          </a:p>
          <a:p>
            <a:pPr defTabSz="1072097"/>
            <a:r>
              <a:rPr lang="ru-RU" altLang="ru-RU" sz="1600" kern="0" dirty="0">
                <a:solidFill>
                  <a:srgbClr val="FFFF00"/>
                </a:solidFill>
              </a:rPr>
              <a:t> оперативного дежурного ЕДДС</a:t>
            </a:r>
          </a:p>
          <a:p>
            <a:pPr defTabSz="1072097"/>
            <a:r>
              <a:rPr lang="ru-RU" altLang="ru-RU" sz="1600" kern="0" dirty="0">
                <a:solidFill>
                  <a:srgbClr val="FFFF00"/>
                </a:solidFill>
              </a:rPr>
              <a:t>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51818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986" y="-12787"/>
            <a:ext cx="9156986" cy="6870787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585608" y="365127"/>
            <a:ext cx="6202031" cy="662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Сравнительный анализ о количестве обработанных звонков службой ЕДДС </a:t>
            </a:r>
            <a:b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за период с 2013 - 2016г.</a:t>
            </a:r>
            <a:endParaRPr lang="ru-RU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Объект 15"/>
          <p:cNvSpPr>
            <a:spLocks noGrp="1"/>
          </p:cNvSpPr>
          <p:nvPr>
            <p:ph idx="1"/>
          </p:nvPr>
        </p:nvSpPr>
        <p:spPr>
          <a:xfrm>
            <a:off x="347958" y="1447800"/>
            <a:ext cx="8586492" cy="4800600"/>
          </a:xfrm>
        </p:spPr>
        <p:txBody>
          <a:bodyPr/>
          <a:lstStyle/>
          <a:p>
            <a:pPr marL="82550" indent="0">
              <a:buNone/>
            </a:pPr>
            <a:endParaRPr lang="ru-RU" sz="2400" dirty="0"/>
          </a:p>
          <a:p>
            <a:pPr marL="82550" indent="0">
              <a:buNone/>
            </a:pPr>
            <a:endParaRPr lang="ru-RU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15"/>
          <p:cNvSpPr txBox="1">
            <a:spLocks/>
          </p:cNvSpPr>
          <p:nvPr/>
        </p:nvSpPr>
        <p:spPr bwMode="auto">
          <a:xfrm>
            <a:off x="155646" y="1260170"/>
            <a:ext cx="8971116" cy="559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fontAlgn="base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Clr>
                <a:srgbClr val="3891A7"/>
              </a:buClr>
              <a:buFont typeface="Arial" panose="020B0604020202020204" pitchFamily="34" charset="0"/>
              <a:buChar char="•"/>
            </a:pPr>
            <a:endParaRPr lang="ru-RU" sz="2400" b="1" dirty="0">
              <a:solidFill>
                <a:prstClr val="black"/>
              </a:solidFill>
            </a:endParaRPr>
          </a:p>
          <a:p>
            <a:pPr algn="ctr">
              <a:buClr>
                <a:srgbClr val="3891A7"/>
              </a:buClr>
              <a:buFont typeface="Arial" panose="020B0604020202020204" pitchFamily="34" charset="0"/>
              <a:buChar char="•"/>
            </a:pP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060" y="170381"/>
            <a:ext cx="770260" cy="116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204" y="2020201"/>
            <a:ext cx="8865246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baseline="30000" dirty="0">
              <a:solidFill>
                <a:srgbClr val="FFFF00"/>
              </a:solidFill>
            </a:endParaRPr>
          </a:p>
          <a:p>
            <a:endParaRPr lang="ru-RU" sz="2000" b="1" dirty="0">
              <a:solidFill>
                <a:srgbClr val="FFFF00"/>
              </a:solidFill>
            </a:endParaRPr>
          </a:p>
          <a:p>
            <a:endParaRPr lang="ru-RU" sz="2000" b="1" baseline="30000" dirty="0">
              <a:solidFill>
                <a:srgbClr val="FFFF00"/>
              </a:solidFill>
            </a:endParaRPr>
          </a:p>
          <a:p>
            <a:endParaRPr lang="ru-RU" sz="2000" b="1" baseline="30000" dirty="0">
              <a:solidFill>
                <a:srgbClr val="FFFF00"/>
              </a:solidFill>
            </a:endParaRPr>
          </a:p>
          <a:p>
            <a:endParaRPr lang="ru-RU" sz="2000" b="1" baseline="30000" dirty="0">
              <a:solidFill>
                <a:srgbClr val="FFFF00"/>
              </a:solidFill>
            </a:endParaRPr>
          </a:p>
          <a:p>
            <a:r>
              <a:rPr lang="ru-RU" sz="2000" b="1" dirty="0">
                <a:solidFill>
                  <a:srgbClr val="FFFF00"/>
                </a:solidFill>
              </a:rPr>
              <a:t> </a:t>
            </a:r>
            <a:endParaRPr lang="ru-RU" sz="2000" b="1" baseline="30000" dirty="0">
              <a:solidFill>
                <a:srgbClr val="FFFF00"/>
              </a:solidFill>
            </a:endParaRPr>
          </a:p>
        </p:txBody>
      </p:sp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392189"/>
              </p:ext>
            </p:extLst>
          </p:nvPr>
        </p:nvGraphicFramePr>
        <p:xfrm>
          <a:off x="251460" y="1447801"/>
          <a:ext cx="8618219" cy="407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10346" y="5379998"/>
            <a:ext cx="8310545" cy="2763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Итого: за первое полугодие 2013г. – 20.071</a:t>
            </a:r>
          </a:p>
          <a:p>
            <a:pPr>
              <a:spcAft>
                <a:spcPts val="80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за первое полугодие 2014г. – 17.270 </a:t>
            </a:r>
          </a:p>
          <a:p>
            <a:pPr>
              <a:spcAft>
                <a:spcPts val="80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за первое полугодие 2015г. – 17.340        с 01.01.2016г. по 30.06.2016г.  -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16.672 звонков</a:t>
            </a:r>
            <a:endParaRPr lang="ru-RU" sz="1100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145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986" y="-12787"/>
            <a:ext cx="9156986" cy="6870787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6256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Отчет о поступивших заявках в ЕДДС </a:t>
            </a:r>
            <a:b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период с 2013 – 2016г.</a:t>
            </a:r>
          </a:p>
        </p:txBody>
      </p:sp>
      <p:sp>
        <p:nvSpPr>
          <p:cNvPr id="16" name="Объект 15"/>
          <p:cNvSpPr>
            <a:spLocks noGrp="1"/>
          </p:cNvSpPr>
          <p:nvPr>
            <p:ph idx="1"/>
          </p:nvPr>
        </p:nvSpPr>
        <p:spPr>
          <a:xfrm>
            <a:off x="347958" y="1447800"/>
            <a:ext cx="8586492" cy="4800600"/>
          </a:xfrm>
        </p:spPr>
        <p:txBody>
          <a:bodyPr/>
          <a:lstStyle/>
          <a:p>
            <a:pPr marL="82550" indent="0">
              <a:buNone/>
            </a:pPr>
            <a:endParaRPr lang="ru-RU" sz="2400" dirty="0"/>
          </a:p>
          <a:p>
            <a:pPr marL="82550" indent="0">
              <a:buNone/>
            </a:pPr>
            <a:endParaRPr lang="ru-RU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15"/>
          <p:cNvSpPr txBox="1">
            <a:spLocks/>
          </p:cNvSpPr>
          <p:nvPr/>
        </p:nvSpPr>
        <p:spPr bwMode="auto">
          <a:xfrm>
            <a:off x="347958" y="1333803"/>
            <a:ext cx="8586492" cy="538800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fontAlgn="base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Clr>
                <a:srgbClr val="3891A7"/>
              </a:buClr>
              <a:buFont typeface="Arial" panose="020B0604020202020204" pitchFamily="34" charset="0"/>
              <a:buChar char="•"/>
            </a:pPr>
            <a:endParaRPr lang="ru-RU" sz="2400" b="1">
              <a:solidFill>
                <a:prstClr val="black"/>
              </a:solidFill>
            </a:endParaRPr>
          </a:p>
          <a:p>
            <a:pPr algn="ctr">
              <a:buClr>
                <a:srgbClr val="3891A7"/>
              </a:buClr>
              <a:buFont typeface="Arial" panose="020B0604020202020204" pitchFamily="34" charset="0"/>
              <a:buChar char="•"/>
            </a:pP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060" y="170381"/>
            <a:ext cx="770260" cy="116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204" y="2091448"/>
            <a:ext cx="8971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baseline="30000" dirty="0">
              <a:solidFill>
                <a:srgbClr val="FFFF00"/>
              </a:solidFill>
            </a:endParaRPr>
          </a:p>
          <a:p>
            <a:endParaRPr lang="ru-RU" sz="2000" b="1" baseline="30000" dirty="0">
              <a:solidFill>
                <a:srgbClr val="FFFF00"/>
              </a:solidFill>
            </a:endParaRPr>
          </a:p>
          <a:p>
            <a:endParaRPr lang="ru-RU" sz="2000" b="1" baseline="30000" dirty="0">
              <a:solidFill>
                <a:srgbClr val="FFFF00"/>
              </a:solidFill>
            </a:endParaRPr>
          </a:p>
          <a:p>
            <a:r>
              <a:rPr lang="ru-RU" sz="2000" b="1" dirty="0">
                <a:solidFill>
                  <a:srgbClr val="FFFF00"/>
                </a:solidFill>
              </a:rPr>
              <a:t> </a:t>
            </a:r>
            <a:endParaRPr lang="ru-RU" sz="2000" b="1" baseline="30000" dirty="0">
              <a:solidFill>
                <a:srgbClr val="FFFF00"/>
              </a:solidFill>
            </a:endParaRPr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445683"/>
              </p:ext>
            </p:extLst>
          </p:nvPr>
        </p:nvGraphicFramePr>
        <p:xfrm>
          <a:off x="977375" y="972104"/>
          <a:ext cx="7268202" cy="4634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436145" y="5736542"/>
            <a:ext cx="5628201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3905" y="5510419"/>
            <a:ext cx="8310545" cy="2763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Итого: за первое полугодие 2013г. – 2.585</a:t>
            </a:r>
          </a:p>
          <a:p>
            <a:pPr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за первое полугодие 2014г. – 2.605 </a:t>
            </a:r>
          </a:p>
          <a:p>
            <a:pPr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за первое полугодие 2015г. – 1.846        с 01.01.2016г. по 30.06.2016г.  -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1.605 заявок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495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787"/>
            <a:ext cx="9156986" cy="68707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041" y="403578"/>
            <a:ext cx="7256918" cy="835823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Сравнительный анализ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956" y="104320"/>
            <a:ext cx="842167" cy="1272134"/>
          </a:xfrm>
          <a:prstGeom prst="rect">
            <a:avLst/>
          </a:prstGeom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855187270"/>
              </p:ext>
            </p:extLst>
          </p:nvPr>
        </p:nvGraphicFramePr>
        <p:xfrm>
          <a:off x="683581" y="1637074"/>
          <a:ext cx="7892248" cy="363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831010" y="5262508"/>
            <a:ext cx="54949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1600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количество</a:t>
            </a:r>
            <a:r>
              <a:rPr lang="ru-RU" sz="1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      телефонных звонков               заявок </a:t>
            </a:r>
          </a:p>
          <a:p>
            <a:pPr algn="just"/>
            <a:r>
              <a:rPr lang="ru-RU" sz="1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1.01-30.06.2013г.                    3345                           431</a:t>
            </a:r>
          </a:p>
          <a:p>
            <a:pPr lvl="0" algn="just"/>
            <a:r>
              <a:rPr lang="ru-RU" sz="1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1.01-30.06.2014г.                    </a:t>
            </a:r>
            <a:r>
              <a:rPr lang="ru-RU" sz="160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2878</a:t>
            </a:r>
            <a:r>
              <a:rPr lang="ru-RU" sz="160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160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434</a:t>
            </a:r>
          </a:p>
          <a:p>
            <a:pPr algn="just"/>
            <a:r>
              <a:rPr lang="ru-RU" sz="1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1.01-30.06.2015г.                    </a:t>
            </a:r>
            <a:r>
              <a:rPr lang="ru-RU" sz="16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2890</a:t>
            </a:r>
            <a:r>
              <a:rPr lang="ru-RU" sz="1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16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308</a:t>
            </a:r>
          </a:p>
          <a:p>
            <a:pPr algn="just"/>
            <a:r>
              <a:rPr lang="ru-RU" sz="1600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1.01-30.06.</a:t>
            </a:r>
            <a:r>
              <a:rPr lang="ru-RU" sz="1600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2016г.                    </a:t>
            </a:r>
            <a:r>
              <a:rPr lang="ru-RU" sz="16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2779</a:t>
            </a:r>
            <a:r>
              <a:rPr lang="ru-RU" sz="1600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268</a:t>
            </a:r>
          </a:p>
        </p:txBody>
      </p:sp>
    </p:spTree>
    <p:extLst>
      <p:ext uri="{BB962C8B-B14F-4D97-AF65-F5344CB8AC3E}">
        <p14:creationId xmlns:p14="http://schemas.microsoft.com/office/powerpoint/2010/main" val="11505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6505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8861" tIns="39431" rIns="78861" bIns="39431" anchor="ctr"/>
          <a:lstStyle/>
          <a:p>
            <a:pPr defTabSz="911021">
              <a:defRPr/>
            </a:pPr>
            <a:endParaRPr lang="ru-RU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7" y="25668"/>
            <a:ext cx="1273985" cy="1272191"/>
          </a:xfrm>
          <a:prstGeom prst="rect">
            <a:avLst/>
          </a:prstGeom>
        </p:spPr>
      </p:pic>
      <p:pic>
        <p:nvPicPr>
          <p:cNvPr id="9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060" y="170381"/>
            <a:ext cx="770260" cy="116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91886" y="-66521"/>
            <a:ext cx="84970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prstClr val="black"/>
                </a:solidFill>
                <a:latin typeface="Calibri Light" panose="020F0302020204030204"/>
              </a:rPr>
              <a:t>                           </a:t>
            </a:r>
            <a:endParaRPr lang="ru-RU" sz="3600" b="1" dirty="0">
              <a:solidFill>
                <a:srgbClr val="FFFF00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37" y="3642784"/>
            <a:ext cx="4289287" cy="245321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36" y="3592878"/>
            <a:ext cx="4380826" cy="2503122"/>
          </a:xfrm>
          <a:prstGeom prst="rect">
            <a:avLst/>
          </a:prstGeom>
        </p:spPr>
      </p:pic>
      <p:sp>
        <p:nvSpPr>
          <p:cNvPr id="38" name="TextBox 7"/>
          <p:cNvSpPr txBox="1">
            <a:spLocks noChangeArrowheads="1"/>
          </p:cNvSpPr>
          <p:nvPr/>
        </p:nvSpPr>
        <p:spPr bwMode="auto">
          <a:xfrm>
            <a:off x="31931" y="2338930"/>
            <a:ext cx="4267199" cy="822141"/>
          </a:xfrm>
          <a:prstGeom prst="rect">
            <a:avLst/>
          </a:prstGeom>
          <a:solidFill>
            <a:srgbClr val="171616">
              <a:lumMod val="10000"/>
              <a:lumOff val="90000"/>
              <a:alpha val="0"/>
            </a:srgbClr>
          </a:solidFill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Tx/>
              <a:buNone/>
              <a:defRPr sz="1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9pPr>
          </a:lstStyle>
          <a:p>
            <a:pPr defTabSz="1072097"/>
            <a:r>
              <a:rPr lang="ru-RU" altLang="ru-RU" sz="1600" kern="0" dirty="0">
                <a:solidFill>
                  <a:srgbClr val="FFFF00"/>
                </a:solidFill>
              </a:rPr>
              <a:t>Зал оперативного управления</a:t>
            </a:r>
          </a:p>
          <a:p>
            <a:pPr defTabSz="1072097"/>
            <a:r>
              <a:rPr lang="ru-RU" altLang="ru-RU" sz="1600" kern="0" dirty="0">
                <a:solidFill>
                  <a:srgbClr val="FFFF00"/>
                </a:solidFill>
              </a:rPr>
              <a:t> (комната оперативного дежурного) ЕДДС Камышловского городского округа</a:t>
            </a:r>
          </a:p>
        </p:txBody>
      </p:sp>
      <p:sp>
        <p:nvSpPr>
          <p:cNvPr id="39" name="TextBox 7"/>
          <p:cNvSpPr txBox="1">
            <a:spLocks noChangeArrowheads="1"/>
          </p:cNvSpPr>
          <p:nvPr/>
        </p:nvSpPr>
        <p:spPr bwMode="auto">
          <a:xfrm>
            <a:off x="4621708" y="2566463"/>
            <a:ext cx="4267199" cy="575920"/>
          </a:xfrm>
          <a:prstGeom prst="rect">
            <a:avLst/>
          </a:prstGeom>
          <a:solidFill>
            <a:srgbClr val="171616">
              <a:lumMod val="10000"/>
              <a:lumOff val="90000"/>
              <a:alpha val="0"/>
            </a:srgbClr>
          </a:solidFill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Tx/>
              <a:buNone/>
              <a:defRPr sz="1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9pPr>
          </a:lstStyle>
          <a:p>
            <a:pPr defTabSz="1072097"/>
            <a:r>
              <a:rPr lang="ru-RU" altLang="ru-RU" sz="1600" kern="0" dirty="0">
                <a:solidFill>
                  <a:srgbClr val="FFFF00"/>
                </a:solidFill>
              </a:rPr>
              <a:t>Зал заседания КЧС и ОПБ </a:t>
            </a:r>
          </a:p>
          <a:p>
            <a:pPr defTabSz="1072097"/>
            <a:r>
              <a:rPr lang="ru-RU" altLang="ru-RU" sz="1600" kern="0" dirty="0">
                <a:solidFill>
                  <a:srgbClr val="FFFF00"/>
                </a:solidFill>
              </a:rPr>
              <a:t>Камышловского городского округа</a:t>
            </a:r>
          </a:p>
        </p:txBody>
      </p:sp>
      <p:sp>
        <p:nvSpPr>
          <p:cNvPr id="40" name="TextBox 7"/>
          <p:cNvSpPr txBox="1">
            <a:spLocks noChangeArrowheads="1"/>
          </p:cNvSpPr>
          <p:nvPr/>
        </p:nvSpPr>
        <p:spPr bwMode="auto">
          <a:xfrm>
            <a:off x="2301330" y="511662"/>
            <a:ext cx="4267199" cy="575920"/>
          </a:xfrm>
          <a:prstGeom prst="rect">
            <a:avLst/>
          </a:prstGeom>
          <a:solidFill>
            <a:srgbClr val="171616">
              <a:lumMod val="10000"/>
              <a:lumOff val="90000"/>
              <a:alpha val="0"/>
            </a:srgbClr>
          </a:solidFill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Tx/>
              <a:buNone/>
              <a:defRPr sz="1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9pPr>
          </a:lstStyle>
          <a:p>
            <a:pPr defTabSz="1072097"/>
            <a:r>
              <a:rPr lang="ru-RU" altLang="ru-RU" sz="1600" kern="0" dirty="0">
                <a:solidFill>
                  <a:srgbClr val="FFFF00"/>
                </a:solidFill>
              </a:rPr>
              <a:t>Развитие ЕДДС </a:t>
            </a:r>
          </a:p>
          <a:p>
            <a:pPr defTabSz="1072097"/>
            <a:r>
              <a:rPr lang="ru-RU" altLang="ru-RU" sz="1600" kern="0" dirty="0">
                <a:solidFill>
                  <a:srgbClr val="FFFF00"/>
                </a:solidFill>
              </a:rPr>
              <a:t>Камышловского городского округа</a:t>
            </a:r>
          </a:p>
        </p:txBody>
      </p:sp>
      <p:sp>
        <p:nvSpPr>
          <p:cNvPr id="41" name="TextBox 7"/>
          <p:cNvSpPr txBox="1">
            <a:spLocks noChangeArrowheads="1"/>
          </p:cNvSpPr>
          <p:nvPr/>
        </p:nvSpPr>
        <p:spPr bwMode="auto">
          <a:xfrm>
            <a:off x="1226910" y="1312927"/>
            <a:ext cx="4267199" cy="329699"/>
          </a:xfrm>
          <a:prstGeom prst="rect">
            <a:avLst/>
          </a:prstGeom>
          <a:solidFill>
            <a:srgbClr val="171616">
              <a:lumMod val="10000"/>
              <a:lumOff val="90000"/>
              <a:alpha val="0"/>
            </a:srgbClr>
          </a:solidFill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Tx/>
              <a:buNone/>
              <a:defRPr sz="1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9pPr>
          </a:lstStyle>
          <a:p>
            <a:pPr defTabSz="1072097"/>
            <a:endParaRPr lang="ru-RU" altLang="ru-RU" sz="1600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39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986" y="-12787"/>
            <a:ext cx="9156986" cy="6870787"/>
          </a:xfrm>
          <a:prstGeom prst="rect">
            <a:avLst/>
          </a:prstGeom>
        </p:spPr>
      </p:pic>
      <p:sp>
        <p:nvSpPr>
          <p:cNvPr id="16" name="Объект 15"/>
          <p:cNvSpPr>
            <a:spLocks noGrp="1"/>
          </p:cNvSpPr>
          <p:nvPr>
            <p:ph idx="1"/>
          </p:nvPr>
        </p:nvSpPr>
        <p:spPr>
          <a:xfrm>
            <a:off x="347958" y="1447800"/>
            <a:ext cx="8586492" cy="4800600"/>
          </a:xfrm>
        </p:spPr>
        <p:txBody>
          <a:bodyPr/>
          <a:lstStyle/>
          <a:p>
            <a:pPr marL="82550" indent="0">
              <a:buNone/>
            </a:pPr>
            <a:endParaRPr lang="ru-RU" sz="2400" dirty="0"/>
          </a:p>
          <a:p>
            <a:pPr marL="82550" indent="0">
              <a:buNone/>
            </a:pPr>
            <a:endParaRPr lang="ru-RU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15"/>
          <p:cNvSpPr txBox="1">
            <a:spLocks/>
          </p:cNvSpPr>
          <p:nvPr/>
        </p:nvSpPr>
        <p:spPr bwMode="auto">
          <a:xfrm>
            <a:off x="272261" y="1534115"/>
            <a:ext cx="8586492" cy="501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fontAlgn="base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Clr>
                <a:srgbClr val="3891A7"/>
              </a:buClr>
              <a:buFont typeface="Arial" panose="020B0604020202020204" pitchFamily="34" charset="0"/>
              <a:buChar char="•"/>
            </a:pPr>
            <a:endParaRPr lang="ru-RU" sz="2400" b="1" dirty="0">
              <a:solidFill>
                <a:prstClr val="black"/>
              </a:solidFill>
            </a:endParaRPr>
          </a:p>
          <a:p>
            <a:pPr algn="ctr">
              <a:buClr>
                <a:srgbClr val="3891A7"/>
              </a:buClr>
              <a:buFont typeface="Arial" panose="020B0604020202020204" pitchFamily="34" charset="0"/>
              <a:buChar char="•"/>
            </a:pPr>
            <a:endParaRPr lang="ru-RU" sz="2400" b="1" dirty="0">
              <a:solidFill>
                <a:prstClr val="black"/>
              </a:solidFill>
            </a:endParaRPr>
          </a:p>
          <a:p>
            <a:pPr algn="ctr">
              <a:buClr>
                <a:srgbClr val="3891A7"/>
              </a:buClr>
              <a:buFont typeface="Arial" panose="020B0604020202020204" pitchFamily="34" charset="0"/>
              <a:buChar char="•"/>
            </a:pPr>
            <a:r>
              <a:rPr lang="ru-RU" sz="5400" b="1" dirty="0">
                <a:solidFill>
                  <a:prstClr val="black"/>
                </a:solidFill>
              </a:rPr>
              <a:t>Доклад закончил. </a:t>
            </a:r>
          </a:p>
          <a:p>
            <a:pPr algn="ctr">
              <a:buClr>
                <a:srgbClr val="3891A7"/>
              </a:buClr>
              <a:buFont typeface="Arial" panose="020B0604020202020204" pitchFamily="34" charset="0"/>
              <a:buChar char="•"/>
            </a:pPr>
            <a:endParaRPr lang="ru-RU" sz="5400" b="1" dirty="0">
              <a:solidFill>
                <a:prstClr val="black"/>
              </a:solidFill>
            </a:endParaRPr>
          </a:p>
          <a:p>
            <a:pPr algn="ctr">
              <a:buClr>
                <a:srgbClr val="3891A7"/>
              </a:buClr>
              <a:buFont typeface="Arial" panose="020B0604020202020204" pitchFamily="34" charset="0"/>
              <a:buChar char="•"/>
            </a:pPr>
            <a:r>
              <a:rPr lang="ru-RU" sz="5400" b="1" dirty="0">
                <a:solidFill>
                  <a:prstClr val="black"/>
                </a:solidFill>
              </a:rPr>
              <a:t>Благодарю за внимание.</a:t>
            </a:r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060" y="170381"/>
            <a:ext cx="770260" cy="116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485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248" y="1825625"/>
            <a:ext cx="3263503" cy="4351338"/>
          </a:xfr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9343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8861" tIns="39431" rIns="78861" bIns="39431" anchor="ctr"/>
          <a:lstStyle/>
          <a:p>
            <a:pPr defTabSz="911021">
              <a:defRPr/>
            </a:pPr>
            <a:endParaRPr lang="ru-RU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7" y="25668"/>
            <a:ext cx="1273985" cy="1272191"/>
          </a:xfrm>
          <a:prstGeom prst="rect">
            <a:avLst/>
          </a:prstGeom>
        </p:spPr>
      </p:pic>
      <p:pic>
        <p:nvPicPr>
          <p:cNvPr id="9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060" y="170381"/>
            <a:ext cx="770260" cy="116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91886" y="-66521"/>
            <a:ext cx="84970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prstClr val="black"/>
                </a:solidFill>
                <a:latin typeface="Calibri Light" panose="020F0302020204030204"/>
              </a:rPr>
              <a:t>                           </a:t>
            </a:r>
            <a:endParaRPr lang="ru-RU" sz="3600" b="1" dirty="0">
              <a:solidFill>
                <a:srgbClr val="FFFF00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956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1447"/>
            <a:ext cx="9144000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8861" tIns="39431" rIns="78861" bIns="39431" anchor="ctr"/>
          <a:lstStyle/>
          <a:p>
            <a:pPr defTabSz="911021">
              <a:defRPr/>
            </a:pPr>
            <a:endParaRPr lang="ru-RU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7" y="25668"/>
            <a:ext cx="1273985" cy="1272191"/>
          </a:xfrm>
          <a:prstGeom prst="rect">
            <a:avLst/>
          </a:prstGeom>
        </p:spPr>
      </p:pic>
      <p:pic>
        <p:nvPicPr>
          <p:cNvPr id="9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060" y="170381"/>
            <a:ext cx="770260" cy="116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91886" y="-66521"/>
            <a:ext cx="8497021" cy="1095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prstClr val="black"/>
                </a:solidFill>
                <a:latin typeface="Calibri Light" panose="020F0302020204030204"/>
              </a:rPr>
              <a:t>                           </a:t>
            </a:r>
            <a:endParaRPr lang="ru-RU" sz="3600" b="1" dirty="0">
              <a:solidFill>
                <a:srgbClr val="FFFF00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800" b="1" dirty="0">
                <a:solidFill>
                  <a:srgbClr val="FFFF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Calibri" panose="020F0502020204030204" pitchFamily="34" charset="0"/>
              </a:rPr>
              <a:t>Порядок работы с обращениями граждан.</a:t>
            </a: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1418191" y="2319278"/>
            <a:ext cx="6307615" cy="342900"/>
          </a:xfrm>
          <a:prstGeom prst="rect">
            <a:avLst/>
          </a:prstGeom>
          <a:solidFill>
            <a:srgbClr val="CCFFFF"/>
          </a:solidFill>
          <a:ln w="158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000" tIns="46736" rIns="18000" bIns="46736" anchor="ctr"/>
          <a:lstStyle/>
          <a:p>
            <a:pPr algn="ctr">
              <a:tabLst>
                <a:tab pos="0" algn="l"/>
                <a:tab pos="446088" algn="l"/>
                <a:tab pos="895350" algn="l"/>
                <a:tab pos="1343025" algn="l"/>
                <a:tab pos="1792288" algn="l"/>
                <a:tab pos="2241550" algn="l"/>
                <a:tab pos="2689225" algn="l"/>
                <a:tab pos="3138488" algn="l"/>
                <a:tab pos="3586163" algn="l"/>
                <a:tab pos="4035425" algn="l"/>
                <a:tab pos="4484688" algn="l"/>
                <a:tab pos="4932363" algn="l"/>
                <a:tab pos="5381625" algn="l"/>
                <a:tab pos="5830888" algn="l"/>
                <a:tab pos="6278563" algn="l"/>
                <a:tab pos="6727825" algn="l"/>
                <a:tab pos="7175500" algn="l"/>
                <a:tab pos="7624763" algn="l"/>
                <a:tab pos="8074025" algn="l"/>
                <a:tab pos="8521700" algn="l"/>
                <a:tab pos="8970963" algn="l"/>
              </a:tabLst>
            </a:pP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</a:rPr>
              <a:t>Оперативный дежурный ЕДДС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43793" y="4026022"/>
            <a:ext cx="555172" cy="1994937"/>
          </a:xfrm>
          <a:prstGeom prst="rect">
            <a:avLst/>
          </a:prstGeom>
          <a:solidFill>
            <a:srgbClr val="FFFF99"/>
          </a:solidFill>
          <a:ln w="158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vert270" lIns="90958" tIns="46736" rIns="90958" bIns="46736" anchor="ctr"/>
          <a:lstStyle/>
          <a:p>
            <a:pPr algn="ctr">
              <a:tabLst>
                <a:tab pos="0" algn="l"/>
                <a:tab pos="446088" algn="l"/>
                <a:tab pos="895350" algn="l"/>
                <a:tab pos="1343025" algn="l"/>
                <a:tab pos="1792288" algn="l"/>
                <a:tab pos="2241550" algn="l"/>
                <a:tab pos="2689225" algn="l"/>
                <a:tab pos="3138488" algn="l"/>
                <a:tab pos="3586163" algn="l"/>
                <a:tab pos="4035425" algn="l"/>
                <a:tab pos="4484688" algn="l"/>
                <a:tab pos="4932363" algn="l"/>
                <a:tab pos="5381625" algn="l"/>
                <a:tab pos="5830888" algn="l"/>
                <a:tab pos="6278563" algn="l"/>
                <a:tab pos="6727825" algn="l"/>
                <a:tab pos="7175500" algn="l"/>
                <a:tab pos="7624763" algn="l"/>
                <a:tab pos="8074025" algn="l"/>
                <a:tab pos="8521700" algn="l"/>
                <a:tab pos="8970963" algn="l"/>
              </a:tabLst>
            </a:pP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</a:rPr>
              <a:t>01</a:t>
            </a:r>
          </a:p>
          <a:p>
            <a:pPr algn="ctr">
              <a:tabLst>
                <a:tab pos="0" algn="l"/>
                <a:tab pos="446088" algn="l"/>
                <a:tab pos="895350" algn="l"/>
                <a:tab pos="1343025" algn="l"/>
                <a:tab pos="1792288" algn="l"/>
                <a:tab pos="2241550" algn="l"/>
                <a:tab pos="2689225" algn="l"/>
                <a:tab pos="3138488" algn="l"/>
                <a:tab pos="3586163" algn="l"/>
                <a:tab pos="4035425" algn="l"/>
                <a:tab pos="4484688" algn="l"/>
                <a:tab pos="4932363" algn="l"/>
                <a:tab pos="5381625" algn="l"/>
                <a:tab pos="5830888" algn="l"/>
                <a:tab pos="6278563" algn="l"/>
                <a:tab pos="6727825" algn="l"/>
                <a:tab pos="7175500" algn="l"/>
                <a:tab pos="7624763" algn="l"/>
                <a:tab pos="8074025" algn="l"/>
                <a:tab pos="8521700" algn="l"/>
                <a:tab pos="8970963" algn="l"/>
              </a:tabLst>
            </a:pP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</a:rPr>
              <a:t>ОПС СО ПЧ 18/6 </a:t>
            </a:r>
          </a:p>
        </p:txBody>
      </p:sp>
      <p:sp>
        <p:nvSpPr>
          <p:cNvPr id="21" name="Rectangle 55"/>
          <p:cNvSpPr>
            <a:spLocks noChangeArrowheads="1"/>
          </p:cNvSpPr>
          <p:nvPr/>
        </p:nvSpPr>
        <p:spPr bwMode="auto">
          <a:xfrm>
            <a:off x="3557120" y="1396837"/>
            <a:ext cx="2012258" cy="400740"/>
          </a:xfrm>
          <a:prstGeom prst="rect">
            <a:avLst/>
          </a:prstGeom>
          <a:solidFill>
            <a:srgbClr val="FF7C8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000000"/>
            </a:outerShdw>
          </a:effectLst>
        </p:spPr>
        <p:txBody>
          <a:bodyPr lIns="90958" tIns="46736" rIns="90958" bIns="46736" anchor="ctr"/>
          <a:lstStyle/>
          <a:p>
            <a:pPr algn="ctr">
              <a:tabLst>
                <a:tab pos="0" algn="l"/>
                <a:tab pos="446088" algn="l"/>
                <a:tab pos="895350" algn="l"/>
                <a:tab pos="1343025" algn="l"/>
                <a:tab pos="1792288" algn="l"/>
                <a:tab pos="2241550" algn="l"/>
                <a:tab pos="2689225" algn="l"/>
                <a:tab pos="3138488" algn="l"/>
                <a:tab pos="3586163" algn="l"/>
                <a:tab pos="4035425" algn="l"/>
                <a:tab pos="4484688" algn="l"/>
                <a:tab pos="4932363" algn="l"/>
                <a:tab pos="5381625" algn="l"/>
                <a:tab pos="5830888" algn="l"/>
                <a:tab pos="6278563" algn="l"/>
                <a:tab pos="6727825" algn="l"/>
                <a:tab pos="7175500" algn="l"/>
                <a:tab pos="7624763" algn="l"/>
                <a:tab pos="8074025" algn="l"/>
                <a:tab pos="8521700" algn="l"/>
                <a:tab pos="8970963" algn="l"/>
              </a:tabLst>
            </a:pP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Заявитель</a:t>
            </a:r>
          </a:p>
        </p:txBody>
      </p:sp>
      <p:sp>
        <p:nvSpPr>
          <p:cNvPr id="22" name="Rectangle 57"/>
          <p:cNvSpPr>
            <a:spLocks noChangeArrowheads="1"/>
          </p:cNvSpPr>
          <p:nvPr/>
        </p:nvSpPr>
        <p:spPr bwMode="auto">
          <a:xfrm>
            <a:off x="6580415" y="3450660"/>
            <a:ext cx="2219792" cy="407987"/>
          </a:xfrm>
          <a:prstGeom prst="rect">
            <a:avLst/>
          </a:prstGeom>
          <a:solidFill>
            <a:schemeClr val="bg1"/>
          </a:solidFill>
          <a:ln w="50760">
            <a:solidFill>
              <a:srgbClr val="000000"/>
            </a:solidFill>
            <a:miter lim="800000"/>
            <a:headEnd/>
            <a:tailEnd/>
          </a:ln>
          <a:effectLst>
            <a:outerShdw dist="17819" dir="2700000" algn="ctr" rotWithShape="0">
              <a:srgbClr val="000000"/>
            </a:outerShdw>
          </a:effectLst>
        </p:spPr>
        <p:txBody>
          <a:bodyPr lIns="90958" tIns="46736" rIns="90958" bIns="46736" anchor="ctr"/>
          <a:lstStyle/>
          <a:p>
            <a:pPr algn="ctr">
              <a:tabLst>
                <a:tab pos="0" algn="l"/>
                <a:tab pos="446088" algn="l"/>
                <a:tab pos="895350" algn="l"/>
                <a:tab pos="1343025" algn="l"/>
                <a:tab pos="1792288" algn="l"/>
                <a:tab pos="2241550" algn="l"/>
                <a:tab pos="2689225" algn="l"/>
                <a:tab pos="3138488" algn="l"/>
                <a:tab pos="3586163" algn="l"/>
                <a:tab pos="4035425" algn="l"/>
                <a:tab pos="4484688" algn="l"/>
                <a:tab pos="4932363" algn="l"/>
                <a:tab pos="5381625" algn="l"/>
                <a:tab pos="5830888" algn="l"/>
                <a:tab pos="6278563" algn="l"/>
                <a:tab pos="6727825" algn="l"/>
                <a:tab pos="7175500" algn="l"/>
                <a:tab pos="7624763" algn="l"/>
                <a:tab pos="8074025" algn="l"/>
                <a:tab pos="8521700" algn="l"/>
                <a:tab pos="8970963" algn="l"/>
              </a:tabLst>
            </a:pP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</a:rPr>
              <a:t>Администрация Камышловского ГО</a:t>
            </a:r>
          </a:p>
        </p:txBody>
      </p:sp>
      <p:sp>
        <p:nvSpPr>
          <p:cNvPr id="23" name="Rectangle 57"/>
          <p:cNvSpPr>
            <a:spLocks noChangeArrowheads="1"/>
          </p:cNvSpPr>
          <p:nvPr/>
        </p:nvSpPr>
        <p:spPr bwMode="auto">
          <a:xfrm>
            <a:off x="343793" y="3460174"/>
            <a:ext cx="2453461" cy="430911"/>
          </a:xfrm>
          <a:prstGeom prst="rect">
            <a:avLst/>
          </a:prstGeom>
          <a:solidFill>
            <a:schemeClr val="bg1"/>
          </a:solidFill>
          <a:ln w="50760">
            <a:solidFill>
              <a:srgbClr val="000000"/>
            </a:solidFill>
            <a:miter lim="800000"/>
            <a:headEnd/>
            <a:tailEnd/>
          </a:ln>
          <a:effectLst>
            <a:outerShdw dist="17819" dir="2700000" algn="ctr" rotWithShape="0">
              <a:srgbClr val="000000"/>
            </a:outerShdw>
          </a:effectLst>
        </p:spPr>
        <p:txBody>
          <a:bodyPr lIns="90958" tIns="46736" rIns="90958" bIns="46736" anchor="ctr"/>
          <a:lstStyle/>
          <a:p>
            <a:pPr algn="ctr">
              <a:tabLst>
                <a:tab pos="0" algn="l"/>
                <a:tab pos="446088" algn="l"/>
                <a:tab pos="895350" algn="l"/>
                <a:tab pos="1343025" algn="l"/>
                <a:tab pos="1792288" algn="l"/>
                <a:tab pos="2241550" algn="l"/>
                <a:tab pos="2689225" algn="l"/>
                <a:tab pos="3138488" algn="l"/>
                <a:tab pos="3586163" algn="l"/>
                <a:tab pos="4035425" algn="l"/>
                <a:tab pos="4484688" algn="l"/>
                <a:tab pos="4932363" algn="l"/>
                <a:tab pos="5381625" algn="l"/>
                <a:tab pos="5830888" algn="l"/>
                <a:tab pos="6278563" algn="l"/>
                <a:tab pos="6727825" algn="l"/>
                <a:tab pos="7175500" algn="l"/>
                <a:tab pos="7624763" algn="l"/>
                <a:tab pos="8074025" algn="l"/>
                <a:tab pos="8521700" algn="l"/>
                <a:tab pos="8970963" algn="l"/>
              </a:tabLst>
            </a:pP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</a:rPr>
              <a:t>ДДС</a:t>
            </a:r>
          </a:p>
        </p:txBody>
      </p:sp>
      <p:sp>
        <p:nvSpPr>
          <p:cNvPr id="24" name="Rectangle 57"/>
          <p:cNvSpPr>
            <a:spLocks noChangeArrowheads="1"/>
          </p:cNvSpPr>
          <p:nvPr/>
        </p:nvSpPr>
        <p:spPr bwMode="auto">
          <a:xfrm>
            <a:off x="3425904" y="3460099"/>
            <a:ext cx="2591175" cy="407987"/>
          </a:xfrm>
          <a:prstGeom prst="rect">
            <a:avLst/>
          </a:prstGeom>
          <a:solidFill>
            <a:schemeClr val="bg1"/>
          </a:solidFill>
          <a:ln w="50760">
            <a:solidFill>
              <a:srgbClr val="000000"/>
            </a:solidFill>
            <a:miter lim="800000"/>
            <a:headEnd/>
            <a:tailEnd/>
          </a:ln>
          <a:effectLst>
            <a:outerShdw dist="17819" dir="2700000" algn="ctr" rotWithShape="0">
              <a:srgbClr val="000000"/>
            </a:outerShdw>
          </a:effectLst>
        </p:spPr>
        <p:txBody>
          <a:bodyPr lIns="90958" tIns="46736" rIns="90958" bIns="46736" anchor="ctr"/>
          <a:lstStyle/>
          <a:p>
            <a:pPr algn="ctr">
              <a:tabLst>
                <a:tab pos="0" algn="l"/>
                <a:tab pos="446088" algn="l"/>
                <a:tab pos="895350" algn="l"/>
                <a:tab pos="1343025" algn="l"/>
                <a:tab pos="1792288" algn="l"/>
                <a:tab pos="2241550" algn="l"/>
                <a:tab pos="2689225" algn="l"/>
                <a:tab pos="3138488" algn="l"/>
                <a:tab pos="3586163" algn="l"/>
                <a:tab pos="4035425" algn="l"/>
                <a:tab pos="4484688" algn="l"/>
                <a:tab pos="4932363" algn="l"/>
                <a:tab pos="5381625" algn="l"/>
                <a:tab pos="5830888" algn="l"/>
                <a:tab pos="6278563" algn="l"/>
                <a:tab pos="6727825" algn="l"/>
                <a:tab pos="7175500" algn="l"/>
                <a:tab pos="7624763" algn="l"/>
                <a:tab pos="8074025" algn="l"/>
                <a:tab pos="8521700" algn="l"/>
                <a:tab pos="8970963" algn="l"/>
              </a:tabLst>
            </a:pP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</a:rPr>
              <a:t>Службы жизнеобеспечения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488250" y="1802981"/>
            <a:ext cx="8750" cy="52170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4640395" y="1797577"/>
            <a:ext cx="8750" cy="52170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969909" y="4021456"/>
            <a:ext cx="555172" cy="1999504"/>
          </a:xfrm>
          <a:prstGeom prst="rect">
            <a:avLst/>
          </a:prstGeom>
          <a:solidFill>
            <a:srgbClr val="FFFF99"/>
          </a:solidFill>
          <a:ln w="158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vert270" lIns="90958" tIns="46736" rIns="90958" bIns="46736" anchor="ctr"/>
          <a:lstStyle/>
          <a:p>
            <a:pPr algn="ctr">
              <a:tabLst>
                <a:tab pos="0" algn="l"/>
                <a:tab pos="446088" algn="l"/>
                <a:tab pos="895350" algn="l"/>
                <a:tab pos="1343025" algn="l"/>
                <a:tab pos="1792288" algn="l"/>
                <a:tab pos="2241550" algn="l"/>
                <a:tab pos="2689225" algn="l"/>
                <a:tab pos="3138488" algn="l"/>
                <a:tab pos="3586163" algn="l"/>
                <a:tab pos="4035425" algn="l"/>
                <a:tab pos="4484688" algn="l"/>
                <a:tab pos="4932363" algn="l"/>
                <a:tab pos="5381625" algn="l"/>
                <a:tab pos="5830888" algn="l"/>
                <a:tab pos="6278563" algn="l"/>
                <a:tab pos="6727825" algn="l"/>
                <a:tab pos="7175500" algn="l"/>
                <a:tab pos="7624763" algn="l"/>
                <a:tab pos="8074025" algn="l"/>
                <a:tab pos="8521700" algn="l"/>
                <a:tab pos="8970963" algn="l"/>
              </a:tabLst>
            </a:pP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</a:rPr>
              <a:t>02</a:t>
            </a:r>
          </a:p>
          <a:p>
            <a:pPr algn="ctr">
              <a:tabLst>
                <a:tab pos="0" algn="l"/>
                <a:tab pos="446088" algn="l"/>
                <a:tab pos="895350" algn="l"/>
                <a:tab pos="1343025" algn="l"/>
                <a:tab pos="1792288" algn="l"/>
                <a:tab pos="2241550" algn="l"/>
                <a:tab pos="2689225" algn="l"/>
                <a:tab pos="3138488" algn="l"/>
                <a:tab pos="3586163" algn="l"/>
                <a:tab pos="4035425" algn="l"/>
                <a:tab pos="4484688" algn="l"/>
                <a:tab pos="4932363" algn="l"/>
                <a:tab pos="5381625" algn="l"/>
                <a:tab pos="5830888" algn="l"/>
                <a:tab pos="6278563" algn="l"/>
                <a:tab pos="6727825" algn="l"/>
                <a:tab pos="7175500" algn="l"/>
                <a:tab pos="7624763" algn="l"/>
                <a:tab pos="8074025" algn="l"/>
                <a:tab pos="8521700" algn="l"/>
                <a:tab pos="8970963" algn="l"/>
              </a:tabLst>
            </a:pP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</a:rPr>
              <a:t> ММО «Камышловский»</a:t>
            </a:r>
          </a:p>
        </p:txBody>
      </p:sp>
      <p:sp>
        <p:nvSpPr>
          <p:cNvPr id="54" name="Rectangle 11"/>
          <p:cNvSpPr>
            <a:spLocks noChangeArrowheads="1"/>
          </p:cNvSpPr>
          <p:nvPr/>
        </p:nvSpPr>
        <p:spPr bwMode="auto">
          <a:xfrm>
            <a:off x="1596025" y="4022722"/>
            <a:ext cx="555172" cy="1998238"/>
          </a:xfrm>
          <a:prstGeom prst="rect">
            <a:avLst/>
          </a:prstGeom>
          <a:solidFill>
            <a:srgbClr val="FFFF99"/>
          </a:solidFill>
          <a:ln w="158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vert270" lIns="90958" tIns="46736" rIns="90958" bIns="46736" anchor="ctr"/>
          <a:lstStyle/>
          <a:p>
            <a:pPr algn="ctr">
              <a:tabLst>
                <a:tab pos="0" algn="l"/>
                <a:tab pos="446088" algn="l"/>
                <a:tab pos="895350" algn="l"/>
                <a:tab pos="1343025" algn="l"/>
                <a:tab pos="1792288" algn="l"/>
                <a:tab pos="2241550" algn="l"/>
                <a:tab pos="2689225" algn="l"/>
                <a:tab pos="3138488" algn="l"/>
                <a:tab pos="3586163" algn="l"/>
                <a:tab pos="4035425" algn="l"/>
                <a:tab pos="4484688" algn="l"/>
                <a:tab pos="4932363" algn="l"/>
                <a:tab pos="5381625" algn="l"/>
                <a:tab pos="5830888" algn="l"/>
                <a:tab pos="6278563" algn="l"/>
                <a:tab pos="6727825" algn="l"/>
                <a:tab pos="7175500" algn="l"/>
                <a:tab pos="7624763" algn="l"/>
                <a:tab pos="8074025" algn="l"/>
                <a:tab pos="8521700" algn="l"/>
                <a:tab pos="8970963" algn="l"/>
              </a:tabLst>
            </a:pP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</a:rPr>
              <a:t>03 </a:t>
            </a:r>
          </a:p>
          <a:p>
            <a:pPr algn="ctr">
              <a:tabLst>
                <a:tab pos="0" algn="l"/>
                <a:tab pos="446088" algn="l"/>
                <a:tab pos="895350" algn="l"/>
                <a:tab pos="1343025" algn="l"/>
                <a:tab pos="1792288" algn="l"/>
                <a:tab pos="2241550" algn="l"/>
                <a:tab pos="2689225" algn="l"/>
                <a:tab pos="3138488" algn="l"/>
                <a:tab pos="3586163" algn="l"/>
                <a:tab pos="4035425" algn="l"/>
                <a:tab pos="4484688" algn="l"/>
                <a:tab pos="4932363" algn="l"/>
                <a:tab pos="5381625" algn="l"/>
                <a:tab pos="5830888" algn="l"/>
                <a:tab pos="6278563" algn="l"/>
                <a:tab pos="6727825" algn="l"/>
                <a:tab pos="7175500" algn="l"/>
                <a:tab pos="7624763" algn="l"/>
                <a:tab pos="8074025" algn="l"/>
                <a:tab pos="8521700" algn="l"/>
                <a:tab pos="8970963" algn="l"/>
              </a:tabLst>
            </a:pP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</a:rPr>
              <a:t>ГБУЗ СО</a:t>
            </a:r>
          </a:p>
          <a:p>
            <a:pPr algn="ctr">
              <a:tabLst>
                <a:tab pos="0" algn="l"/>
                <a:tab pos="446088" algn="l"/>
                <a:tab pos="895350" algn="l"/>
                <a:tab pos="1343025" algn="l"/>
                <a:tab pos="1792288" algn="l"/>
                <a:tab pos="2241550" algn="l"/>
                <a:tab pos="2689225" algn="l"/>
                <a:tab pos="3138488" algn="l"/>
                <a:tab pos="3586163" algn="l"/>
                <a:tab pos="4035425" algn="l"/>
                <a:tab pos="4484688" algn="l"/>
                <a:tab pos="4932363" algn="l"/>
                <a:tab pos="5381625" algn="l"/>
                <a:tab pos="5830888" algn="l"/>
                <a:tab pos="6278563" algn="l"/>
                <a:tab pos="6727825" algn="l"/>
                <a:tab pos="7175500" algn="l"/>
                <a:tab pos="7624763" algn="l"/>
                <a:tab pos="8074025" algn="l"/>
                <a:tab pos="8521700" algn="l"/>
                <a:tab pos="8970963" algn="l"/>
              </a:tabLst>
            </a:pP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</a:rPr>
              <a:t> «</a:t>
            </a:r>
            <a:r>
              <a:rPr lang="ru-RU" sz="1100" b="1" dirty="0" err="1">
                <a:solidFill>
                  <a:srgbClr val="000000"/>
                </a:solidFill>
                <a:latin typeface="Times New Roman" pitchFamily="18" charset="0"/>
              </a:rPr>
              <a:t>Камышловская</a:t>
            </a: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</a:rPr>
              <a:t> ЦРБ»</a:t>
            </a:r>
          </a:p>
        </p:txBody>
      </p:sp>
      <p:sp>
        <p:nvSpPr>
          <p:cNvPr id="61" name="Rectangle 11"/>
          <p:cNvSpPr>
            <a:spLocks noChangeArrowheads="1"/>
          </p:cNvSpPr>
          <p:nvPr/>
        </p:nvSpPr>
        <p:spPr bwMode="auto">
          <a:xfrm>
            <a:off x="2224677" y="4026024"/>
            <a:ext cx="555172" cy="1994935"/>
          </a:xfrm>
          <a:prstGeom prst="rect">
            <a:avLst/>
          </a:prstGeom>
          <a:solidFill>
            <a:srgbClr val="FFFF99"/>
          </a:solidFill>
          <a:ln w="158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vert270" lIns="90958" tIns="46736" rIns="90958" bIns="46736" anchor="ctr"/>
          <a:lstStyle/>
          <a:p>
            <a:pPr algn="ctr">
              <a:tabLst>
                <a:tab pos="0" algn="l"/>
                <a:tab pos="446088" algn="l"/>
                <a:tab pos="895350" algn="l"/>
                <a:tab pos="1343025" algn="l"/>
                <a:tab pos="1792288" algn="l"/>
                <a:tab pos="2241550" algn="l"/>
                <a:tab pos="2689225" algn="l"/>
                <a:tab pos="3138488" algn="l"/>
                <a:tab pos="3586163" algn="l"/>
                <a:tab pos="4035425" algn="l"/>
                <a:tab pos="4484688" algn="l"/>
                <a:tab pos="4932363" algn="l"/>
                <a:tab pos="5381625" algn="l"/>
                <a:tab pos="5830888" algn="l"/>
                <a:tab pos="6278563" algn="l"/>
                <a:tab pos="6727825" algn="l"/>
                <a:tab pos="7175500" algn="l"/>
                <a:tab pos="7624763" algn="l"/>
                <a:tab pos="8074025" algn="l"/>
                <a:tab pos="8521700" algn="l"/>
                <a:tab pos="8970963" algn="l"/>
              </a:tabLst>
            </a:pP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</a:rPr>
              <a:t>04</a:t>
            </a:r>
          </a:p>
          <a:p>
            <a:pPr algn="ctr">
              <a:tabLst>
                <a:tab pos="0" algn="l"/>
                <a:tab pos="446088" algn="l"/>
                <a:tab pos="895350" algn="l"/>
                <a:tab pos="1343025" algn="l"/>
                <a:tab pos="1792288" algn="l"/>
                <a:tab pos="2241550" algn="l"/>
                <a:tab pos="2689225" algn="l"/>
                <a:tab pos="3138488" algn="l"/>
                <a:tab pos="3586163" algn="l"/>
                <a:tab pos="4035425" algn="l"/>
                <a:tab pos="4484688" algn="l"/>
                <a:tab pos="4932363" algn="l"/>
                <a:tab pos="5381625" algn="l"/>
                <a:tab pos="5830888" algn="l"/>
                <a:tab pos="6278563" algn="l"/>
                <a:tab pos="6727825" algn="l"/>
                <a:tab pos="7175500" algn="l"/>
                <a:tab pos="7624763" algn="l"/>
                <a:tab pos="8074025" algn="l"/>
                <a:tab pos="8521700" algn="l"/>
                <a:tab pos="8970963" algn="l"/>
              </a:tabLst>
            </a:pP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</a:rPr>
              <a:t>«Уральские газовые сети»</a:t>
            </a:r>
          </a:p>
          <a:p>
            <a:pPr algn="ctr">
              <a:tabLst>
                <a:tab pos="0" algn="l"/>
                <a:tab pos="446088" algn="l"/>
                <a:tab pos="895350" algn="l"/>
                <a:tab pos="1343025" algn="l"/>
                <a:tab pos="1792288" algn="l"/>
                <a:tab pos="2241550" algn="l"/>
                <a:tab pos="2689225" algn="l"/>
                <a:tab pos="3138488" algn="l"/>
                <a:tab pos="3586163" algn="l"/>
                <a:tab pos="4035425" algn="l"/>
                <a:tab pos="4484688" algn="l"/>
                <a:tab pos="4932363" algn="l"/>
                <a:tab pos="5381625" algn="l"/>
                <a:tab pos="5830888" algn="l"/>
                <a:tab pos="6278563" algn="l"/>
                <a:tab pos="6727825" algn="l"/>
                <a:tab pos="7175500" algn="l"/>
                <a:tab pos="7624763" algn="l"/>
                <a:tab pos="8074025" algn="l"/>
                <a:tab pos="8521700" algn="l"/>
                <a:tab pos="8970963" algn="l"/>
              </a:tabLst>
            </a:pPr>
            <a:endParaRPr lang="ru-RU" sz="11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68" name="Прямая со стрелкой 67"/>
          <p:cNvCxnSpPr/>
          <p:nvPr/>
        </p:nvCxnSpPr>
        <p:spPr>
          <a:xfrm flipH="1">
            <a:off x="4501310" y="2675970"/>
            <a:ext cx="585" cy="76089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V="1">
            <a:off x="4640395" y="2662178"/>
            <a:ext cx="1" cy="77017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V="1">
            <a:off x="7708629" y="2667583"/>
            <a:ext cx="1" cy="77017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V="1">
            <a:off x="1649545" y="2657377"/>
            <a:ext cx="1" cy="77017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flipH="1">
            <a:off x="1504568" y="2682966"/>
            <a:ext cx="585" cy="76089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H="1">
            <a:off x="7570564" y="2689762"/>
            <a:ext cx="585" cy="76089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5228586" y="4016829"/>
            <a:ext cx="368899" cy="2004130"/>
          </a:xfrm>
          <a:prstGeom prst="rect">
            <a:avLst/>
          </a:prstGeom>
          <a:solidFill>
            <a:srgbClr val="FFFF99"/>
          </a:solidFill>
          <a:ln w="158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vert270" lIns="90958" tIns="46736" rIns="90958" bIns="46736" anchor="ctr"/>
          <a:lstStyle/>
          <a:p>
            <a:pPr algn="ctr">
              <a:tabLst>
                <a:tab pos="0" algn="l"/>
                <a:tab pos="446088" algn="l"/>
                <a:tab pos="895350" algn="l"/>
                <a:tab pos="1343025" algn="l"/>
                <a:tab pos="1792288" algn="l"/>
                <a:tab pos="2241550" algn="l"/>
                <a:tab pos="2689225" algn="l"/>
                <a:tab pos="3138488" algn="l"/>
                <a:tab pos="3586163" algn="l"/>
                <a:tab pos="4035425" algn="l"/>
                <a:tab pos="4484688" algn="l"/>
                <a:tab pos="4932363" algn="l"/>
                <a:tab pos="5381625" algn="l"/>
                <a:tab pos="5830888" algn="l"/>
                <a:tab pos="6278563" algn="l"/>
                <a:tab pos="6727825" algn="l"/>
                <a:tab pos="7175500" algn="l"/>
                <a:tab pos="7624763" algn="l"/>
                <a:tab pos="8074025" algn="l"/>
                <a:tab pos="8521700" algn="l"/>
                <a:tab pos="8970963" algn="l"/>
              </a:tabLst>
            </a:pPr>
            <a:r>
              <a:rPr lang="ru-RU" sz="1100" b="1">
                <a:solidFill>
                  <a:srgbClr val="000000"/>
                </a:solidFill>
                <a:latin typeface="Times New Roman" pitchFamily="18" charset="0"/>
              </a:rPr>
              <a:t>«Облкоммунэнерго»</a:t>
            </a:r>
            <a:endParaRPr lang="ru-RU" sz="11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3417053" y="4015775"/>
            <a:ext cx="374960" cy="2013498"/>
          </a:xfrm>
          <a:prstGeom prst="rect">
            <a:avLst/>
          </a:prstGeom>
          <a:solidFill>
            <a:srgbClr val="FFFF99"/>
          </a:solidFill>
          <a:ln w="158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vert270" lIns="90958" tIns="46736" rIns="90958" bIns="46736" anchor="ctr"/>
          <a:lstStyle/>
          <a:p>
            <a:pPr algn="ctr">
              <a:tabLst>
                <a:tab pos="0" algn="l"/>
                <a:tab pos="446088" algn="l"/>
                <a:tab pos="895350" algn="l"/>
                <a:tab pos="1343025" algn="l"/>
                <a:tab pos="1792288" algn="l"/>
                <a:tab pos="2241550" algn="l"/>
                <a:tab pos="2689225" algn="l"/>
                <a:tab pos="3138488" algn="l"/>
                <a:tab pos="3586163" algn="l"/>
                <a:tab pos="4035425" algn="l"/>
                <a:tab pos="4484688" algn="l"/>
                <a:tab pos="4932363" algn="l"/>
                <a:tab pos="5381625" algn="l"/>
                <a:tab pos="5830888" algn="l"/>
                <a:tab pos="6278563" algn="l"/>
                <a:tab pos="6727825" algn="l"/>
                <a:tab pos="7175500" algn="l"/>
                <a:tab pos="7624763" algn="l"/>
                <a:tab pos="8074025" algn="l"/>
                <a:tab pos="8521700" algn="l"/>
                <a:tab pos="8970963" algn="l"/>
              </a:tabLst>
            </a:pP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</a:rPr>
              <a:t>МУП  «РСО» </a:t>
            </a: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3883614" y="4005753"/>
            <a:ext cx="382940" cy="2015206"/>
          </a:xfrm>
          <a:prstGeom prst="rect">
            <a:avLst/>
          </a:prstGeom>
          <a:solidFill>
            <a:srgbClr val="FFFF99"/>
          </a:solidFill>
          <a:ln w="158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vert270" lIns="90958" tIns="46736" rIns="90958" bIns="46736" anchor="ctr"/>
          <a:lstStyle/>
          <a:p>
            <a:pPr algn="ctr">
              <a:tabLst>
                <a:tab pos="0" algn="l"/>
                <a:tab pos="446088" algn="l"/>
                <a:tab pos="895350" algn="l"/>
                <a:tab pos="1343025" algn="l"/>
                <a:tab pos="1792288" algn="l"/>
                <a:tab pos="2241550" algn="l"/>
                <a:tab pos="2689225" algn="l"/>
                <a:tab pos="3138488" algn="l"/>
                <a:tab pos="3586163" algn="l"/>
                <a:tab pos="4035425" algn="l"/>
                <a:tab pos="4484688" algn="l"/>
                <a:tab pos="4932363" algn="l"/>
                <a:tab pos="5381625" algn="l"/>
                <a:tab pos="5830888" algn="l"/>
                <a:tab pos="6278563" algn="l"/>
                <a:tab pos="6727825" algn="l"/>
                <a:tab pos="7175500" algn="l"/>
                <a:tab pos="7624763" algn="l"/>
                <a:tab pos="8074025" algn="l"/>
                <a:tab pos="8521700" algn="l"/>
                <a:tab pos="8970963" algn="l"/>
              </a:tabLst>
            </a:pP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</a:rPr>
              <a:t>МУП «Водоканал Камышлов»</a:t>
            </a:r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4358155" y="4007842"/>
            <a:ext cx="380436" cy="2021431"/>
          </a:xfrm>
          <a:prstGeom prst="rect">
            <a:avLst/>
          </a:prstGeom>
          <a:solidFill>
            <a:srgbClr val="FFFF99"/>
          </a:solidFill>
          <a:ln w="158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vert270" lIns="90958" tIns="46736" rIns="90958" bIns="46736" anchor="ctr"/>
          <a:lstStyle/>
          <a:p>
            <a:pPr algn="ctr">
              <a:tabLst>
                <a:tab pos="0" algn="l"/>
                <a:tab pos="446088" algn="l"/>
                <a:tab pos="895350" algn="l"/>
                <a:tab pos="1343025" algn="l"/>
                <a:tab pos="1792288" algn="l"/>
                <a:tab pos="2241550" algn="l"/>
                <a:tab pos="2689225" algn="l"/>
                <a:tab pos="3138488" algn="l"/>
                <a:tab pos="3586163" algn="l"/>
                <a:tab pos="4035425" algn="l"/>
                <a:tab pos="4484688" algn="l"/>
                <a:tab pos="4932363" algn="l"/>
                <a:tab pos="5381625" algn="l"/>
                <a:tab pos="5830888" algn="l"/>
                <a:tab pos="6278563" algn="l"/>
                <a:tab pos="6727825" algn="l"/>
                <a:tab pos="7175500" algn="l"/>
                <a:tab pos="7624763" algn="l"/>
                <a:tab pos="8074025" algn="l"/>
                <a:tab pos="8521700" algn="l"/>
                <a:tab pos="8970963" algn="l"/>
              </a:tabLst>
            </a:pP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</a:rPr>
              <a:t>ОАО «Теплогарант»</a:t>
            </a: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4798999" y="4007461"/>
            <a:ext cx="377338" cy="2013498"/>
          </a:xfrm>
          <a:prstGeom prst="rect">
            <a:avLst/>
          </a:prstGeom>
          <a:solidFill>
            <a:srgbClr val="FFFF99"/>
          </a:solidFill>
          <a:ln w="158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vert270" lIns="90958" tIns="46736" rIns="90958" bIns="46736" anchor="ctr"/>
          <a:lstStyle/>
          <a:p>
            <a:pPr algn="ctr">
              <a:tabLst>
                <a:tab pos="0" algn="l"/>
                <a:tab pos="446088" algn="l"/>
                <a:tab pos="895350" algn="l"/>
                <a:tab pos="1343025" algn="l"/>
                <a:tab pos="1792288" algn="l"/>
                <a:tab pos="2241550" algn="l"/>
                <a:tab pos="2689225" algn="l"/>
                <a:tab pos="3138488" algn="l"/>
                <a:tab pos="3586163" algn="l"/>
                <a:tab pos="4035425" algn="l"/>
                <a:tab pos="4484688" algn="l"/>
                <a:tab pos="4932363" algn="l"/>
                <a:tab pos="5381625" algn="l"/>
                <a:tab pos="5830888" algn="l"/>
                <a:tab pos="6278563" algn="l"/>
                <a:tab pos="6727825" algn="l"/>
                <a:tab pos="7175500" algn="l"/>
                <a:tab pos="7624763" algn="l"/>
                <a:tab pos="8074025" algn="l"/>
                <a:tab pos="8521700" algn="l"/>
                <a:tab pos="8970963" algn="l"/>
              </a:tabLst>
            </a:pP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</a:rPr>
              <a:t>ОАО «Азурит» </a:t>
            </a:r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6580415" y="3993583"/>
            <a:ext cx="707481" cy="2027376"/>
          </a:xfrm>
          <a:prstGeom prst="rect">
            <a:avLst/>
          </a:prstGeom>
          <a:solidFill>
            <a:srgbClr val="FFFF99"/>
          </a:solidFill>
          <a:ln w="158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vert270" lIns="90958" tIns="46736" rIns="90958" bIns="46736" anchor="ctr"/>
          <a:lstStyle/>
          <a:p>
            <a:pPr algn="ctr">
              <a:tabLst>
                <a:tab pos="0" algn="l"/>
                <a:tab pos="446088" algn="l"/>
                <a:tab pos="895350" algn="l"/>
                <a:tab pos="1343025" algn="l"/>
                <a:tab pos="1792288" algn="l"/>
                <a:tab pos="2241550" algn="l"/>
                <a:tab pos="2689225" algn="l"/>
                <a:tab pos="3138488" algn="l"/>
                <a:tab pos="3586163" algn="l"/>
                <a:tab pos="4035425" algn="l"/>
                <a:tab pos="4484688" algn="l"/>
                <a:tab pos="4932363" algn="l"/>
                <a:tab pos="5381625" algn="l"/>
                <a:tab pos="5830888" algn="l"/>
                <a:tab pos="6278563" algn="l"/>
                <a:tab pos="6727825" algn="l"/>
                <a:tab pos="7175500" algn="l"/>
                <a:tab pos="7624763" algn="l"/>
                <a:tab pos="8074025" algn="l"/>
                <a:tab pos="8521700" algn="l"/>
                <a:tab pos="8970963" algn="l"/>
              </a:tabLst>
            </a:pPr>
            <a:endParaRPr lang="ru-RU" sz="11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tabLst>
                <a:tab pos="0" algn="l"/>
                <a:tab pos="446088" algn="l"/>
                <a:tab pos="895350" algn="l"/>
                <a:tab pos="1343025" algn="l"/>
                <a:tab pos="1792288" algn="l"/>
                <a:tab pos="2241550" algn="l"/>
                <a:tab pos="2689225" algn="l"/>
                <a:tab pos="3138488" algn="l"/>
                <a:tab pos="3586163" algn="l"/>
                <a:tab pos="4035425" algn="l"/>
                <a:tab pos="4484688" algn="l"/>
                <a:tab pos="4932363" algn="l"/>
                <a:tab pos="5381625" algn="l"/>
                <a:tab pos="5830888" algn="l"/>
                <a:tab pos="6278563" algn="l"/>
                <a:tab pos="6727825" algn="l"/>
                <a:tab pos="7175500" algn="l"/>
                <a:tab pos="7624763" algn="l"/>
                <a:tab pos="8074025" algn="l"/>
                <a:tab pos="8521700" algn="l"/>
                <a:tab pos="8970963" algn="l"/>
              </a:tabLst>
            </a:pP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</a:rPr>
              <a:t>Приёмная главы</a:t>
            </a: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7354280" y="3993583"/>
            <a:ext cx="708697" cy="2027376"/>
          </a:xfrm>
          <a:prstGeom prst="rect">
            <a:avLst/>
          </a:prstGeom>
          <a:solidFill>
            <a:srgbClr val="FFFF99"/>
          </a:solidFill>
          <a:ln w="158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vert270" lIns="90958" tIns="46736" rIns="90958" bIns="46736" anchor="ctr"/>
          <a:lstStyle/>
          <a:p>
            <a:pPr algn="ctr">
              <a:tabLst>
                <a:tab pos="0" algn="l"/>
                <a:tab pos="446088" algn="l"/>
                <a:tab pos="895350" algn="l"/>
                <a:tab pos="1343025" algn="l"/>
                <a:tab pos="1792288" algn="l"/>
                <a:tab pos="2241550" algn="l"/>
                <a:tab pos="2689225" algn="l"/>
                <a:tab pos="3138488" algn="l"/>
                <a:tab pos="3586163" algn="l"/>
                <a:tab pos="4035425" algn="l"/>
                <a:tab pos="4484688" algn="l"/>
                <a:tab pos="4932363" algn="l"/>
                <a:tab pos="5381625" algn="l"/>
                <a:tab pos="5830888" algn="l"/>
                <a:tab pos="6278563" algn="l"/>
                <a:tab pos="6727825" algn="l"/>
                <a:tab pos="7175500" algn="l"/>
                <a:tab pos="7624763" algn="l"/>
                <a:tab pos="8074025" algn="l"/>
                <a:tab pos="8521700" algn="l"/>
                <a:tab pos="8970963" algn="l"/>
              </a:tabLst>
            </a:pP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</a:rPr>
              <a:t>Зам. главы по городскому хозяйству</a:t>
            </a:r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8129361" y="3993583"/>
            <a:ext cx="724770" cy="2027376"/>
          </a:xfrm>
          <a:prstGeom prst="rect">
            <a:avLst/>
          </a:prstGeom>
          <a:solidFill>
            <a:srgbClr val="FFFF99"/>
          </a:solidFill>
          <a:ln w="158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vert270" lIns="90958" tIns="46736" rIns="90958" bIns="46736" anchor="ctr"/>
          <a:lstStyle/>
          <a:p>
            <a:pPr algn="ctr">
              <a:tabLst>
                <a:tab pos="0" algn="l"/>
                <a:tab pos="446088" algn="l"/>
                <a:tab pos="895350" algn="l"/>
                <a:tab pos="1343025" algn="l"/>
                <a:tab pos="1792288" algn="l"/>
                <a:tab pos="2241550" algn="l"/>
                <a:tab pos="2689225" algn="l"/>
                <a:tab pos="3138488" algn="l"/>
                <a:tab pos="3586163" algn="l"/>
                <a:tab pos="4035425" algn="l"/>
                <a:tab pos="4484688" algn="l"/>
                <a:tab pos="4932363" algn="l"/>
                <a:tab pos="5381625" algn="l"/>
                <a:tab pos="5830888" algn="l"/>
                <a:tab pos="6278563" algn="l"/>
                <a:tab pos="6727825" algn="l"/>
                <a:tab pos="7175500" algn="l"/>
                <a:tab pos="7624763" algn="l"/>
                <a:tab pos="8074025" algn="l"/>
                <a:tab pos="8521700" algn="l"/>
                <a:tab pos="8970963" algn="l"/>
              </a:tabLst>
            </a:pP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</a:rPr>
              <a:t>Отдел ЖКХ</a:t>
            </a:r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5674177" y="4015775"/>
            <a:ext cx="368899" cy="2004130"/>
          </a:xfrm>
          <a:prstGeom prst="rect">
            <a:avLst/>
          </a:prstGeom>
          <a:solidFill>
            <a:srgbClr val="FFFF99"/>
          </a:solidFill>
          <a:ln w="158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vert270" lIns="90958" tIns="46736" rIns="90958" bIns="46736" anchor="ctr"/>
          <a:lstStyle/>
          <a:p>
            <a:pPr algn="ctr">
              <a:tabLst>
                <a:tab pos="0" algn="l"/>
                <a:tab pos="446088" algn="l"/>
                <a:tab pos="895350" algn="l"/>
                <a:tab pos="1343025" algn="l"/>
                <a:tab pos="1792288" algn="l"/>
                <a:tab pos="2241550" algn="l"/>
                <a:tab pos="2689225" algn="l"/>
                <a:tab pos="3138488" algn="l"/>
                <a:tab pos="3586163" algn="l"/>
                <a:tab pos="4035425" algn="l"/>
                <a:tab pos="4484688" algn="l"/>
                <a:tab pos="4932363" algn="l"/>
                <a:tab pos="5381625" algn="l"/>
                <a:tab pos="5830888" algn="l"/>
                <a:tab pos="6278563" algn="l"/>
                <a:tab pos="6727825" algn="l"/>
                <a:tab pos="7175500" algn="l"/>
                <a:tab pos="7624763" algn="l"/>
                <a:tab pos="8074025" algn="l"/>
                <a:tab pos="8521700" algn="l"/>
                <a:tab pos="8970963" algn="l"/>
              </a:tabLst>
            </a:pP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</a:rPr>
              <a:t>Управляющие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26814528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6866</TotalTime>
  <Words>293</Words>
  <Application>Microsoft Office PowerPoint</Application>
  <PresentationFormat>Экран (4:3)</PresentationFormat>
  <Paragraphs>93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Arial</vt:lpstr>
      <vt:lpstr>Arimo</vt:lpstr>
      <vt:lpstr>Calibri</vt:lpstr>
      <vt:lpstr>Calibri Light</vt:lpstr>
      <vt:lpstr>Corbel</vt:lpstr>
      <vt:lpstr>Gill Sans MT</vt:lpstr>
      <vt:lpstr>Times New Roman</vt:lpstr>
      <vt:lpstr>Verdana</vt:lpstr>
      <vt:lpstr>Wingdings 2</vt:lpstr>
      <vt:lpstr>Солнцестояние</vt:lpstr>
      <vt:lpstr>Office Theme</vt:lpstr>
      <vt:lpstr>Презентация PowerPoint</vt:lpstr>
      <vt:lpstr>Презентация PowerPoint</vt:lpstr>
      <vt:lpstr>Сравнительный анализ о количестве обработанных звонков службой ЕДДС  за период с 2013 - 2016г.</vt:lpstr>
      <vt:lpstr>Отчет о поступивших заявках в ЕДДС  за период с 2013 – 2016г.</vt:lpstr>
      <vt:lpstr>Сравнительный анализ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259</cp:revision>
  <cp:lastPrinted>2016-07-04T02:55:43Z</cp:lastPrinted>
  <dcterms:created xsi:type="dcterms:W3CDTF">2014-03-28T09:30:20Z</dcterms:created>
  <dcterms:modified xsi:type="dcterms:W3CDTF">2016-07-04T03:02:29Z</dcterms:modified>
</cp:coreProperties>
</file>