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2" r:id="rId3"/>
    <p:sldId id="336" r:id="rId4"/>
    <p:sldId id="337" r:id="rId5"/>
    <p:sldId id="338" r:id="rId6"/>
    <p:sldId id="346" r:id="rId7"/>
    <p:sldId id="345" r:id="rId8"/>
    <p:sldId id="347" r:id="rId9"/>
    <p:sldId id="348" r:id="rId10"/>
    <p:sldId id="349" r:id="rId11"/>
    <p:sldId id="350" r:id="rId12"/>
    <p:sldId id="274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00C"/>
    <a:srgbClr val="E44E34"/>
    <a:srgbClr val="C79B65"/>
    <a:srgbClr val="DEC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6370" autoAdjust="0"/>
  </p:normalViewPr>
  <p:slideViewPr>
    <p:cSldViewPr>
      <p:cViewPr>
        <p:scale>
          <a:sx n="75" d="100"/>
          <a:sy n="75" d="100"/>
        </p:scale>
        <p:origin x="-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C2A370-31DC-4E3D-9F94-9093291655B9}" type="datetimeFigureOut">
              <a:rPr lang="ru-RU"/>
              <a:pPr>
                <a:defRPr/>
              </a:pPr>
              <a:t>15.04.2016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AEC786-557C-4A62-B1F3-075EC509E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206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EC786-557C-4A62-B1F3-075EC509E6F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54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175DC-29E7-48E2-9D9E-F24333CD6B6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A011D-8F6C-467A-9A5A-74C754FCF2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C76F-A03B-4818-8753-2ADB27A0E5D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436BB-3488-4108-9BE2-91EE658C36E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A804-82F7-4B01-8DFF-A2C9EE2B4E5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5930-D8DE-48EC-B345-07D4F6441DC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EE02-2E03-4CFB-B46D-2A685B69508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E8431-D57F-455D-900A-39205E3C316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C9D4-E53B-4BF1-A142-95166C1C758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19473-7FC1-4DF9-B29F-4F479C81F08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51F64-B435-4F0C-8663-E3CA44E6E14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F823F7-4853-489C-8FAD-909576714D8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0" y="5373688"/>
            <a:ext cx="9144000" cy="1484312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068763" y="1628775"/>
          <a:ext cx="4248150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Image" r:id="rId3" imgW="9803175" imgH="7365079" progId="">
                  <p:embed/>
                </p:oleObj>
              </mc:Choice>
              <mc:Fallback>
                <p:oleObj name="Image" r:id="rId3" imgW="9803175" imgH="736507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628775"/>
                        <a:ext cx="4248150" cy="319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39750" y="5740400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b="1" dirty="0">
                <a:solidFill>
                  <a:schemeClr val="bg1"/>
                </a:solidFill>
              </a:rPr>
              <a:t>О развитии сети многофункциональных центров</a:t>
            </a:r>
            <a:br>
              <a:rPr lang="ru-RU" altLang="ru-RU" b="1" dirty="0">
                <a:solidFill>
                  <a:schemeClr val="bg1"/>
                </a:solidFill>
              </a:rPr>
            </a:br>
            <a:r>
              <a:rPr lang="ru-RU" altLang="ru-RU" b="1" dirty="0">
                <a:solidFill>
                  <a:schemeClr val="bg1"/>
                </a:solidFill>
              </a:rPr>
              <a:t>по предоставлению государственных и муниципальных услуг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562100" y="373063"/>
            <a:ext cx="35639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4A200C"/>
                </a:solidFill>
              </a:rPr>
              <a:t>Министерство экономики </a:t>
            </a:r>
          </a:p>
          <a:p>
            <a:r>
              <a:rPr lang="ru-RU" altLang="ru-RU" sz="1400" b="1" dirty="0">
                <a:solidFill>
                  <a:srgbClr val="4A200C"/>
                </a:solidFill>
              </a:rPr>
              <a:t>Свердловской области</a:t>
            </a:r>
          </a:p>
        </p:txBody>
      </p:sp>
      <p:pic>
        <p:nvPicPr>
          <p:cNvPr id="2054" name="Picture 22" descr="Untitled-3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725" y="296863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&amp;Scy;&amp;vcy;&amp;iecy;&amp;rcy;&amp;dcy;&amp;lcy;&amp;ocy;&amp;vcy;&amp;scy;&amp;kcy;&amp;acy;&amp;yacy; &amp;ocy;&amp;bcy;&amp;lcy;&amp;acy;&amp;scy;&amp;tcy;&amp;soft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3" y="327025"/>
            <a:ext cx="10795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5580063" y="423863"/>
            <a:ext cx="2520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rgbClr val="4A200C"/>
                </a:solidFill>
              </a:rPr>
              <a:t>Свердловская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Жизненные </a:t>
            </a:r>
            <a:r>
              <a:rPr lang="ru-RU" altLang="ru-RU" b="1" dirty="0" smtClean="0">
                <a:solidFill>
                  <a:schemeClr val="bg1"/>
                </a:solidFill>
              </a:rPr>
              <a:t>ситуации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6113" y="1520825"/>
            <a:ext cx="2513012" cy="468313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Индивидуальное жилищное строительство</a:t>
            </a:r>
            <a:endParaRPr lang="ru-RU" sz="1400" dirty="0">
              <a:solidFill>
                <a:srgbClr val="4A200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9625" y="1520825"/>
            <a:ext cx="2514600" cy="468313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Приобретение жилого помещения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46788" y="1520825"/>
            <a:ext cx="2514600" cy="468313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Смена места жительства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0" y="3357563"/>
          <a:ext cx="9144000" cy="35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1656184"/>
                <a:gridCol w="1440160"/>
                <a:gridCol w="1008112"/>
                <a:gridCol w="1080120"/>
                <a:gridCol w="1080120"/>
                <a:gridCol w="1043608"/>
              </a:tblGrid>
              <a:tr h="76847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Индивидуальное жилищное строительство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Приобретение жилого помещения</a:t>
                      </a: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Смена места жительства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Утрата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близкого человека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Утрата документов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Выход на пенсию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Перемена имени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4A200C"/>
                    </a:solidFill>
                  </a:tcPr>
                </a:tc>
              </a:tr>
              <a:tr h="2743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МУГИСО, Управление</a:t>
                      </a:r>
                      <a:r>
                        <a:rPr lang="en-US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Росреестра, Администрация МО, Кадастровая палата по Свердловской</a:t>
                      </a:r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области</a:t>
                      </a: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Отделение ПФР по Свердловской области, Министерство физической культуры,  спорта и молодежной политики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8 услуг)</a:t>
                      </a:r>
                      <a:endParaRPr lang="ru-RU" sz="1200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7" marR="91427" marT="45695" marB="45695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Росимущество, Отделение</a:t>
                      </a:r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ПФР по Свердловской области, Министерство социальной политики, Министерство физической культуры,  спорта и молодежной политики, Управление Росреестра, Кадастровая палата по Свердловской области, УФМС </a:t>
                      </a:r>
                    </a:p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8 услуг)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УФМС, Министерство общего и профессионального образования/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Администрации МО</a:t>
                      </a:r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4 услуги)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записи актов гражданского состояния, Министерство социальной политики </a:t>
                      </a:r>
                    </a:p>
                    <a:p>
                      <a:pPr algn="ctr" fontAlgn="b"/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3 услуги)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УФМС,</a:t>
                      </a:r>
                      <a:r>
                        <a:rPr lang="ru-RU" sz="1200" kern="1200" baseline="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Отделение ПФР по Свердловской области, Управление записи актов гражданского состояния </a:t>
                      </a:r>
                    </a:p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3 услуги)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Отделение ПФР по Свердловской области </a:t>
                      </a:r>
                    </a:p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5 услуг)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solidFill>
                            <a:srgbClr val="4A200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УФМС, Отделение ПФР по Свердловской области, Управление Росреестра 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+mn-lt"/>
                          <a:cs typeface="Arial" pitchFamily="34" charset="0"/>
                        </a:rPr>
                        <a:t>(4 услуги)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46113" y="2103438"/>
            <a:ext cx="2513012" cy="468312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Утрата близкого человека</a:t>
            </a:r>
            <a:endParaRPr lang="ru-RU" sz="1400" dirty="0">
              <a:solidFill>
                <a:srgbClr val="4A200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1213" y="2103438"/>
            <a:ext cx="2513012" cy="468312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Утрата документов</a:t>
            </a:r>
            <a:endParaRPr lang="ru-RU" sz="1400" dirty="0">
              <a:solidFill>
                <a:srgbClr val="4A200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49963" y="2103438"/>
            <a:ext cx="2513012" cy="468312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Выход на пенсию</a:t>
            </a:r>
            <a:endParaRPr lang="ru-RU" sz="1400" dirty="0">
              <a:solidFill>
                <a:srgbClr val="4A200C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49625" y="2708275"/>
            <a:ext cx="2513013" cy="468313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A200C"/>
                </a:solidFill>
              </a:rPr>
              <a:t>Перемена</a:t>
            </a:r>
            <a:r>
              <a:rPr lang="ru-RU" sz="1200" b="1" dirty="0">
                <a:solidFill>
                  <a:srgbClr val="4A200C"/>
                </a:solidFill>
              </a:rPr>
              <a:t> </a:t>
            </a:r>
            <a:r>
              <a:rPr lang="ru-RU" sz="1400" b="1" dirty="0">
                <a:solidFill>
                  <a:srgbClr val="4A200C"/>
                </a:solidFill>
              </a:rPr>
              <a:t>имени</a:t>
            </a:r>
            <a:endParaRPr lang="ru-RU" sz="1200" dirty="0">
              <a:solidFill>
                <a:srgbClr val="4A20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11113"/>
            <a:ext cx="9144000" cy="1484312"/>
          </a:xfrm>
          <a:prstGeom prst="rect">
            <a:avLst/>
          </a:prstGeom>
          <a:solidFill>
            <a:srgbClr val="4A20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79388" y="274638"/>
            <a:ext cx="82810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altLang="ru-RU" sz="1800" b="1" kern="0" dirty="0" smtClean="0">
                <a:solidFill>
                  <a:schemeClr val="bg1"/>
                </a:solidFill>
              </a:rPr>
              <a:t>Перспективы развития ГБУ СО «Многофункциональный центр» в части предоставления услуг для физических и юридических лиц</a:t>
            </a:r>
            <a:endParaRPr lang="ru-RU" altLang="ru-RU" sz="1800" b="1" kern="0" dirty="0">
              <a:solidFill>
                <a:schemeClr val="bg1"/>
              </a:solidFill>
            </a:endParaRPr>
          </a:p>
        </p:txBody>
      </p:sp>
      <p:pic>
        <p:nvPicPr>
          <p:cNvPr id="17" name="Picture 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267682" y="1674417"/>
            <a:ext cx="4608636" cy="448346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4A200C"/>
                </a:solidFill>
              </a:rPr>
              <a:t>Снижение сроков оказания услуг</a:t>
            </a:r>
            <a:endParaRPr lang="ru-RU" sz="1600" b="1" dirty="0">
              <a:solidFill>
                <a:srgbClr val="4A200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388" y="2589581"/>
            <a:ext cx="1872332" cy="698988"/>
          </a:xfrm>
          <a:prstGeom prst="rect">
            <a:avLst/>
          </a:prstGeom>
          <a:solidFill>
            <a:srgbClr val="DEC5A6"/>
          </a:solidFill>
          <a:ln>
            <a:solidFill>
              <a:srgbClr val="DEC5A6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Создание в МФЦ удостоверяющего центра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2218739" y="2764736"/>
            <a:ext cx="703932" cy="348677"/>
          </a:xfrm>
          <a:prstGeom prst="notchedRightArrow">
            <a:avLst>
              <a:gd name="adj1" fmla="val 50000"/>
              <a:gd name="adj2" fmla="val 85607"/>
            </a:avLst>
          </a:prstGeom>
          <a:solidFill>
            <a:srgbClr val="E44E34"/>
          </a:solidFill>
          <a:ln>
            <a:solidFill>
              <a:srgbClr val="E44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26148" y="2589816"/>
            <a:ext cx="2481956" cy="1047194"/>
          </a:xfrm>
          <a:prstGeom prst="rect">
            <a:avLst/>
          </a:prstGeom>
          <a:solidFill>
            <a:srgbClr val="DEC5A6"/>
          </a:solidFill>
          <a:ln>
            <a:solidFill>
              <a:srgbClr val="DEC5A6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Интеграция АИС МФЦ с информационными системами органов государственной власти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912" y="2589816"/>
            <a:ext cx="2392263" cy="1864624"/>
          </a:xfrm>
          <a:prstGeom prst="rect">
            <a:avLst/>
          </a:prstGeom>
          <a:solidFill>
            <a:srgbClr val="DEC5A6"/>
          </a:solidFill>
          <a:ln>
            <a:solidFill>
              <a:srgbClr val="DEC5A6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Экстерриториальный принцип оказания услуг (заявитель имеет возможность обратиться в любой филиал МФЦ вне зависимости от места регистрации)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5724128" y="2777588"/>
            <a:ext cx="652040" cy="322973"/>
          </a:xfrm>
          <a:prstGeom prst="notchedRightArrow">
            <a:avLst>
              <a:gd name="adj1" fmla="val 50000"/>
              <a:gd name="adj2" fmla="val 85607"/>
            </a:avLst>
          </a:prstGeom>
          <a:solidFill>
            <a:srgbClr val="E44E34"/>
          </a:solidFill>
          <a:ln>
            <a:solidFill>
              <a:srgbClr val="E44E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Stihin_IA\Desktop\УЦ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74" y="3980241"/>
            <a:ext cx="4420630" cy="240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2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060575"/>
            <a:ext cx="8229600" cy="2881313"/>
          </a:xfrm>
        </p:spPr>
        <p:txBody>
          <a:bodyPr/>
          <a:lstStyle/>
          <a:p>
            <a:r>
              <a:rPr lang="ru-RU" altLang="ru-RU" sz="5400" b="1" dirty="0" smtClean="0">
                <a:solidFill>
                  <a:srgbClr val="4A200C"/>
                </a:solidFill>
              </a:rPr>
              <a:t>Спасибо </a:t>
            </a:r>
            <a:br>
              <a:rPr lang="ru-RU" altLang="ru-RU" sz="5400" b="1" dirty="0" smtClean="0">
                <a:solidFill>
                  <a:srgbClr val="4A200C"/>
                </a:solidFill>
              </a:rPr>
            </a:br>
            <a:r>
              <a:rPr lang="ru-RU" altLang="ru-RU" sz="5400" b="1" dirty="0" smtClean="0">
                <a:solidFill>
                  <a:srgbClr val="4A200C"/>
                </a:solidFill>
              </a:rPr>
              <a:t>за внимание!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11113"/>
            <a:ext cx="9144000" cy="1484312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pic>
        <p:nvPicPr>
          <p:cNvPr id="22532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11188" y="333375"/>
            <a:ext cx="568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Достижение целевых показателей</a:t>
            </a:r>
          </a:p>
        </p:txBody>
      </p:sp>
      <p:pic>
        <p:nvPicPr>
          <p:cNvPr id="11269" name="Picture 2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162880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A200C"/>
                </a:solidFill>
              </a:rPr>
              <a:t>Указ Президента Российской Федерации 7 мая 2012 года N 601</a:t>
            </a:r>
          </a:p>
          <a:p>
            <a:endParaRPr lang="ru-RU" dirty="0">
              <a:solidFill>
                <a:srgbClr val="4A200C"/>
              </a:solidFill>
            </a:endParaRPr>
          </a:p>
          <a:p>
            <a:r>
              <a:rPr lang="ru-RU" dirty="0" smtClean="0">
                <a:solidFill>
                  <a:srgbClr val="4A200C"/>
                </a:solidFill>
              </a:rPr>
              <a:t>1) </a:t>
            </a:r>
            <a:r>
              <a:rPr lang="ru-RU" dirty="0">
                <a:solidFill>
                  <a:srgbClr val="4A200C"/>
                </a:solidFill>
              </a:rPr>
              <a:t>уровень удовлетворенности граждан Российской Федерации (далее - граждане) качеством предоставления государственных и муниципальных услуг к 2018 году - не менее 90 процентов;</a:t>
            </a:r>
          </a:p>
          <a:p>
            <a:endParaRPr lang="ru-RU" dirty="0" smtClean="0">
              <a:solidFill>
                <a:srgbClr val="4A200C"/>
              </a:solidFill>
            </a:endParaRPr>
          </a:p>
          <a:p>
            <a:r>
              <a:rPr lang="ru-RU" dirty="0" smtClean="0">
                <a:solidFill>
                  <a:srgbClr val="4A200C"/>
                </a:solidFill>
              </a:rPr>
              <a:t>2) </a:t>
            </a:r>
            <a:r>
              <a:rPr lang="ru-RU" dirty="0">
                <a:solidFill>
                  <a:srgbClr val="4A200C"/>
                </a:solidFill>
              </a:rPr>
              <a:t>доля граждан, имеющих доступ к получению государственных и муниципальных услуг по принципу "одного окна" по месту пребывания, в том числе в многофункциональных центрах предоставления государственных услуг, к 2015 году - не менее 90 процентов; </a:t>
            </a:r>
            <a:endParaRPr lang="ru-RU" dirty="0" smtClean="0">
              <a:solidFill>
                <a:srgbClr val="4A200C"/>
              </a:solidFill>
            </a:endParaRPr>
          </a:p>
          <a:p>
            <a:endParaRPr lang="ru-RU" dirty="0">
              <a:solidFill>
                <a:srgbClr val="4A200C"/>
              </a:solidFill>
            </a:endParaRPr>
          </a:p>
          <a:p>
            <a:r>
              <a:rPr lang="ru-RU" dirty="0" smtClean="0">
                <a:solidFill>
                  <a:srgbClr val="4A200C"/>
                </a:solidFill>
              </a:rPr>
              <a:t>3) сокращение </a:t>
            </a:r>
            <a:r>
              <a:rPr lang="ru-RU" dirty="0">
                <a:solidFill>
                  <a:srgbClr val="4A200C"/>
                </a:solidFill>
              </a:rPr>
              <a:t>времени ожидания в очереди при обращении заявителя в орган государственной власти Российской Федерации (орган местного самоуправления) для получения государственных (муниципальных) услуг к 2014 году - до 15 минут.</a:t>
            </a:r>
          </a:p>
        </p:txBody>
      </p:sp>
    </p:spTree>
    <p:extLst>
      <p:ext uri="{BB962C8B-B14F-4D97-AF65-F5344CB8AC3E}">
        <p14:creationId xmlns:p14="http://schemas.microsoft.com/office/powerpoint/2010/main" val="3811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11188" y="333375"/>
            <a:ext cx="568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Покрытие сетью МФЦ Свердловской области: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pic>
        <p:nvPicPr>
          <p:cNvPr id="11269" name="Picture 21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Stihin_IA\Desktop\Презентации\Иннопром'15\Охват_фина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94359"/>
            <a:ext cx="4629133" cy="507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97543"/>
              </p:ext>
            </p:extLst>
          </p:nvPr>
        </p:nvGraphicFramePr>
        <p:xfrm>
          <a:off x="27472" y="1635689"/>
          <a:ext cx="26003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27"/>
                <a:gridCol w="2313385"/>
              </a:tblGrid>
              <a:tr h="240000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4E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4A200C"/>
                          </a:solidFill>
                        </a:rPr>
                        <a:t>- Данные на 31.12.2013</a:t>
                      </a:r>
                      <a:endParaRPr lang="ru-RU" sz="1400" b="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000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4A200C"/>
                          </a:solidFill>
                        </a:rPr>
                        <a:t>- Данные</a:t>
                      </a:r>
                      <a:r>
                        <a:rPr lang="ru-RU" sz="1400" b="0" baseline="0" dirty="0" smtClean="0">
                          <a:solidFill>
                            <a:srgbClr val="4A200C"/>
                          </a:solidFill>
                        </a:rPr>
                        <a:t> на 31.12.2014</a:t>
                      </a:r>
                      <a:endParaRPr lang="ru-RU" sz="1400" b="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000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A200C"/>
                          </a:solidFill>
                        </a:rPr>
                        <a:t>-</a:t>
                      </a:r>
                      <a:r>
                        <a:rPr lang="ru-RU" sz="1400" b="0" baseline="0" dirty="0" smtClean="0">
                          <a:solidFill>
                            <a:srgbClr val="4A200C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rgbClr val="4A200C"/>
                          </a:solidFill>
                        </a:rPr>
                        <a:t>Данные</a:t>
                      </a:r>
                      <a:r>
                        <a:rPr lang="ru-RU" sz="1400" b="0" baseline="0" dirty="0" smtClean="0">
                          <a:solidFill>
                            <a:srgbClr val="4A200C"/>
                          </a:solidFill>
                        </a:rPr>
                        <a:t> на 31.12.2015</a:t>
                      </a:r>
                      <a:endParaRPr lang="ru-RU" sz="1400" b="0" dirty="0" smtClean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3986"/>
              </p:ext>
            </p:extLst>
          </p:nvPr>
        </p:nvGraphicFramePr>
        <p:xfrm>
          <a:off x="4716018" y="1594359"/>
          <a:ext cx="424847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/>
                <a:gridCol w="1152128"/>
                <a:gridCol w="144016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Уровень доступности: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solidFill>
                      <a:srgbClr val="DEC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DEC5A6"/>
                    </a:solidFill>
                  </a:tcPr>
                </a:tc>
              </a:tr>
              <a:tr h="1506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Количество филиалов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Доля</a:t>
                      </a:r>
                      <a:r>
                        <a:rPr lang="ru-RU" sz="1400" baseline="0" dirty="0" smtClean="0">
                          <a:solidFill>
                            <a:srgbClr val="4A200C"/>
                          </a:solidFill>
                        </a:rPr>
                        <a:t> охвата населения, %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</a:tr>
              <a:tr h="126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На 31.12.2013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30,5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</a:tr>
              <a:tr h="1406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На 31.12.2014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66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64,1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На 31.12.2015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82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A200C"/>
                          </a:solidFill>
                        </a:rPr>
                        <a:t>90</a:t>
                      </a:r>
                      <a:endParaRPr lang="ru-RU" sz="1400" dirty="0">
                        <a:solidFill>
                          <a:srgbClr val="4A200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5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</a:rPr>
              <a:t>Показатели по заключению соглашений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</a:rPr>
              <a:t>и передаче новых услуг</a:t>
            </a:r>
          </a:p>
        </p:txBody>
      </p:sp>
      <p:pic>
        <p:nvPicPr>
          <p:cNvPr id="4100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91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30655"/>
              </p:ext>
            </p:extLst>
          </p:nvPr>
        </p:nvGraphicFramePr>
        <p:xfrm>
          <a:off x="250825" y="1556792"/>
          <a:ext cx="8642350" cy="3387452"/>
        </p:xfrm>
        <a:graphic>
          <a:graphicData uri="http://schemas.openxmlformats.org/drawingml/2006/table">
            <a:tbl>
              <a:tblPr/>
              <a:tblGrid>
                <a:gridCol w="1354138"/>
                <a:gridCol w="1201737"/>
                <a:gridCol w="1277938"/>
                <a:gridCol w="1201737"/>
                <a:gridCol w="1201738"/>
                <a:gridCol w="1203325"/>
                <a:gridCol w="1201737"/>
              </a:tblGrid>
              <a:tr h="5760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Отчетная дата</a:t>
                      </a:r>
                    </a:p>
                  </a:txBody>
                  <a:tcPr marL="50400" marR="50400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Федеральные органы исполнительной власти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Региональные органы исполнительной власти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Органы местного самоуправления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 соглашений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 введенных услуг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 соглашений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введенных услуг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 соглашений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введенных услуг</a:t>
                      </a:r>
                    </a:p>
                  </a:txBody>
                  <a:tcPr marL="50674" marR="50674" marT="0" marB="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9B65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01.01.2014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01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01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Calibri" pitchFamily="34" charset="0"/>
                        </a:rPr>
                        <a:t>.201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2 254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01.01.2016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75*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4368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31.12.2016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A200C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4363</a:t>
                      </a:r>
                    </a:p>
                  </a:txBody>
                  <a:tcPr marL="50674" marR="50674" marT="0" marB="0"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5A6"/>
                    </a:solidFill>
                  </a:tcPr>
                </a:tc>
              </a:tr>
            </a:tbl>
          </a:graphicData>
        </a:graphic>
      </p:graphicFrame>
      <p:sp>
        <p:nvSpPr>
          <p:cNvPr id="4169" name="Text Box 75"/>
          <p:cNvSpPr txBox="1">
            <a:spLocks noChangeArrowheads="1"/>
          </p:cNvSpPr>
          <p:nvPr/>
        </p:nvSpPr>
        <p:spPr bwMode="auto">
          <a:xfrm>
            <a:off x="323850" y="5085184"/>
            <a:ext cx="64087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4A200C"/>
                </a:solidFill>
              </a:rPr>
              <a:t>В т.ч. </a:t>
            </a:r>
            <a:r>
              <a:rPr lang="ru-RU" altLang="ru-RU" sz="1200" dirty="0" smtClean="0">
                <a:solidFill>
                  <a:srgbClr val="4A200C"/>
                </a:solidFill>
              </a:rPr>
              <a:t>33 </a:t>
            </a:r>
            <a:r>
              <a:rPr lang="ru-RU" altLang="ru-RU" sz="1200" dirty="0">
                <a:solidFill>
                  <a:srgbClr val="4A200C"/>
                </a:solidFill>
              </a:rPr>
              <a:t>государственные услуги Федеральных органов исполнительной власти и органов государственных внебюджетных фондов, в соответствии с постановлением Правительства Российской Федерации от 27.09.2011 № 797 «О взаимодействии между многофункциональными центрами предоставления государственных и муниципальных услуг и федеральными органами исполнительной власти, органами государственных внебюджетных фондов, органами государственной власти субъектов российской федерации, органами местного самоуправления».</a:t>
            </a:r>
          </a:p>
        </p:txBody>
      </p:sp>
    </p:spTree>
    <p:extLst>
      <p:ext uri="{BB962C8B-B14F-4D97-AF65-F5344CB8AC3E}">
        <p14:creationId xmlns:p14="http://schemas.microsoft.com/office/powerpoint/2010/main" val="36710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chemeClr val="bg1"/>
                </a:solidFill>
              </a:rPr>
              <a:t>Количество услуг  и заключенных соглашений:</a:t>
            </a:r>
          </a:p>
        </p:txBody>
      </p:sp>
      <p:pic>
        <p:nvPicPr>
          <p:cNvPr id="3077" name="Picture 21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633730"/>
              </p:ext>
            </p:extLst>
          </p:nvPr>
        </p:nvGraphicFramePr>
        <p:xfrm>
          <a:off x="5651500" y="1457325"/>
          <a:ext cx="2930525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Лист" r:id="rId4" imgW="2762305" imgH="4171823" progId="Excel.Sheet.8">
                  <p:embed/>
                </p:oleObj>
              </mc:Choice>
              <mc:Fallback>
                <p:oleObj name="Лист" r:id="rId4" imgW="2762305" imgH="4171823" progId="Excel.Sheet.8">
                  <p:embed/>
                  <p:pic>
                    <p:nvPicPr>
                      <p:cNvPr id="0" name="Объект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457325"/>
                        <a:ext cx="2930525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433263"/>
              </p:ext>
            </p:extLst>
          </p:nvPr>
        </p:nvGraphicFramePr>
        <p:xfrm>
          <a:off x="2833688" y="1506538"/>
          <a:ext cx="2820987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Лист" r:id="rId6" imgW="2657568" imgH="4171823" progId="Excel.Sheet.8">
                  <p:embed/>
                </p:oleObj>
              </mc:Choice>
              <mc:Fallback>
                <p:oleObj name="Лист" r:id="rId6" imgW="2657568" imgH="417182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506538"/>
                        <a:ext cx="2820987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096341"/>
              </p:ext>
            </p:extLst>
          </p:nvPr>
        </p:nvGraphicFramePr>
        <p:xfrm>
          <a:off x="28575" y="1457325"/>
          <a:ext cx="2808288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Лист" r:id="rId8" imgW="2647850" imgH="4210154" progId="Excel.Sheet.8">
                  <p:embed/>
                </p:oleObj>
              </mc:Choice>
              <mc:Fallback>
                <p:oleObj name="Лист" r:id="rId8" imgW="2647850" imgH="421015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1457325"/>
                        <a:ext cx="2808288" cy="437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8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40" y="1556788"/>
            <a:ext cx="419224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0" y="1614387"/>
            <a:ext cx="419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Система оценки качества услуг «Ваш Контроль»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pic>
        <p:nvPicPr>
          <p:cNvPr id="19" name="Picture 219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8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kern="0" dirty="0">
                <a:solidFill>
                  <a:schemeClr val="bg1"/>
                </a:solidFill>
              </a:rPr>
              <a:t>Организация предоставления услуги </a:t>
            </a:r>
            <a:r>
              <a:rPr lang="ru-RU" altLang="ru-RU" b="1" kern="0" dirty="0" smtClean="0">
                <a:solidFill>
                  <a:schemeClr val="bg1"/>
                </a:solidFill>
              </a:rPr>
              <a:t>«Государственная регистрация актов гражданского состояния» </a:t>
            </a:r>
            <a:r>
              <a:rPr lang="ru-RU" altLang="ru-RU" b="1" kern="0" dirty="0">
                <a:solidFill>
                  <a:schemeClr val="bg1"/>
                </a:solidFill>
              </a:rPr>
              <a:t>в порядке эксперимента</a:t>
            </a:r>
          </a:p>
        </p:txBody>
      </p:sp>
      <p:pic>
        <p:nvPicPr>
          <p:cNvPr id="19" name="Picture 219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228210" y="1662747"/>
            <a:ext cx="8088206" cy="4384834"/>
            <a:chOff x="308271" y="3910662"/>
            <a:chExt cx="6612004" cy="400832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08271" y="3910662"/>
              <a:ext cx="6612004" cy="4008328"/>
              <a:chOff x="244400" y="886926"/>
              <a:chExt cx="6612004" cy="4008328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244400" y="886926"/>
                <a:ext cx="6610290" cy="4008328"/>
                <a:chOff x="244400" y="886926"/>
                <a:chExt cx="6610290" cy="4008328"/>
              </a:xfrm>
            </p:grpSpPr>
            <p:sp>
              <p:nvSpPr>
                <p:cNvPr id="11" name="Прямоугольник 10"/>
                <p:cNvSpPr/>
                <p:nvPr/>
              </p:nvSpPr>
              <p:spPr>
                <a:xfrm>
                  <a:off x="4455486" y="886926"/>
                  <a:ext cx="2399204" cy="2972785"/>
                </a:xfrm>
                <a:prstGeom prst="rect">
                  <a:avLst/>
                </a:prstGeom>
                <a:noFill/>
                <a:ln>
                  <a:solidFill>
                    <a:srgbClr val="4A200C"/>
                  </a:solidFill>
                </a:ln>
                <a:effectLst>
                  <a:outerShdw blurRad="50800" dist="38100" dir="2700000" algn="tl" rotWithShape="0">
                    <a:srgbClr val="4A200C">
                      <a:alpha val="40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t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ru-RU" sz="1200">
                      <a:solidFill>
                        <a:srgbClr val="4A200C"/>
                      </a:solidFill>
                      <a:effectLst/>
                      <a:latin typeface="Times New Roman"/>
                      <a:ea typeface="Times New Roman"/>
                    </a:rPr>
                    <a:t>ГБУ СО «Многофункциональный центр»</a:t>
                  </a:r>
                  <a:endParaRPr lang="ru-RU" sz="1200">
                    <a:effectLst/>
                    <a:latin typeface="Times New Roman"/>
                    <a:ea typeface="Times New Roman"/>
                  </a:endParaRPr>
                </a:p>
              </p:txBody>
            </p:sp>
            <p:grpSp>
              <p:nvGrpSpPr>
                <p:cNvPr id="12" name="Группа 11"/>
                <p:cNvGrpSpPr/>
                <p:nvPr/>
              </p:nvGrpSpPr>
              <p:grpSpPr>
                <a:xfrm>
                  <a:off x="244400" y="887543"/>
                  <a:ext cx="6496837" cy="4007711"/>
                  <a:chOff x="244400" y="887543"/>
                  <a:chExt cx="6496837" cy="4007711"/>
                </a:xfrm>
              </p:grpSpPr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244400" y="887543"/>
                    <a:ext cx="6496837" cy="4007711"/>
                    <a:chOff x="192220" y="878678"/>
                    <a:chExt cx="6497442" cy="4008460"/>
                  </a:xfrm>
                </p:grpSpPr>
                <p:sp>
                  <p:nvSpPr>
                    <p:cNvPr id="17" name="Прямоугольник 16"/>
                    <p:cNvSpPr/>
                    <p:nvPr/>
                  </p:nvSpPr>
                  <p:spPr>
                    <a:xfrm>
                      <a:off x="192220" y="878678"/>
                      <a:ext cx="2382847" cy="4008460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4A200C"/>
                      </a:solidFill>
                    </a:ln>
                    <a:effectLst>
                      <a:outerShdw blurRad="50800" dist="38100" dir="2700000" algn="tl" rotWithShape="0">
                        <a:srgbClr val="4A200C">
                          <a:alpha val="40000"/>
                        </a:srgb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anchor="t">
                      <a:noAutofit/>
                    </a:bodyPr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A200C"/>
                          </a:solidFill>
                          <a:effectLst/>
                          <a:latin typeface="Times New Roman"/>
                          <a:ea typeface="Times New Roman"/>
                        </a:rPr>
                        <a:t>Заявитель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grpSp>
                  <p:nvGrpSpPr>
                    <p:cNvPr id="18" name="Группа 17"/>
                    <p:cNvGrpSpPr/>
                    <p:nvPr/>
                  </p:nvGrpSpPr>
                  <p:grpSpPr>
                    <a:xfrm>
                      <a:off x="303774" y="1145757"/>
                      <a:ext cx="6385888" cy="3627054"/>
                      <a:chOff x="167118" y="1043696"/>
                      <a:chExt cx="6386634" cy="3627442"/>
                    </a:xfrm>
                  </p:grpSpPr>
                  <p:grpSp>
                    <p:nvGrpSpPr>
                      <p:cNvPr id="20" name="Группа 19"/>
                      <p:cNvGrpSpPr/>
                      <p:nvPr/>
                    </p:nvGrpSpPr>
                    <p:grpSpPr>
                      <a:xfrm>
                        <a:off x="167118" y="1043696"/>
                        <a:ext cx="6386634" cy="3627442"/>
                        <a:chOff x="-315977" y="1043756"/>
                        <a:chExt cx="6386880" cy="3627649"/>
                      </a:xfrm>
                    </p:grpSpPr>
                    <p:grpSp>
                      <p:nvGrpSpPr>
                        <p:cNvPr id="22" name="Группа 21"/>
                        <p:cNvGrpSpPr/>
                        <p:nvPr/>
                      </p:nvGrpSpPr>
                      <p:grpSpPr>
                        <a:xfrm>
                          <a:off x="-315977" y="1043756"/>
                          <a:ext cx="6386880" cy="3627649"/>
                          <a:chOff x="-315977" y="1043756"/>
                          <a:chExt cx="6386880" cy="3627649"/>
                        </a:xfrm>
                      </p:grpSpPr>
                      <p:grpSp>
                        <p:nvGrpSpPr>
                          <p:cNvPr id="24" name="Группа 23"/>
                          <p:cNvGrpSpPr/>
                          <p:nvPr/>
                        </p:nvGrpSpPr>
                        <p:grpSpPr>
                          <a:xfrm>
                            <a:off x="-315977" y="1043756"/>
                            <a:ext cx="2157312" cy="3627649"/>
                            <a:chOff x="-274442" y="852945"/>
                            <a:chExt cx="1800024" cy="3629953"/>
                          </a:xfrm>
                        </p:grpSpPr>
                        <p:sp>
                          <p:nvSpPr>
                            <p:cNvPr id="27" name="Прямоугольник 26"/>
                            <p:cNvSpPr/>
                            <p:nvPr/>
                          </p:nvSpPr>
                          <p:spPr>
                            <a:xfrm>
                              <a:off x="-272129" y="852945"/>
                              <a:ext cx="1797711" cy="304175"/>
                            </a:xfrm>
                            <a:prstGeom prst="rect">
                              <a:avLst/>
                            </a:prstGeom>
                            <a:solidFill>
                              <a:srgbClr val="C79B65"/>
                            </a:solidFill>
                            <a:ln>
                              <a:solidFill>
                                <a:srgbClr val="C79B65"/>
                              </a:solidFill>
                            </a:ln>
                            <a:effectLst>
                              <a:outerShdw blurRad="50800" dist="38100" dir="2700000" algn="tl" rotWithShape="0">
                                <a:srgbClr val="4A200C">
                                  <a:alpha val="40000"/>
                                </a:srgb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wrap="square" anchor="ctr">
                              <a:noAutofit/>
                            </a:bodyPr>
                            <a:lstStyle/>
                            <a:p>
                              <a:pPr algn="ctr" fontAlgn="base">
                                <a:spcAft>
                                  <a:spcPts val="0"/>
                                </a:spcAft>
                              </a:pPr>
                              <a:r>
                                <a:rPr lang="ru-RU" sz="1000" kern="1200">
                                  <a:solidFill>
                                    <a:srgbClr val="FFFFFF"/>
                                  </a:solidFill>
                                  <a:effectLst/>
                                  <a:latin typeface="Times New Roman"/>
                                  <a:ea typeface="Times New Roman"/>
                                </a:rPr>
                                <a:t>Заявление установленной формы</a:t>
                              </a:r>
                              <a:endParaRPr lang="ru-RU" sz="1200">
                                <a:effectLst/>
                                <a:latin typeface="Times New Roman"/>
                                <a:ea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28" name="Прямоугольник 27"/>
                            <p:cNvSpPr/>
                            <p:nvPr/>
                          </p:nvSpPr>
                          <p:spPr>
                            <a:xfrm>
                              <a:off x="-272185" y="1275685"/>
                              <a:ext cx="1797668" cy="453462"/>
                            </a:xfrm>
                            <a:prstGeom prst="rect">
                              <a:avLst/>
                            </a:prstGeom>
                            <a:solidFill>
                              <a:srgbClr val="C79B65"/>
                            </a:solidFill>
                            <a:ln>
                              <a:solidFill>
                                <a:srgbClr val="C79B65"/>
                              </a:solidFill>
                            </a:ln>
                            <a:effectLst>
                              <a:outerShdw blurRad="50800" dist="38100" dir="2700000" algn="tl" rotWithShape="0">
                                <a:srgbClr val="4A200C">
                                  <a:alpha val="40000"/>
                                </a:srgb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wrap="square" anchor="ctr">
                              <a:noAutofit/>
                            </a:bodyPr>
                            <a:lstStyle/>
                            <a:p>
                              <a:pPr algn="ctr" fontAlgn="base">
                                <a:spcAft>
                                  <a:spcPts val="0"/>
                                </a:spcAft>
                              </a:pPr>
                              <a:r>
                                <a:rPr lang="ru-RU" sz="1000">
                                  <a:effectLst/>
                                  <a:latin typeface="Times New Roman"/>
                                  <a:ea typeface="Calibri"/>
                                </a:rPr>
                                <a:t>Документ, удостоверяющий личность заявителя (паспорт РФ)</a:t>
                              </a:r>
                              <a:endParaRPr lang="ru-RU" sz="1200">
                                <a:effectLst/>
                                <a:latin typeface="Times New Roman"/>
                                <a:ea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29" name="Прямоугольник 28"/>
                            <p:cNvSpPr/>
                            <p:nvPr/>
                          </p:nvSpPr>
                          <p:spPr>
                            <a:xfrm>
                              <a:off x="-274401" y="1843337"/>
                              <a:ext cx="1799784" cy="1030006"/>
                            </a:xfrm>
                            <a:prstGeom prst="rect">
                              <a:avLst/>
                            </a:prstGeom>
                            <a:solidFill>
                              <a:srgbClr val="C79B65"/>
                            </a:solidFill>
                            <a:ln>
                              <a:solidFill>
                                <a:srgbClr val="C79B65"/>
                              </a:solidFill>
                            </a:ln>
                            <a:effectLst>
                              <a:outerShdw blurRad="50800" dist="38100" dir="2700000" algn="tl" rotWithShape="0">
                                <a:srgbClr val="4A200C">
                                  <a:alpha val="40000"/>
                                </a:srgb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wrap="square" anchor="ctr">
                              <a:noAutofit/>
                            </a:bodyPr>
                            <a:lstStyle/>
                            <a:p>
                              <a:pPr algn="ctr" fontAlgn="base">
                                <a:spcAft>
                                  <a:spcPts val="0"/>
                                </a:spcAft>
                              </a:pPr>
                              <a:r>
                                <a:rPr lang="ru-RU" sz="1000">
                                  <a:solidFill>
                                    <a:srgbClr val="FFFFFF"/>
                                  </a:solidFill>
                                  <a:effectLst/>
                                  <a:latin typeface="Times New Roman"/>
                                  <a:ea typeface="Times New Roman"/>
                                </a:rPr>
                                <a:t>Документ установленной формы о рождении, выданный медицинской организацией независимо от ее организационно-правовой формы, в которой происходили роды (в случае регистрации рождения)</a:t>
                              </a:r>
                              <a:endParaRPr lang="ru-RU" sz="1200">
                                <a:effectLst/>
                                <a:latin typeface="Times New Roman"/>
                                <a:ea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30" name="Прямоугольник 29"/>
                            <p:cNvSpPr/>
                            <p:nvPr/>
                          </p:nvSpPr>
                          <p:spPr>
                            <a:xfrm>
                              <a:off x="-274401" y="2989312"/>
                              <a:ext cx="1799684" cy="455731"/>
                            </a:xfrm>
                            <a:prstGeom prst="rect">
                              <a:avLst/>
                            </a:prstGeom>
                            <a:solidFill>
                              <a:srgbClr val="C79B65"/>
                            </a:solidFill>
                            <a:ln>
                              <a:solidFill>
                                <a:srgbClr val="C79B65"/>
                              </a:solidFill>
                            </a:ln>
                            <a:effectLst>
                              <a:outerShdw blurRad="50800" dist="38100" dir="2700000" algn="tl" rotWithShape="0">
                                <a:srgbClr val="4A200C">
                                  <a:alpha val="40000"/>
                                </a:srgb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wrap="square" anchor="ctr">
                              <a:noAutofit/>
                            </a:bodyPr>
                            <a:lstStyle/>
                            <a:p>
                              <a:pPr algn="ctr" fontAlgn="base">
                                <a:spcAft>
                                  <a:spcPts val="0"/>
                                </a:spcAft>
                              </a:pPr>
                              <a:r>
                                <a:rPr lang="ru-RU" sz="1000">
                                  <a:solidFill>
                                    <a:srgbClr val="FFFFFF"/>
                                  </a:solidFill>
                                  <a:effectLst/>
                                  <a:latin typeface="Times New Roman"/>
                                  <a:ea typeface="Times New Roman"/>
                                </a:rPr>
                                <a:t>Паспорт умершего гражданина (в случае регистрации смерти)</a:t>
                              </a:r>
                              <a:endParaRPr lang="ru-RU" sz="1200">
                                <a:effectLst/>
                                <a:latin typeface="Times New Roman"/>
                                <a:ea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31" name="Прямоугольник 30"/>
                            <p:cNvSpPr/>
                            <p:nvPr/>
                          </p:nvSpPr>
                          <p:spPr>
                            <a:xfrm>
                              <a:off x="-274442" y="3560785"/>
                              <a:ext cx="1799914" cy="922113"/>
                            </a:xfrm>
                            <a:prstGeom prst="rect">
                              <a:avLst/>
                            </a:prstGeom>
                            <a:solidFill>
                              <a:srgbClr val="C79B65"/>
                            </a:solidFill>
                            <a:ln>
                              <a:solidFill>
                                <a:srgbClr val="C79B65"/>
                              </a:solidFill>
                            </a:ln>
                            <a:effectLst>
                              <a:outerShdw blurRad="50800" dist="38100" dir="2700000" algn="tl" rotWithShape="0">
                                <a:srgbClr val="4A200C">
                                  <a:alpha val="40000"/>
                                </a:srgb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wrap="square" anchor="ctr">
                              <a:noAutofit/>
                            </a:bodyPr>
                            <a:lstStyle/>
                            <a:p>
                              <a:pPr algn="ctr" fontAlgn="base">
                                <a:spcAft>
                                  <a:spcPts val="0"/>
                                </a:spcAft>
                              </a:pPr>
                              <a:r>
                                <a:rPr lang="ru-RU" sz="1000">
                                  <a:solidFill>
                                    <a:srgbClr val="FFFFFF"/>
                                  </a:solidFill>
                                  <a:effectLst/>
                                  <a:latin typeface="Times New Roman"/>
                                  <a:ea typeface="Times New Roman"/>
                                </a:rPr>
                                <a:t>Документ установленной формы о смерти, выданный медицинской организацией или частнопрактикующим врачом (в случае регистрации смерти)</a:t>
                              </a:r>
                              <a:endParaRPr lang="ru-RU" sz="1200">
                                <a:effectLst/>
                                <a:latin typeface="Times New Roman"/>
                                <a:ea typeface="Times New Roman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25" name="Прямоугольник 24"/>
                          <p:cNvSpPr/>
                          <p:nvPr/>
                        </p:nvSpPr>
                        <p:spPr>
                          <a:xfrm>
                            <a:off x="3898908" y="1240721"/>
                            <a:ext cx="2171995" cy="571737"/>
                          </a:xfrm>
                          <a:prstGeom prst="rect">
                            <a:avLst/>
                          </a:prstGeom>
                          <a:solidFill>
                            <a:srgbClr val="C79B65"/>
                          </a:solidFill>
                          <a:ln>
                            <a:solidFill>
                              <a:srgbClr val="C79B65"/>
                            </a:solidFill>
                          </a:ln>
                          <a:effectLst>
                            <a:outerShdw blurRad="50800" dist="38100" dir="2700000" algn="tl" rotWithShape="0">
                              <a:srgbClr val="4A200C">
                                <a:alpha val="40000"/>
                              </a:srgb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wrap="square" anchor="ctr">
                            <a:noAutofit/>
                          </a:bodyPr>
                          <a:lstStyle/>
                          <a:p>
                            <a:pPr algn="ctr" fontAlgn="base">
                              <a:spcAft>
                                <a:spcPts val="0"/>
                              </a:spcAft>
                            </a:pPr>
                            <a:r>
                              <a:rPr lang="ru-RU" sz="1000" kern="100">
                                <a:solidFill>
                                  <a:srgbClr val="FFFFFF"/>
                                </a:solidFill>
                                <a:effectLst/>
                                <a:latin typeface="Times New Roman"/>
                                <a:ea typeface="Times New Roman"/>
                              </a:rPr>
                              <a:t>Консультация по вопросам предоставления государственной услуги</a:t>
                            </a:r>
                            <a:endParaRPr lang="ru-RU" sz="1200">
                              <a:effectLst/>
                              <a:latin typeface="Times New Roman"/>
                              <a:ea typeface="Times New Roman"/>
                            </a:endParaRPr>
                          </a:p>
                        </p:txBody>
                      </p:sp>
                      <p:sp>
                        <p:nvSpPr>
                          <p:cNvPr id="26" name="Прямоугольник 25"/>
                          <p:cNvSpPr/>
                          <p:nvPr/>
                        </p:nvSpPr>
                        <p:spPr>
                          <a:xfrm>
                            <a:off x="3897995" y="3178750"/>
                            <a:ext cx="2172908" cy="480206"/>
                          </a:xfrm>
                          <a:prstGeom prst="rect">
                            <a:avLst/>
                          </a:prstGeom>
                          <a:solidFill>
                            <a:srgbClr val="C79B65"/>
                          </a:solidFill>
                          <a:ln>
                            <a:solidFill>
                              <a:srgbClr val="C79B65"/>
                            </a:solidFill>
                          </a:ln>
                          <a:effectLst>
                            <a:outerShdw blurRad="50800" dist="38100" dir="2700000" algn="tl" rotWithShape="0">
                              <a:srgbClr val="4A200C">
                                <a:alpha val="40000"/>
                              </a:srgbClr>
                            </a:outerShdw>
                          </a:effectLst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wrap="square" anchor="ctr">
                            <a:noAutofit/>
                          </a:bodyPr>
                          <a:lstStyle/>
                          <a:p>
                            <a:pPr algn="ctr" fontAlgn="base">
                              <a:spcAft>
                                <a:spcPts val="0"/>
                              </a:spcAft>
                            </a:pPr>
                            <a:r>
                              <a:rPr lang="ru-RU" sz="1000">
                                <a:solidFill>
                                  <a:srgbClr val="FFFFFF"/>
                                </a:solidFill>
                                <a:effectLst/>
                                <a:latin typeface="Times New Roman"/>
                                <a:ea typeface="Times New Roman"/>
                              </a:rPr>
                              <a:t>Регистрация акта гражданского состояния</a:t>
                            </a:r>
                            <a:endParaRPr lang="ru-RU" sz="1200">
                              <a:effectLst/>
                              <a:latin typeface="Times New Roman"/>
                              <a:ea typeface="Times New Roman"/>
                            </a:endParaRPr>
                          </a:p>
                        </p:txBody>
                      </p:sp>
                    </p:grpSp>
                    <p:sp>
                      <p:nvSpPr>
                        <p:cNvPr id="23" name="Прямоугольник 22"/>
                        <p:cNvSpPr/>
                        <p:nvPr/>
                      </p:nvSpPr>
                      <p:spPr>
                        <a:xfrm>
                          <a:off x="3898452" y="1914862"/>
                          <a:ext cx="2171983" cy="587180"/>
                        </a:xfrm>
                        <a:prstGeom prst="rect">
                          <a:avLst/>
                        </a:prstGeom>
                        <a:solidFill>
                          <a:srgbClr val="C79B65"/>
                        </a:solidFill>
                        <a:ln w="25400" cap="flat" cmpd="sng" algn="ctr">
                          <a:solidFill>
                            <a:srgbClr val="C79B65"/>
                          </a:solidFill>
                          <a:prstDash val="solid"/>
                        </a:ln>
                        <a:effectLst>
                          <a:outerShdw blurRad="50800" dist="38100" dir="2700000" algn="tl" rotWithShape="0">
                            <a:srgbClr val="4A200C">
                              <a:alpha val="40000"/>
                            </a:srgbClr>
                          </a:outerShdw>
                        </a:effectLst>
                      </p:spPr>
                      <p:txBody>
                        <a:bodyPr wrap="square" anchor="ctr">
                          <a:noAutofit/>
                        </a:bodyPr>
                        <a:lstStyle/>
                        <a:p>
                          <a:pPr algn="ctr" fontAlgn="base"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FFFFFF"/>
                              </a:solidFill>
                              <a:effectLst/>
                              <a:latin typeface="Times New Roman"/>
                              <a:ea typeface="Times New Roman"/>
                            </a:rPr>
                            <a:t>Прием документов, необходимых для оказания государственной услуги</a:t>
                          </a:r>
                          <a:endParaRPr lang="ru-RU" sz="1200">
                            <a:effectLst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</p:grpSp>
                  <p:sp>
                    <p:nvSpPr>
                      <p:cNvPr id="21" name="Прямоугольник 20"/>
                      <p:cNvSpPr/>
                      <p:nvPr/>
                    </p:nvSpPr>
                    <p:spPr>
                      <a:xfrm>
                        <a:off x="4380928" y="2608679"/>
                        <a:ext cx="2171853" cy="453684"/>
                      </a:xfrm>
                      <a:prstGeom prst="rect">
                        <a:avLst/>
                      </a:prstGeom>
                      <a:solidFill>
                        <a:srgbClr val="C79B65"/>
                      </a:solidFill>
                      <a:ln w="25400" cap="flat" cmpd="sng" algn="ctr">
                        <a:solidFill>
                          <a:srgbClr val="C79B65"/>
                        </a:solidFill>
                        <a:prstDash val="solid"/>
                      </a:ln>
                      <a:effectLst>
                        <a:outerShdw blurRad="50800" dist="38100" dir="2700000" algn="tl" rotWithShape="0">
                          <a:srgbClr val="4A200C">
                            <a:alpha val="40000"/>
                          </a:srgbClr>
                        </a:outerShdw>
                      </a:effectLst>
                    </p:spPr>
                    <p:txBody>
                      <a:bodyPr wrap="square" anchor="ctr">
                        <a:noAutofit/>
                      </a:bodyPr>
                      <a:lstStyle/>
                      <a:p>
                        <a:pPr algn="ctr" fontAlgn="base">
                          <a:spcAft>
                            <a:spcPts val="0"/>
                          </a:spcAft>
                        </a:pPr>
                        <a:r>
                          <a:rPr lang="ru-RU" sz="1000">
                            <a:solidFill>
                              <a:srgbClr val="FFFFFF"/>
                            </a:solidFill>
                            <a:effectLst/>
                            <a:latin typeface="Times New Roman"/>
                            <a:ea typeface="Times New Roman"/>
                          </a:rPr>
                          <a:t>Принятие решения о регистрации акта гражданского состояния</a:t>
                        </a:r>
                        <a:endParaRPr lang="ru-RU" sz="120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</p:grpSp>
              </p:grpSp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>
                    <a:off x="6645015" y="3859505"/>
                    <a:ext cx="0" cy="690192"/>
                  </a:xfrm>
                  <a:prstGeom prst="line">
                    <a:avLst/>
                  </a:prstGeom>
                  <a:ln w="38100">
                    <a:solidFill>
                      <a:srgbClr val="4A200C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2626852" y="1013636"/>
                    <a:ext cx="1828190" cy="0"/>
                  </a:xfrm>
                  <a:prstGeom prst="line">
                    <a:avLst/>
                  </a:prstGeom>
                  <a:ln w="38100">
                    <a:solidFill>
                      <a:srgbClr val="4A200C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2626798" y="2613254"/>
                    <a:ext cx="1828466" cy="0"/>
                  </a:xfrm>
                  <a:prstGeom prst="line">
                    <a:avLst/>
                  </a:prstGeom>
                  <a:ln w="38100">
                    <a:solidFill>
                      <a:srgbClr val="4A200C"/>
                    </a:solidFill>
                    <a:headEnd type="stealth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Прямоугольник 9"/>
              <p:cNvSpPr/>
              <p:nvPr/>
            </p:nvSpPr>
            <p:spPr>
              <a:xfrm>
                <a:off x="3312865" y="4548435"/>
                <a:ext cx="3543539" cy="346504"/>
              </a:xfrm>
              <a:prstGeom prst="rect">
                <a:avLst/>
              </a:prstGeom>
              <a:noFill/>
              <a:ln>
                <a:solidFill>
                  <a:srgbClr val="4A200C"/>
                </a:solidFill>
              </a:ln>
              <a:effectLst>
                <a:outerShdw blurRad="50800" dist="38100" dir="2700000" algn="tl" rotWithShape="0">
                  <a:srgbClr val="4A200C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t">
                <a:noAutofit/>
              </a:bodyPr>
              <a:lstStyle/>
              <a:p>
                <a:pPr algn="ctr" fontAlgn="base">
                  <a:spcAft>
                    <a:spcPts val="0"/>
                  </a:spcAft>
                </a:pPr>
                <a:r>
                  <a:rPr lang="ru-RU" sz="1200">
                    <a:solidFill>
                      <a:srgbClr val="4A200C"/>
                    </a:solidFill>
                    <a:effectLst/>
                    <a:latin typeface="Times New Roman"/>
                    <a:ea typeface="Times New Roman"/>
                  </a:rPr>
                  <a:t>Управления записи актов гражданского состояния</a:t>
                </a:r>
                <a:endParaRPr lang="ru-RU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7" name="Поле 92"/>
            <p:cNvSpPr txBox="1"/>
            <p:nvPr/>
          </p:nvSpPr>
          <p:spPr>
            <a:xfrm>
              <a:off x="4231388" y="6910371"/>
              <a:ext cx="2477407" cy="5584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>
                  <a:solidFill>
                    <a:srgbClr val="4A200C"/>
                  </a:solidFill>
                  <a:effectLst/>
                  <a:latin typeface="Times New Roman"/>
                  <a:ea typeface="Calibri"/>
                  <a:cs typeface="Times New Roman"/>
                </a:rPr>
                <a:t>Ежемесячно, не позднее 3 числа месяца</a:t>
              </a:r>
              <a:endParaRPr lang="ru-RU" sz="1100">
                <a:effectLst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solidFill>
                    <a:srgbClr val="4A200C"/>
                  </a:solidFill>
                  <a:effectLst/>
                  <a:latin typeface="Times New Roman"/>
                  <a:ea typeface="Calibri"/>
                  <a:cs typeface="Times New Roman"/>
                </a:rPr>
                <a:t>Передача в бумажном виде по описи заявления с необходимыми документами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Поле 99"/>
            <p:cNvSpPr txBox="1"/>
            <p:nvPr/>
          </p:nvSpPr>
          <p:spPr>
            <a:xfrm>
              <a:off x="2690573" y="5053481"/>
              <a:ext cx="1812678" cy="582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>
                  <a:solidFill>
                    <a:srgbClr val="4A200C"/>
                  </a:solidFill>
                  <a:effectLst/>
                  <a:latin typeface="Times New Roman"/>
                  <a:ea typeface="Calibri"/>
                  <a:cs typeface="Times New Roman"/>
                </a:rPr>
                <a:t>В день обращения</a:t>
              </a:r>
              <a:endParaRPr lang="ru-RU" sz="110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>
                  <a:solidFill>
                    <a:srgbClr val="4A200C"/>
                  </a:solidFill>
                  <a:effectLst/>
                  <a:latin typeface="Times New Roman"/>
                  <a:ea typeface="Calibri"/>
                  <a:cs typeface="Times New Roman"/>
                </a:rPr>
                <a:t>Выдача свидетельства заявителю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45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27584" y="296559"/>
            <a:ext cx="7915275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b="1" dirty="0" smtClean="0">
                <a:solidFill>
                  <a:schemeClr val="bg1"/>
                </a:solidFill>
              </a:rPr>
              <a:t>Комплексная </a:t>
            </a:r>
            <a:r>
              <a:rPr lang="ru-RU" altLang="ru-RU" b="1" dirty="0" smtClean="0">
                <a:solidFill>
                  <a:schemeClr val="bg1"/>
                </a:solidFill>
              </a:rPr>
              <a:t>услуга</a:t>
            </a:r>
            <a:endParaRPr lang="ru-RU" altLang="ru-RU" b="1" dirty="0" smtClean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8843" y="1628800"/>
            <a:ext cx="3600400" cy="1971675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4A200C"/>
                </a:solidFill>
              </a:rPr>
              <a:t>Комплексная услуга по Государственной регистрации юридических лиц, физических лиц в качестве индивидуальных предпринимателей и крестьянских (фермерских) хозяйств</a:t>
            </a:r>
          </a:p>
        </p:txBody>
      </p:sp>
      <p:pic>
        <p:nvPicPr>
          <p:cNvPr id="19477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20" y="1628800"/>
            <a:ext cx="4549812" cy="3409965"/>
          </a:xfrm>
          <a:prstGeom prst="rect">
            <a:avLst/>
          </a:prstGeom>
        </p:spPr>
      </p:pic>
      <p:sp>
        <p:nvSpPr>
          <p:cNvPr id="7" name="Текст 2"/>
          <p:cNvSpPr txBox="1">
            <a:spLocks/>
          </p:cNvSpPr>
          <p:nvPr/>
        </p:nvSpPr>
        <p:spPr bwMode="auto">
          <a:xfrm>
            <a:off x="4948844" y="3817700"/>
            <a:ext cx="3944332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600" kern="0" dirty="0" smtClean="0">
                <a:solidFill>
                  <a:srgbClr val="4A200C"/>
                </a:solidFill>
              </a:rPr>
              <a:t>За 2015 год по комплексной услуге в сеть МФЦ обратилось 533 заявителя.</a:t>
            </a:r>
          </a:p>
          <a:p>
            <a:pPr>
              <a:defRPr/>
            </a:pPr>
            <a:r>
              <a:rPr lang="ru-RU" sz="1600" kern="0" dirty="0" smtClean="0">
                <a:solidFill>
                  <a:srgbClr val="4A200C"/>
                </a:solidFill>
              </a:rPr>
              <a:t> </a:t>
            </a:r>
          </a:p>
          <a:p>
            <a:pPr>
              <a:defRPr/>
            </a:pPr>
            <a:r>
              <a:rPr lang="ru-RU" sz="1600" kern="0" dirty="0" smtClean="0">
                <a:solidFill>
                  <a:srgbClr val="4A200C"/>
                </a:solidFill>
              </a:rPr>
              <a:t>С 01.01.2016г. </a:t>
            </a:r>
            <a:r>
              <a:rPr lang="ru-RU" sz="1600" kern="0" dirty="0">
                <a:solidFill>
                  <a:srgbClr val="4A200C"/>
                </a:solidFill>
              </a:rPr>
              <a:t>п</a:t>
            </a:r>
            <a:r>
              <a:rPr lang="ru-RU" sz="1600" kern="0" dirty="0" smtClean="0">
                <a:solidFill>
                  <a:srgbClr val="4A200C"/>
                </a:solidFill>
              </a:rPr>
              <a:t>о 14.03.2016 г. по комплексной услуге в сеть МФЦ обратилось 98 заявителей.</a:t>
            </a:r>
          </a:p>
        </p:txBody>
      </p:sp>
    </p:spTree>
    <p:extLst>
      <p:ext uri="{BB962C8B-B14F-4D97-AF65-F5344CB8AC3E}">
        <p14:creationId xmlns:p14="http://schemas.microsoft.com/office/powerpoint/2010/main" val="150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484313"/>
          </a:xfrm>
          <a:prstGeom prst="rect">
            <a:avLst/>
          </a:prstGeom>
          <a:solidFill>
            <a:srgbClr val="4A20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11188" y="333375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Жизненные </a:t>
            </a:r>
            <a:r>
              <a:rPr lang="ru-RU" altLang="ru-RU" b="1" dirty="0" smtClean="0">
                <a:solidFill>
                  <a:schemeClr val="bg1"/>
                </a:solidFill>
              </a:rPr>
              <a:t>ситуации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188" y="1844675"/>
            <a:ext cx="2513012" cy="647700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4A200C"/>
                </a:solidFill>
              </a:rPr>
              <a:t>Дети – наша жизнь</a:t>
            </a:r>
          </a:p>
          <a:p>
            <a:pPr algn="ctr">
              <a:defRPr/>
            </a:pPr>
            <a:r>
              <a:rPr lang="ru-RU" sz="1600" dirty="0">
                <a:solidFill>
                  <a:srgbClr val="4A200C"/>
                </a:solidFill>
              </a:rPr>
              <a:t>(Рождение ребенка)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14700" y="1844675"/>
            <a:ext cx="2514600" cy="647700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4A200C"/>
                </a:solidFill>
              </a:rPr>
              <a:t>Открой свое дело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11863" y="1844675"/>
            <a:ext cx="2514600" cy="647700"/>
          </a:xfrm>
          <a:prstGeom prst="rect">
            <a:avLst/>
          </a:prstGeom>
          <a:solidFill>
            <a:srgbClr val="C79B65"/>
          </a:solidFill>
          <a:ln>
            <a:solidFill>
              <a:srgbClr val="C79B65"/>
            </a:solidFill>
          </a:ln>
          <a:effectLst>
            <a:outerShdw blurRad="50800" dist="38100" dir="2700000" algn="tl" rotWithShape="0">
              <a:srgbClr val="4A200C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4A200C"/>
                </a:solidFill>
              </a:rPr>
              <a:t>Трудное время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36765"/>
              </p:ext>
            </p:extLst>
          </p:nvPr>
        </p:nvGraphicFramePr>
        <p:xfrm>
          <a:off x="3348038" y="4670425"/>
          <a:ext cx="2559050" cy="175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946"/>
                <a:gridCol w="853017"/>
                <a:gridCol w="792087"/>
              </a:tblGrid>
              <a:tr h="104732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Рождение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ребёнка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16" marR="91416" marT="45697" marB="45697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Потеря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работы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16" marR="91416" marT="45697" marB="45697" anchor="ctr">
                    <a:solidFill>
                      <a:srgbClr val="4A20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Открой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своё дело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16" marR="91416" marT="45697" marB="45697" anchor="ctr">
                    <a:solidFill>
                      <a:srgbClr val="4A200C"/>
                    </a:solidFill>
                  </a:tcPr>
                </a:tc>
              </a:tr>
              <a:tr h="703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11 услуг</a:t>
                      </a:r>
                      <a:endParaRPr lang="ru-RU" sz="1200" dirty="0">
                        <a:solidFill>
                          <a:srgbClr val="4A200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16" marR="91416" marT="45697" marB="45697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r>
                        <a:rPr lang="ru-RU" sz="1200" b="0" i="0" u="none" strike="noStrike" baseline="0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baseline="0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97 </a:t>
                      </a:r>
                      <a:r>
                        <a:rPr lang="ru-RU" sz="1200" b="0" i="0" u="none" strike="noStrike" dirty="0" smtClean="0">
                          <a:solidFill>
                            <a:srgbClr val="4A200C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</a:t>
                      </a:r>
                      <a:endParaRPr lang="ru-RU" sz="1200" b="0" i="0" u="none" strike="noStrike" dirty="0">
                        <a:solidFill>
                          <a:srgbClr val="4A200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C79B65"/>
                    </a:solidFill>
                  </a:tcPr>
                </a:tc>
              </a:tr>
            </a:tbl>
          </a:graphicData>
        </a:graphic>
      </p:graphicFrame>
      <p:pic>
        <p:nvPicPr>
          <p:cNvPr id="19477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5426075"/>
            <a:ext cx="202088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Picture 2" descr="&amp;Dcy;&amp;iecy;&amp;lcy;&amp;ocy;&amp;vcy;&amp;acy;&amp;yacy; &amp;zhcy;&amp;iecy;&amp;ncy;&amp;shchcy;&amp;icy;&amp;ncy;&amp;acy; &amp;scy; &amp;rcy;&amp;iecy;&amp;bcy;&amp;iecy;&amp;ncy;&amp;kcy;&amp;ocy;&amp;mcy; &amp;rcy;&amp;acy;&amp;bcy;&amp;ocy;&amp;tcy;&amp;acy;&amp;iecy;&amp;tcy; &amp;zcy;&amp;acy; &amp;kcy;&amp;ocy;&amp;mcy;&amp;pcy;&amp;softcy;&amp;yucy;&amp;tcy;&amp;iecy;&amp;rcy;&amp;ocy;&amp;mcy; &amp;dcy;&amp;ocy;&amp;mcy;&amp;acy;; &amp;fcy;&amp;ocy;&amp;tcy;&amp;ocy; 3054778, &amp;fcy;&amp;ocy;&amp;tcy;&amp;ocy;&amp;gcy;&amp;rcy;&amp;acy;&amp;fcy; Monkey Business Images. &amp;Fcy;&amp;ocy;&amp;tcy;&amp;ocy;&amp;bcy;&amp;acy;&amp;ncy;&amp;kcy; &amp;Lcy;&amp;ocy;&amp;rcy;&amp;icy; - &amp;Pcy;&amp;rcy;&amp;ocy;&amp;dcy;&amp;acy;&amp;zh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8" y="4656138"/>
            <a:ext cx="246697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9" name="TextBox 17"/>
          <p:cNvSpPr txBox="1">
            <a:spLocks noChangeArrowheads="1"/>
          </p:cNvSpPr>
          <p:nvPr/>
        </p:nvSpPr>
        <p:spPr bwMode="auto">
          <a:xfrm>
            <a:off x="611188" y="2708275"/>
            <a:ext cx="25130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4A200C"/>
                </a:solidFill>
              </a:rPr>
              <a:t>Услуги- ЗАГСа, Управления Пенсионного Фонда по Свердловской области; Министерства Социальной политики Свердловской области; Министерства по Управлением государственного имуществом; </a:t>
            </a:r>
          </a:p>
        </p:txBody>
      </p:sp>
      <p:sp>
        <p:nvSpPr>
          <p:cNvPr id="19480" name="TextBox 20"/>
          <p:cNvSpPr txBox="1">
            <a:spLocks noChangeArrowheads="1"/>
          </p:cNvSpPr>
          <p:nvPr/>
        </p:nvSpPr>
        <p:spPr bwMode="auto">
          <a:xfrm>
            <a:off x="6011863" y="2717800"/>
            <a:ext cx="2514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4A200C"/>
                </a:solidFill>
              </a:rPr>
              <a:t>Услуги - Департамента по труду и занятости населения Свердловской области, Министерства Социальной политики Свердловской области; Министерства по Управлению государственного имуществом; Управления Фонда Социального страхования</a:t>
            </a:r>
          </a:p>
          <a:p>
            <a:endParaRPr lang="ru-RU" altLang="ru-RU" sz="1200" dirty="0">
              <a:solidFill>
                <a:srgbClr val="4A200C"/>
              </a:solidFill>
            </a:endParaRPr>
          </a:p>
        </p:txBody>
      </p:sp>
      <p:sp>
        <p:nvSpPr>
          <p:cNvPr id="19481" name="TextBox 21"/>
          <p:cNvSpPr txBox="1">
            <a:spLocks noChangeArrowheads="1"/>
          </p:cNvSpPr>
          <p:nvPr/>
        </p:nvSpPr>
        <p:spPr bwMode="auto">
          <a:xfrm>
            <a:off x="3314700" y="2717800"/>
            <a:ext cx="259238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4A200C"/>
                </a:solidFill>
              </a:rPr>
              <a:t>Услуги - Федеральной налоговой службы; Управления Росреестра, Федеральной кадастровой палаты, Министерства Здравоохранения, МЧС.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843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8278</TotalTime>
  <Words>825</Words>
  <Application>Microsoft Office PowerPoint</Application>
  <PresentationFormat>Экран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Оформление по умолчанию</vt:lpstr>
      <vt:lpstr>Image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Stihin_IA@mfc66.ru</dc:creator>
  <cp:lastModifiedBy>User</cp:lastModifiedBy>
  <cp:revision>552</cp:revision>
  <cp:lastPrinted>2015-07-01T09:26:51Z</cp:lastPrinted>
  <dcterms:created xsi:type="dcterms:W3CDTF">2014-12-09T08:58:28Z</dcterms:created>
  <dcterms:modified xsi:type="dcterms:W3CDTF">2016-04-15T05:42:57Z</dcterms:modified>
</cp:coreProperties>
</file>