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7" r:id="rId2"/>
    <p:sldId id="304" r:id="rId3"/>
    <p:sldId id="372" r:id="rId4"/>
    <p:sldId id="343" r:id="rId5"/>
    <p:sldId id="317" r:id="rId6"/>
    <p:sldId id="318" r:id="rId7"/>
    <p:sldId id="345" r:id="rId8"/>
    <p:sldId id="344" r:id="rId9"/>
    <p:sldId id="319" r:id="rId10"/>
    <p:sldId id="320" r:id="rId11"/>
    <p:sldId id="321" r:id="rId12"/>
    <p:sldId id="322" r:id="rId13"/>
    <p:sldId id="323" r:id="rId14"/>
    <p:sldId id="305" r:id="rId15"/>
    <p:sldId id="350" r:id="rId16"/>
    <p:sldId id="353" r:id="rId17"/>
    <p:sldId id="280" r:id="rId18"/>
    <p:sldId id="351" r:id="rId19"/>
    <p:sldId id="352" r:id="rId20"/>
    <p:sldId id="324" r:id="rId21"/>
    <p:sldId id="325" r:id="rId22"/>
    <p:sldId id="326" r:id="rId23"/>
    <p:sldId id="329" r:id="rId24"/>
    <p:sldId id="377" r:id="rId25"/>
    <p:sldId id="374" r:id="rId26"/>
    <p:sldId id="375" r:id="rId27"/>
    <p:sldId id="376" r:id="rId28"/>
    <p:sldId id="355" r:id="rId29"/>
    <p:sldId id="369" r:id="rId30"/>
    <p:sldId id="378" r:id="rId31"/>
    <p:sldId id="370" r:id="rId32"/>
    <p:sldId id="371" r:id="rId33"/>
    <p:sldId id="357" r:id="rId34"/>
    <p:sldId id="362" r:id="rId35"/>
    <p:sldId id="358" r:id="rId36"/>
    <p:sldId id="360" r:id="rId37"/>
    <p:sldId id="379" r:id="rId38"/>
    <p:sldId id="380" r:id="rId39"/>
    <p:sldId id="381" r:id="rId40"/>
    <p:sldId id="382" r:id="rId41"/>
    <p:sldId id="366" r:id="rId42"/>
    <p:sldId id="365" r:id="rId43"/>
    <p:sldId id="335" r:id="rId44"/>
    <p:sldId id="337" r:id="rId45"/>
    <p:sldId id="373" r:id="rId46"/>
    <p:sldId id="339" r:id="rId47"/>
    <p:sldId id="341" r:id="rId48"/>
    <p:sldId id="299" r:id="rId4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7129"/>
    <a:srgbClr val="AEED9D"/>
    <a:srgbClr val="FF2121"/>
    <a:srgbClr val="FF6969"/>
    <a:srgbClr val="E00836"/>
    <a:srgbClr val="799040"/>
    <a:srgbClr val="CDC529"/>
    <a:srgbClr val="6699FF"/>
    <a:srgbClr val="CC9900"/>
    <a:srgbClr val="6C2E4E"/>
  </p:clrMru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483" autoAdjust="0"/>
  </p:normalViewPr>
  <p:slideViewPr>
    <p:cSldViewPr>
      <p:cViewPr>
        <p:scale>
          <a:sx n="100" d="100"/>
          <a:sy n="100" d="100"/>
        </p:scale>
        <p:origin x="-1860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66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87;&#1086;&#1095;&#1090;&#1072;\&#1073;&#1102;&#1076;&#1078;&#1077;&#1090;%20&#1076;&#1083;&#1103;%20&#1075;&#1088;&#1072;&#1078;&#1076;&#1072;&#1085;\&#1087;&#1088;&#1086;&#1077;&#1082;&#1090;%20&#1073;&#1102;&#1076;&#1078;&#1077;&#1090;&#1072;%20&#1085;&#1072;%202022%20&#1075;&#1086;&#1076;\&#1076;&#1086;&#1093;,%20&#1088;&#1072;&#1089;&#1093;.%20&#1076;&#1077;&#1092;&#1080;&#1094;&#1080;&#109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87;&#1086;&#1095;&#1090;&#1072;\&#1073;&#1102;&#1076;&#1078;&#1077;&#1090;%20&#1076;&#1083;&#1103;%20&#1075;&#1088;&#1072;&#1078;&#1076;&#1072;&#1085;\&#1087;&#1088;&#1086;&#1077;&#1082;&#1090;%20&#1073;&#1102;&#1076;&#1078;&#1077;&#1090;&#1072;%20&#1085;&#1072;%202022%20&#1075;&#1086;&#1076;\&#1076;&#1086;&#1093;&#1086;&#1076;&#1099;\&#1041;&#1070;&#1044;&#1046;&#1045;&#1058;%20&#1044;&#1051;&#1071;%20&#1043;&#1056;&#1040;&#1046;&#1044;&#1040;&#1053;%202022%20&#1080;%202023,%202024%20(&#1076;&#1086;&#1093;&#1086;&#1076;&#1099;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ks2019\ReportManager\&#1042;&#1072;&#1088;&#1080;&#1072;&#1085;&#1090;%20(&#1085;&#1086;&#1074;&#1099;&#1081;%20&#1086;&#1090;%2004.06.2021%2013_46_25)(2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87;&#1086;&#1095;&#1090;&#1072;\&#1073;&#1102;&#1076;&#1078;&#1077;&#1090;%20&#1076;&#1083;&#1103;%20&#1075;&#1088;&#1072;&#1078;&#1076;&#1072;&#1085;\&#1087;&#1088;&#1086;&#1077;&#1082;&#1090;%20&#1073;&#1102;&#1076;&#1078;&#1077;&#1090;&#1072;%20&#1085;&#1072;%202022%20&#1075;&#1086;&#1076;\&#1088;&#1072;&#1089;&#1093;&#1086;&#1076;&#1099;\&#1055;&#1088;&#1086;&#1075;%201%20&#1080;%202%20&#1055;&#1086;&#1076;&#1087;&#1088;&#1086;&#1075;&#1088;&#1072;&#1084;&#1084;&#1099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87;&#1086;&#1095;&#1090;&#1072;\&#1073;&#1102;&#1076;&#1078;&#1077;&#1090;%20&#1076;&#1083;&#1103;%20&#1075;&#1088;&#1072;&#1078;&#1076;&#1072;&#1085;\&#1087;&#1088;&#1086;&#1077;&#1082;&#1090;%20&#1073;&#1102;&#1076;&#1078;&#1077;&#1090;&#1072;%20&#1085;&#1072;%202022%20&#1075;&#1086;&#1076;\&#1088;&#1072;&#1089;&#1093;&#1086;&#1076;&#1099;\&#1055;&#1088;&#1086;&#1075;%201%20&#1080;%202%20&#1055;&#1086;&#1076;&#1087;&#1088;&#1086;&#1075;&#1088;&#1072;&#1084;&#1084;&#1099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ks2019\ReportManager\&#1042;&#1072;&#1088;&#1080;&#1072;&#1085;&#1090;%20(&#1085;&#1086;&#1074;&#1099;&#1081;%20&#1086;&#1090;%2004.06.2021%2013_46_25)(18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ks2019\ReportManager\&#1042;&#1072;&#1088;&#1080;&#1072;&#1085;&#1090;%20(&#1085;&#1086;&#1074;&#1099;&#1081;%20&#1086;&#1090;%2004.06.2021%2013_46_25)(18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87;&#1086;&#1095;&#1090;&#1072;\&#1073;&#1102;&#1076;&#1078;&#1077;&#1090;%20&#1076;&#1083;&#1103;%20&#1075;&#1088;&#1072;&#1078;&#1076;&#1072;&#1085;\&#1087;&#1088;&#1086;&#1077;&#1082;&#1090;%20&#1073;&#1102;&#1076;&#1078;&#1077;&#1090;&#1072;%20&#1085;&#1072;%202022%20&#1075;&#1086;&#1076;\&#1088;&#1072;&#1089;&#1093;&#1086;&#1076;&#1099;\&#1055;&#1088;&#1086;&#1075;%203%20-%205%20&#1055;&#1086;&#1076;&#1087;&#1088;&#1086;&#1075;&#1088;&#1072;&#1084;&#1084;&#1099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87;&#1086;&#1095;&#1090;&#1072;\&#1073;&#1102;&#1076;&#1078;&#1077;&#1090;%20&#1076;&#1083;&#1103;%20&#1075;&#1088;&#1072;&#1078;&#1076;&#1072;&#1085;\&#1087;&#1088;&#1086;&#1077;&#1082;&#1090;%20&#1073;&#1102;&#1076;&#1078;&#1077;&#1090;&#1072;%20&#1085;&#1072;%202022%20&#1075;&#1086;&#1076;\&#1088;&#1072;&#1089;&#1093;&#1086;&#1076;&#1099;\&#1055;&#1088;&#1086;&#1075;%203%20-%205%20&#1055;&#1086;&#1076;&#1087;&#1088;&#1086;&#1075;&#1088;&#1072;&#1084;&#1084;&#1099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87;&#1086;&#1095;&#1090;&#1072;\&#1073;&#1102;&#1076;&#1078;&#1077;&#1090;%20&#1076;&#1083;&#1103;%20&#1075;&#1088;&#1072;&#1078;&#1076;&#1072;&#1085;\&#1087;&#1088;&#1086;&#1077;&#1082;&#1090;%20&#1073;&#1102;&#1076;&#1078;&#1077;&#1090;&#1072;%20&#1085;&#1072;%202022%20&#1075;&#1086;&#1076;\&#1074;&#1077;&#1088;&#1093;%20&#1087;&#1088;&#1077;&#1076;%20202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87;&#1086;&#1095;&#1090;&#1072;\&#1073;&#1102;&#1076;&#1078;&#1077;&#1090;%20&#1076;&#1083;&#1103;%20&#1075;&#1088;&#1072;&#1078;&#1076;&#1072;&#1085;\&#1087;&#1088;&#1086;&#1077;&#1082;&#1090;%20&#1073;&#1102;&#1076;&#1078;&#1077;&#1090;&#1072;%20&#1085;&#1072;%202022%20&#1075;&#1086;&#1076;\&#1076;&#1086;&#1093;&#1086;&#1076;&#1099;\&#1041;&#1070;&#1044;&#1046;&#1045;&#1058;%20&#1044;&#1051;&#1071;%20&#1043;&#1056;&#1040;&#1046;&#1044;&#1040;&#1053;%202022%20&#1080;%202023,%202024%20(&#1076;&#1086;&#1093;&#1086;&#1076;&#1099;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87;&#1086;&#1095;&#1090;&#1072;\&#1073;&#1102;&#1076;&#1078;&#1077;&#1090;%20&#1076;&#1083;&#1103;%20&#1075;&#1088;&#1072;&#1078;&#1076;&#1072;&#1085;\&#1087;&#1088;&#1086;&#1077;&#1082;&#1090;%20&#1073;&#1102;&#1076;&#1078;&#1077;&#1090;&#1072;%20&#1085;&#1072;%202022%20&#1075;&#1086;&#1076;\&#1076;&#1086;&#1093;&#1086;&#1076;&#1099;\&#1041;&#1070;&#1044;&#1046;&#1045;&#1058;%20&#1044;&#1051;&#1071;%20&#1043;&#1056;&#1040;&#1046;&#1044;&#1040;&#1053;%202022%20&#1080;%202023,%202024%20(&#1076;&#1086;&#1093;&#1086;&#1076;&#1099;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87;&#1086;&#1095;&#1090;&#1072;\&#1073;&#1102;&#1076;&#1078;&#1077;&#1090;%20&#1076;&#1083;&#1103;%20&#1075;&#1088;&#1072;&#1078;&#1076;&#1072;&#1085;\&#1087;&#1088;&#1086;&#1077;&#1082;&#1090;%20&#1073;&#1102;&#1076;&#1078;&#1077;&#1090;&#1072;%20&#1085;&#1072;%202022%20&#1075;&#1086;&#1076;\&#1076;&#1086;&#1093;&#1086;&#1076;&#1099;\&#1041;&#1070;&#1044;&#1046;&#1045;&#1058;%20&#1044;&#1051;&#1071;%20&#1043;&#1056;&#1040;&#1046;&#1044;&#1040;&#1053;%202022%20&#1080;%202023,%202024%20(&#1076;&#1086;&#1093;&#1086;&#1076;&#1099;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87;&#1086;&#1095;&#1090;&#1072;\&#1073;&#1102;&#1076;&#1078;&#1077;&#1090;%20&#1076;&#1083;&#1103;%20&#1075;&#1088;&#1072;&#1078;&#1076;&#1072;&#1085;\&#1087;&#1088;&#1086;&#1077;&#1082;&#1090;%20&#1073;&#1102;&#1076;&#1078;&#1077;&#1090;&#1072;%20&#1085;&#1072;%202022%20&#1075;&#1086;&#1076;\&#1076;&#1086;&#1093;&#1086;&#1076;&#1099;\&#1041;&#1070;&#1044;&#1046;&#1045;&#1058;%20&#1044;&#1051;&#1071;%20&#1043;&#1056;&#1040;&#1046;&#1044;&#1040;&#1053;%202022%20&#1080;%202023,%202024%20(&#1076;&#1086;&#1093;&#1086;&#1076;&#1099;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87;&#1086;&#1095;&#1090;&#1072;\&#1073;&#1102;&#1076;&#1078;&#1077;&#1090;%20&#1076;&#1083;&#1103;%20&#1075;&#1088;&#1072;&#1078;&#1076;&#1072;&#1085;\&#1087;&#1088;&#1086;&#1077;&#1082;&#1090;%20&#1073;&#1102;&#1076;&#1078;&#1077;&#1090;&#1072;%20&#1085;&#1072;%202022%20&#1075;&#1086;&#1076;\&#1076;&#1086;&#1093;&#1086;&#1076;&#1099;\&#1041;&#1070;&#1044;&#1046;&#1045;&#1058;%20&#1044;&#1051;&#1071;%20&#1043;&#1056;&#1040;&#1046;&#1044;&#1040;&#1053;%202022%20&#1080;%202023,%202024%20(&#1076;&#1086;&#1093;&#1086;&#1076;&#1099;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87;&#1086;&#1095;&#1090;&#1072;\&#1073;&#1102;&#1076;&#1078;&#1077;&#1090;%20&#1076;&#1083;&#1103;%20&#1075;&#1088;&#1072;&#1078;&#1076;&#1072;&#1085;\&#1087;&#1088;&#1086;&#1077;&#1082;&#1090;%20&#1073;&#1102;&#1076;&#1078;&#1077;&#1090;&#1072;%20&#1085;&#1072;%202022%20&#1075;&#1086;&#1076;\&#1076;&#1086;&#1093;&#1086;&#1076;&#1099;\&#1041;&#1070;&#1044;&#1046;&#1045;&#1058;%20&#1044;&#1051;&#1071;%20&#1043;&#1056;&#1040;&#1046;&#1044;&#1040;&#1053;%202022%20&#1080;%202023,%202024%20(&#1076;&#1086;&#1093;&#1086;&#1076;&#1099;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87;&#1086;&#1095;&#1090;&#1072;\&#1073;&#1102;&#1076;&#1078;&#1077;&#1090;%20&#1076;&#1083;&#1103;%20&#1075;&#1088;&#1072;&#1078;&#1076;&#1072;&#1085;\&#1087;&#1088;&#1086;&#1077;&#1082;&#1090;%20&#1073;&#1102;&#1076;&#1078;&#1077;&#1090;&#1072;%20&#1085;&#1072;%202022%20&#1075;&#1086;&#1076;\&#1076;&#1086;&#1093;&#1086;&#1076;&#1099;\&#1041;&#1070;&#1044;&#1046;&#1045;&#1058;%20&#1044;&#1051;&#1071;%20&#1043;&#1056;&#1040;&#1046;&#1044;&#1040;&#1053;%202022%20&#1080;%202023,%202024%20(&#1076;&#1086;&#1093;&#1086;&#1076;&#1099;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87;&#1086;&#1095;&#1090;&#1072;\&#1073;&#1102;&#1076;&#1078;&#1077;&#1090;%20&#1076;&#1083;&#1103;%20&#1075;&#1088;&#1072;&#1078;&#1076;&#1072;&#1085;\&#1087;&#1088;&#1086;&#1077;&#1082;&#1090;%20&#1073;&#1102;&#1076;&#1078;&#1077;&#1090;&#1072;%20&#1085;&#1072;%202022%20&#1075;&#1086;&#1076;\&#1076;&#1086;&#1093;&#1086;&#1076;&#1099;\&#1041;&#1070;&#1044;&#1046;&#1045;&#1058;%20&#1044;&#1051;&#1071;%20&#1043;&#1056;&#1040;&#1046;&#1044;&#1040;&#1053;%202022%20&#1080;%202023,%202024%20(&#1076;&#1086;&#1093;&#1086;&#1076;&#1099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2752114611551246E-2"/>
          <c:y val="0"/>
          <c:w val="0.95903165735568263"/>
          <c:h val="0.90821376286594413"/>
        </c:manualLayout>
      </c:layout>
      <c:lineChart>
        <c:grouping val="standard"/>
        <c:ser>
          <c:idx val="0"/>
          <c:order val="0"/>
          <c:tx>
            <c:strRef>
              <c:f>Лист1!$C$22</c:f>
              <c:strCache>
                <c:ptCount val="1"/>
                <c:pt idx="0">
                  <c:v>Доходы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6770339009951332E-2"/>
                  <c:y val="-2.8600425778517152E-2"/>
                </c:manualLayout>
              </c:layout>
              <c:showVal val="1"/>
            </c:dLbl>
            <c:dLbl>
              <c:idx val="1"/>
              <c:layout>
                <c:manualLayout>
                  <c:x val="-3.4956929388798068E-2"/>
                  <c:y val="3.519954239318759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9968525322583208E-2"/>
                  <c:y val="-3.9966280022940399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5980010157601711E-2"/>
                  <c:y val="-2.8670237841441092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3268133897820894E-2"/>
                  <c:y val="3.9166256301852338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3931621684892152E-2"/>
                  <c:y val="3.0913982530469633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9507634072404681E-2"/>
                  <c:y val="3.7559640520422717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3.9106145944101452E-2"/>
                  <c:y val="4.0447270123139513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4.3105453560715358E-2"/>
                  <c:y val="-2.2964040031588077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1.2597806592918261E-2"/>
                  <c:y val="-3.575053222314639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Liberation Serif" pitchFamily="18" charset="0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Лист1!$B$25:$B$34</c:f>
              <c:strCache>
                <c:ptCount val="10"/>
                <c:pt idx="0">
                  <c:v>2015 (факт)</c:v>
                </c:pt>
                <c:pt idx="1">
                  <c:v>2016 (факт)</c:v>
                </c:pt>
                <c:pt idx="2">
                  <c:v>2017 (факт)</c:v>
                </c:pt>
                <c:pt idx="3">
                  <c:v>2018 (факт)</c:v>
                </c:pt>
                <c:pt idx="4">
                  <c:v>2019 (факт)</c:v>
                </c:pt>
                <c:pt idx="5">
                  <c:v>2020 (факт)</c:v>
                </c:pt>
                <c:pt idx="6">
                  <c:v>2021 (прогноз)</c:v>
                </c:pt>
                <c:pt idx="7">
                  <c:v>2022 (прогноз)</c:v>
                </c:pt>
                <c:pt idx="8">
                  <c:v>2023 (прогноз)</c:v>
                </c:pt>
                <c:pt idx="9">
                  <c:v>2024 (прогноз)</c:v>
                </c:pt>
              </c:strCache>
            </c:strRef>
          </c:cat>
          <c:val>
            <c:numRef>
              <c:f>Лист1!$C$25:$C$34</c:f>
              <c:numCache>
                <c:formatCode>#,##0.0</c:formatCode>
                <c:ptCount val="10"/>
                <c:pt idx="0">
                  <c:v>882.77647911000054</c:v>
                </c:pt>
                <c:pt idx="1">
                  <c:v>733.70476510000003</c:v>
                </c:pt>
                <c:pt idx="2">
                  <c:v>790.50761685999908</c:v>
                </c:pt>
                <c:pt idx="3">
                  <c:v>1027.8</c:v>
                </c:pt>
                <c:pt idx="4">
                  <c:v>1073.2</c:v>
                </c:pt>
                <c:pt idx="5">
                  <c:v>1058.5999999999999</c:v>
                </c:pt>
                <c:pt idx="6">
                  <c:v>1215.8</c:v>
                </c:pt>
                <c:pt idx="7">
                  <c:v>1221.4000000000001</c:v>
                </c:pt>
                <c:pt idx="8">
                  <c:v>1250.5</c:v>
                </c:pt>
                <c:pt idx="9">
                  <c:v>1210</c:v>
                </c:pt>
              </c:numCache>
            </c:numRef>
          </c:val>
        </c:ser>
        <c:ser>
          <c:idx val="1"/>
          <c:order val="1"/>
          <c:tx>
            <c:strRef>
              <c:f>Лист1!$D$22</c:f>
              <c:strCache>
                <c:ptCount val="1"/>
                <c:pt idx="0">
                  <c:v>Расходы</c:v>
                </c:pt>
              </c:strCache>
            </c:strRef>
          </c:tx>
          <c:spPr>
            <a:ln>
              <a:solidFill>
                <a:srgbClr val="257129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4092323075214032E-2"/>
                  <c:y val="2.8600425778517079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4643968130525241E-2"/>
                  <c:y val="-3.575053222314637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9919790658180838E-2"/>
                  <c:y val="3.813390103802281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8580782690812152E-2"/>
                  <c:y val="5.243411392728152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4879685987271295E-2"/>
                  <c:y val="-2.8600425778517138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1730234339041876E-2"/>
                  <c:y val="-4.5284007482652065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3.8580782690812152E-2"/>
                  <c:y val="-3.0983794593393579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3.8580782690812152E-2"/>
                  <c:y val="-3.3367163408269992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4.4879685987271406E-2"/>
                  <c:y val="3.3367163408270006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2.1387876545463286E-2"/>
                  <c:y val="3.3367163408270006E-2"/>
                </c:manualLayout>
              </c:layout>
              <c:dLblPos val="r"/>
              <c:showVal val="1"/>
            </c:dLbl>
            <c:txPr>
              <a:bodyPr anchor="t" anchorCtr="1"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Liberation Serif" pitchFamily="18" charset="0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Лист1!$B$25:$B$34</c:f>
              <c:strCache>
                <c:ptCount val="10"/>
                <c:pt idx="0">
                  <c:v>2015 (факт)</c:v>
                </c:pt>
                <c:pt idx="1">
                  <c:v>2016 (факт)</c:v>
                </c:pt>
                <c:pt idx="2">
                  <c:v>2017 (факт)</c:v>
                </c:pt>
                <c:pt idx="3">
                  <c:v>2018 (факт)</c:v>
                </c:pt>
                <c:pt idx="4">
                  <c:v>2019 (факт)</c:v>
                </c:pt>
                <c:pt idx="5">
                  <c:v>2020 (факт)</c:v>
                </c:pt>
                <c:pt idx="6">
                  <c:v>2021 (прогноз)</c:v>
                </c:pt>
                <c:pt idx="7">
                  <c:v>2022 (прогноз)</c:v>
                </c:pt>
                <c:pt idx="8">
                  <c:v>2023 (прогноз)</c:v>
                </c:pt>
                <c:pt idx="9">
                  <c:v>2024 (прогноз)</c:v>
                </c:pt>
              </c:strCache>
            </c:strRef>
          </c:cat>
          <c:val>
            <c:numRef>
              <c:f>Лист1!$D$25:$D$34</c:f>
              <c:numCache>
                <c:formatCode>#,##0.0</c:formatCode>
                <c:ptCount val="10"/>
                <c:pt idx="0">
                  <c:v>775.32642080999869</c:v>
                </c:pt>
                <c:pt idx="1">
                  <c:v>750.92499507999992</c:v>
                </c:pt>
                <c:pt idx="2">
                  <c:v>736.65879564000079</c:v>
                </c:pt>
                <c:pt idx="3">
                  <c:v>1027.0999999999999</c:v>
                </c:pt>
                <c:pt idx="4">
                  <c:v>1097.8</c:v>
                </c:pt>
                <c:pt idx="5">
                  <c:v>1067</c:v>
                </c:pt>
                <c:pt idx="6">
                  <c:v>1283</c:v>
                </c:pt>
                <c:pt idx="7">
                  <c:v>1232.5999999999999</c:v>
                </c:pt>
                <c:pt idx="8">
                  <c:v>1231.2</c:v>
                </c:pt>
                <c:pt idx="9">
                  <c:v>1164.7</c:v>
                </c:pt>
              </c:numCache>
            </c:numRef>
          </c:val>
        </c:ser>
        <c:ser>
          <c:idx val="2"/>
          <c:order val="2"/>
          <c:tx>
            <c:strRef>
              <c:f>Лист1!$E$22</c:f>
              <c:strCache>
                <c:ptCount val="1"/>
                <c:pt idx="0">
                  <c:v>Дефицит (-Профицит)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6214850135699202E-2"/>
                  <c:y val="1.6683581704135045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3069242306410451E-2"/>
                  <c:y val="-1.906695051901144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1490672663354979E-2"/>
                  <c:y val="2.1450319333887823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8341221015125363E-2"/>
                  <c:y val="-2.8600425778517211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4643968130525241E-2"/>
                  <c:y val="-2.8600425778517152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2.5195613185836525E-2"/>
                  <c:y val="2.8600425778517152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9919790658180838E-2"/>
                  <c:y val="-1.906695051901152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2.9915946839240086E-2"/>
                  <c:y val="3.098379459339359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3.4643968130525261E-2"/>
                  <c:y val="-1.9066950519011343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4.0942871426984301E-2"/>
                  <c:y val="-1.6683581704135142E-2"/>
                </c:manualLayout>
              </c:layout>
              <c:dLblPos val="r"/>
              <c:showVal val="1"/>
            </c:dLbl>
            <c:txPr>
              <a:bodyPr rot="0" anchor="t" anchorCtr="1"/>
              <a:lstStyle/>
              <a:p>
                <a:pPr>
                  <a:defRPr sz="1200">
                    <a:latin typeface="Liberation Serif" pitchFamily="18" charset="0"/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Лист1!$B$25:$B$34</c:f>
              <c:strCache>
                <c:ptCount val="10"/>
                <c:pt idx="0">
                  <c:v>2015 (факт)</c:v>
                </c:pt>
                <c:pt idx="1">
                  <c:v>2016 (факт)</c:v>
                </c:pt>
                <c:pt idx="2">
                  <c:v>2017 (факт)</c:v>
                </c:pt>
                <c:pt idx="3">
                  <c:v>2018 (факт)</c:v>
                </c:pt>
                <c:pt idx="4">
                  <c:v>2019 (факт)</c:v>
                </c:pt>
                <c:pt idx="5">
                  <c:v>2020 (факт)</c:v>
                </c:pt>
                <c:pt idx="6">
                  <c:v>2021 (прогноз)</c:v>
                </c:pt>
                <c:pt idx="7">
                  <c:v>2022 (прогноз)</c:v>
                </c:pt>
                <c:pt idx="8">
                  <c:v>2023 (прогноз)</c:v>
                </c:pt>
                <c:pt idx="9">
                  <c:v>2024 (прогноз)</c:v>
                </c:pt>
              </c:strCache>
            </c:strRef>
          </c:cat>
          <c:val>
            <c:numRef>
              <c:f>Лист1!$E$25:$E$34</c:f>
              <c:numCache>
                <c:formatCode>#,##0.0</c:formatCode>
                <c:ptCount val="10"/>
                <c:pt idx="0">
                  <c:v>-107.45005830000001</c:v>
                </c:pt>
                <c:pt idx="1">
                  <c:v>17.220229979999949</c:v>
                </c:pt>
                <c:pt idx="2">
                  <c:v>-53.848821219999991</c:v>
                </c:pt>
                <c:pt idx="3">
                  <c:v>-0.7000000000000457</c:v>
                </c:pt>
                <c:pt idx="4">
                  <c:v>24.599999999999909</c:v>
                </c:pt>
                <c:pt idx="5">
                  <c:v>8.4000000000000927</c:v>
                </c:pt>
                <c:pt idx="6">
                  <c:v>67.200000000000045</c:v>
                </c:pt>
                <c:pt idx="7">
                  <c:v>11.19999999999982</c:v>
                </c:pt>
                <c:pt idx="8">
                  <c:v>-19.29999999999993</c:v>
                </c:pt>
                <c:pt idx="9">
                  <c:v>-45.300000000000004</c:v>
                </c:pt>
              </c:numCache>
            </c:numRef>
          </c:val>
        </c:ser>
        <c:marker val="1"/>
        <c:axId val="129598976"/>
        <c:axId val="129600512"/>
      </c:lineChart>
      <c:catAx>
        <c:axId val="129598976"/>
        <c:scaling>
          <c:orientation val="minMax"/>
        </c:scaling>
        <c:axPos val="b"/>
        <c:minorGridlines/>
        <c:numFmt formatCode="General" sourceLinked="1"/>
        <c:tickLblPos val="low"/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9600512"/>
        <c:crosses val="autoZero"/>
        <c:auto val="1"/>
        <c:lblAlgn val="ctr"/>
        <c:lblOffset val="100"/>
      </c:catAx>
      <c:valAx>
        <c:axId val="129600512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29598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055865921787705"/>
          <c:y val="0.45185153567644282"/>
          <c:w val="0.29623388362148018"/>
          <c:h val="0.1449255759991627"/>
        </c:manualLayout>
      </c:layout>
      <c:overlay val="1"/>
      <c:spPr>
        <a:noFill/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747803797576045E-2"/>
          <c:y val="2.8072552980664203E-2"/>
          <c:w val="0.67595317237023922"/>
          <c:h val="0.90964898055639165"/>
        </c:manualLayout>
      </c:layout>
      <c:barChart>
        <c:barDir val="col"/>
        <c:grouping val="stacked"/>
        <c:ser>
          <c:idx val="0"/>
          <c:order val="0"/>
          <c:tx>
            <c:strRef>
              <c:f>Лист5!$B$6</c:f>
              <c:strCache>
                <c:ptCount val="1"/>
                <c:pt idx="0">
                  <c:v>Дотации бюджетам городских округов на выравнивание бюджетной обеспеченности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Лист5!$C$5:$F$5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Лист5!$C$6:$F$6</c:f>
              <c:numCache>
                <c:formatCode>General</c:formatCode>
                <c:ptCount val="4"/>
                <c:pt idx="0">
                  <c:v>212.1</c:v>
                </c:pt>
                <c:pt idx="1">
                  <c:v>259.2</c:v>
                </c:pt>
                <c:pt idx="2">
                  <c:v>179.9</c:v>
                </c:pt>
                <c:pt idx="3" formatCode="0.0">
                  <c:v>149.1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AE-47C2-B1AB-A4AE4852E45D}"/>
            </c:ext>
          </c:extLst>
        </c:ser>
        <c:ser>
          <c:idx val="1"/>
          <c:order val="1"/>
          <c:tx>
            <c:strRef>
              <c:f>Лист5!$B$7</c:f>
              <c:strCache>
                <c:ptCount val="1"/>
                <c:pt idx="0">
                  <c:v>Субсидии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Лист5!$C$5:$F$5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Лист5!$C$7:$F$7</c:f>
              <c:numCache>
                <c:formatCode>0.0</c:formatCode>
                <c:ptCount val="4"/>
                <c:pt idx="0">
                  <c:v>85.7</c:v>
                </c:pt>
                <c:pt idx="1">
                  <c:v>55</c:v>
                </c:pt>
                <c:pt idx="2" formatCode="General">
                  <c:v>26.7</c:v>
                </c:pt>
                <c:pt idx="3" formatCode="General">
                  <c:v>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AE-47C2-B1AB-A4AE4852E45D}"/>
            </c:ext>
          </c:extLst>
        </c:ser>
        <c:ser>
          <c:idx val="2"/>
          <c:order val="2"/>
          <c:tx>
            <c:strRef>
              <c:f>Лист5!$B$8</c:f>
              <c:strCache>
                <c:ptCount val="1"/>
                <c:pt idx="0">
                  <c:v>Субвенции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Лист5!$C$5:$F$5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Лист5!$C$8:$F$8</c:f>
              <c:numCache>
                <c:formatCode>General</c:formatCode>
                <c:ptCount val="4"/>
                <c:pt idx="0">
                  <c:v>445.9</c:v>
                </c:pt>
                <c:pt idx="1">
                  <c:v>493.6</c:v>
                </c:pt>
                <c:pt idx="2">
                  <c:v>510.2</c:v>
                </c:pt>
                <c:pt idx="3">
                  <c:v>520.6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AE-47C2-B1AB-A4AE4852E45D}"/>
            </c:ext>
          </c:extLst>
        </c:ser>
        <c:ser>
          <c:idx val="3"/>
          <c:order val="3"/>
          <c:tx>
            <c:strRef>
              <c:f>Лист5!$B$9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Лист5!$C$9:$F$9</c:f>
              <c:numCache>
                <c:formatCode>General</c:formatCode>
                <c:ptCount val="4"/>
                <c:pt idx="0" formatCode="#,##0.0">
                  <c:v>12.8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94-406A-9724-51C26233FE59}"/>
            </c:ext>
          </c:extLst>
        </c:ser>
        <c:overlap val="100"/>
        <c:axId val="137221632"/>
        <c:axId val="137223168"/>
      </c:barChart>
      <c:catAx>
        <c:axId val="137221632"/>
        <c:scaling>
          <c:orientation val="minMax"/>
        </c:scaling>
        <c:axPos val="b"/>
        <c:numFmt formatCode="General" sourceLinked="1"/>
        <c:tickLblPos val="nextTo"/>
        <c:crossAx val="137223168"/>
        <c:crosses val="autoZero"/>
        <c:auto val="1"/>
        <c:lblAlgn val="ctr"/>
        <c:lblOffset val="100"/>
      </c:catAx>
      <c:valAx>
        <c:axId val="137223168"/>
        <c:scaling>
          <c:orientation val="minMax"/>
        </c:scaling>
        <c:delete val="1"/>
        <c:axPos val="l"/>
        <c:numFmt formatCode="General" sourceLinked="1"/>
        <c:tickLblPos val="none"/>
        <c:crossAx val="13722163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152400" h="50800" prst="softRound"/>
        </a:sp3d>
      </c:spPr>
    </c:plotArea>
    <c:legend>
      <c:legendPos val="r"/>
      <c:layout/>
    </c:legend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100"/>
      <c:perspective val="30"/>
    </c:view3D>
    <c:plotArea>
      <c:layout>
        <c:manualLayout>
          <c:layoutTarget val="inner"/>
          <c:xMode val="edge"/>
          <c:yMode val="edge"/>
          <c:x val="3.7958745324593777E-4"/>
          <c:y val="7.7825854998031574E-2"/>
          <c:w val="0.81412284857321704"/>
          <c:h val="0.79070786417838146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1.3941723070405861E-2"/>
                  <c:y val="0.12928122613814436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  Общегосударственные вопросы; </a:t>
                    </a:r>
                    <a:endParaRPr lang="ru-RU" smtClean="0"/>
                  </a:p>
                  <a:p>
                    <a:r>
                      <a:rPr lang="ru-RU" smtClean="0"/>
                      <a:t>8,8</a:t>
                    </a:r>
                    <a:r>
                      <a:rPr lang="ru-RU"/>
                      <a:t>%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8.1494065551263345E-2"/>
                  <c:y val="0.1560982390083879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безопасность и правоохранительная деятельность; </a:t>
                    </a:r>
                    <a:endParaRPr lang="ru-RU" dirty="0" smtClean="0"/>
                  </a:p>
                  <a:p>
                    <a:r>
                      <a:rPr lang="ru-RU" dirty="0" smtClean="0"/>
                      <a:t>0,8</a:t>
                    </a:r>
                    <a:r>
                      <a:rPr lang="ru-RU" dirty="0"/>
                      <a:t>%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0.15246632796055803"/>
                  <c:y val="8.91413695098968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экономика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6,6</a:t>
                    </a:r>
                    <a:r>
                      <a:rPr lang="ru-RU" dirty="0"/>
                      <a:t>%</a:t>
                    </a:r>
                  </a:p>
                </c:rich>
              </c:tx>
              <c:showVal val="1"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  Жилищно-коммунальное хозяйство</a:t>
                    </a:r>
                    <a:r>
                      <a:rPr lang="ru-RU" smtClean="0"/>
                      <a:t>;</a:t>
                    </a:r>
                  </a:p>
                  <a:p>
                    <a:r>
                      <a:rPr lang="ru-RU" smtClean="0"/>
                      <a:t>10,5</a:t>
                    </a:r>
                    <a:r>
                      <a:rPr lang="ru-RU"/>
                      <a:t>%</a:t>
                    </a:r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0.15229092320581269"/>
                  <c:y val="2.130489857588260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  Образование; </a:t>
                    </a:r>
                    <a:endParaRPr lang="ru-RU" smtClean="0"/>
                  </a:p>
                  <a:p>
                    <a:r>
                      <a:rPr lang="ru-RU" smtClean="0"/>
                      <a:t>57,3</a:t>
                    </a:r>
                    <a:r>
                      <a:rPr lang="ru-RU"/>
                      <a:t>%</a:t>
                    </a:r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6.2279404601316694E-2"/>
                  <c:y val="-5.028875050482722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Культура, Кинематография; </a:t>
                    </a:r>
                    <a:endParaRPr lang="ru-RU" smtClean="0"/>
                  </a:p>
                  <a:p>
                    <a:r>
                      <a:rPr lang="ru-RU" smtClean="0"/>
                      <a:t>5,2</a:t>
                    </a:r>
                    <a:r>
                      <a:rPr lang="ru-RU"/>
                      <a:t>%</a:t>
                    </a:r>
                  </a:p>
                </c:rich>
              </c:tx>
              <c:showVal val="1"/>
              <c:showCatName val="1"/>
            </c:dLbl>
            <c:dLbl>
              <c:idx val="6"/>
              <c:layout>
                <c:manualLayout>
                  <c:x val="-0.20690350090870063"/>
                  <c:y val="2.919866504071683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  Социальная политика</a:t>
                    </a:r>
                    <a:r>
                      <a:rPr lang="ru-RU" smtClean="0"/>
                      <a:t>;</a:t>
                    </a:r>
                  </a:p>
                  <a:p>
                    <a:r>
                      <a:rPr lang="ru-RU" smtClean="0"/>
                      <a:t> </a:t>
                    </a:r>
                    <a:r>
                      <a:rPr lang="ru-RU"/>
                      <a:t>9,5%</a:t>
                    </a:r>
                  </a:p>
                </c:rich>
              </c:tx>
              <c:showVal val="1"/>
              <c:showCatName val="1"/>
            </c:dLbl>
            <c:dLbl>
              <c:idx val="7"/>
              <c:layout>
                <c:manualLayout>
                  <c:x val="1.6876679583264782E-2"/>
                  <c:y val="-0.209664817698499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  Физическая культура и спорт; </a:t>
                    </a:r>
                    <a:endParaRPr lang="ru-RU" smtClean="0"/>
                  </a:p>
                  <a:p>
                    <a:r>
                      <a:rPr lang="ru-RU" smtClean="0"/>
                      <a:t>1,2</a:t>
                    </a:r>
                    <a:r>
                      <a:rPr lang="ru-RU"/>
                      <a:t>%</a:t>
                    </a:r>
                  </a:p>
                </c:rich>
              </c:tx>
              <c:showVal val="1"/>
              <c:showCatName val="1"/>
            </c:dLbl>
            <c:dLbl>
              <c:idx val="8"/>
              <c:layout>
                <c:manualLayout>
                  <c:x val="2.1397488922551468E-2"/>
                  <c:y val="-8.06674927699556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</a:t>
                    </a:r>
                    <a:r>
                      <a:rPr lang="ru-RU" dirty="0"/>
                      <a:t>Средства массовой информации; </a:t>
                    </a:r>
                    <a:endParaRPr lang="ru-RU" dirty="0" smtClean="0"/>
                  </a:p>
                  <a:p>
                    <a:r>
                      <a:rPr lang="ru-RU" dirty="0" smtClean="0"/>
                      <a:t>0,04</a:t>
                    </a:r>
                    <a:r>
                      <a:rPr lang="ru-RU" dirty="0"/>
                      <a:t>%</a:t>
                    </a:r>
                  </a:p>
                </c:rich>
              </c:tx>
              <c:showVal val="1"/>
              <c:showCatName val="1"/>
            </c:dLbl>
            <c:dLbl>
              <c:idx val="9"/>
              <c:layout>
                <c:manualLayout>
                  <c:x val="1.919039122352156E-2"/>
                  <c:y val="6.236653155923018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  Обслуживание государственного (муниципального) долга; </a:t>
                    </a:r>
                    <a:endParaRPr lang="ru-RU" smtClean="0"/>
                  </a:p>
                  <a:p>
                    <a:r>
                      <a:rPr lang="ru-RU" smtClean="0"/>
                      <a:t>0,04</a:t>
                    </a:r>
                    <a:r>
                      <a:rPr lang="ru-RU"/>
                      <a:t>%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Документ!$A$6:$A$15</c:f>
              <c:strCache>
                <c:ptCount val="10"/>
                <c:pt idx="0">
                  <c:v>  Общегосударственные вопросы</c:v>
                </c:pt>
                <c:pt idx="1">
                  <c:v>  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  Жилищно-коммунальное хозяйство</c:v>
                </c:pt>
                <c:pt idx="4">
                  <c:v>  Образование</c:v>
                </c:pt>
                <c:pt idx="5">
                  <c:v>Культура, Кинематография</c:v>
                </c:pt>
                <c:pt idx="6">
                  <c:v>  Социальная политика</c:v>
                </c:pt>
                <c:pt idx="7">
                  <c:v>  Физическая культура и спорт</c:v>
                </c:pt>
                <c:pt idx="8">
                  <c:v>  Средства массовой информации</c:v>
                </c:pt>
                <c:pt idx="9">
                  <c:v>  Обслуживание государственного (муниципального) долга</c:v>
                </c:pt>
              </c:strCache>
            </c:strRef>
          </c:cat>
          <c:val>
            <c:numRef>
              <c:f>Документ!$S$6:$S$15</c:f>
              <c:numCache>
                <c:formatCode>0.0%</c:formatCode>
                <c:ptCount val="10"/>
                <c:pt idx="0">
                  <c:v>8.7940078859618492E-2</c:v>
                </c:pt>
                <c:pt idx="1">
                  <c:v>8.1170854393665271E-3</c:v>
                </c:pt>
                <c:pt idx="2">
                  <c:v>6.5571169183088945E-2</c:v>
                </c:pt>
                <c:pt idx="3">
                  <c:v>0.10549291723796618</c:v>
                </c:pt>
                <c:pt idx="4">
                  <c:v>0.57274828447877646</c:v>
                </c:pt>
                <c:pt idx="5">
                  <c:v>5.2305894999878526E-2</c:v>
                </c:pt>
                <c:pt idx="6">
                  <c:v>9.4938997379459822E-2</c:v>
                </c:pt>
                <c:pt idx="7">
                  <c:v>1.2118070373285087E-2</c:v>
                </c:pt>
                <c:pt idx="8" formatCode="0.00%">
                  <c:v>3.6184557469352792E-4</c:v>
                </c:pt>
                <c:pt idx="9" formatCode="0.00%">
                  <c:v>4.0565647387166734E-4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53111653760192756"/>
          <c:y val="2.4557749560878611E-2"/>
          <c:w val="0.41486043592754157"/>
          <c:h val="0.9508845008782425"/>
        </c:manualLayout>
      </c:layout>
      <c:barChart>
        <c:barDir val="bar"/>
        <c:grouping val="clustered"/>
        <c:ser>
          <c:idx val="0"/>
          <c:order val="0"/>
          <c:dLbls>
            <c:showVal val="1"/>
          </c:dLbls>
          <c:cat>
            <c:strRef>
              <c:f>Документ!$A$7:$A$23</c:f>
              <c:strCache>
                <c:ptCount val="17"/>
                <c:pt idx="0">
                  <c:v> 1. "Стимулирование развития инфраструктуры Камышловского городского округа"</c:v>
                </c:pt>
                <c:pt idx="1">
                  <c:v> 2. "Развитие транспортного комплекса на территории Камышловского городского округа"</c:v>
                </c:pt>
                <c:pt idx="2">
                  <c:v> 3. "Развитие жилищно-коммунального хозяйства и повышение энергетической эффективности Камышловского городского округа"</c:v>
                </c:pt>
                <c:pt idx="3">
                  <c:v> 4. "Благоустройство и озеленение Камышловского городского округа"</c:v>
                </c:pt>
                <c:pt idx="4">
                  <c:v> 5. "Охрана окружающей среды Камышловского городского округа"</c:v>
                </c:pt>
                <c:pt idx="5">
                  <c:v> 6. "Обеспечение мероприятий по повышению безопасности дорожного движения на территории Камышловского городского округа"</c:v>
                </c:pt>
                <c:pt idx="6">
                  <c:v> 7. "Социальная поддержка отдельных категорий граждан на территории Камышловского городского округа"</c:v>
                </c:pt>
                <c:pt idx="7">
                  <c:v> 8. "Развитие малого и среднего предпринимательства на территории Камышловского городского округа"</c:v>
                </c:pt>
                <c:pt idx="8">
                  <c:v> 9. "Обеспечение мероприятий по гражданской обороне, предупреждению чрезвычайных ситуаций природного и техногенного характера, безопасности людей на водных объектах на территории Камышловского городского округа"</c:v>
                </c:pt>
                <c:pt idx="9">
                  <c:v> 10. "Пожарная безопасность на территории Камышловского городского округа"</c:v>
                </c:pt>
                <c:pt idx="10">
                  <c:v> 11. "Обеспечение деятельности по комплектованию, учету, хранению и использованию архивных документов"</c:v>
                </c:pt>
                <c:pt idx="11">
                  <c:v> 12. "Информационное обеспечение деятельности органов местного самоуправления Камышловского городского округа"</c:v>
                </c:pt>
                <c:pt idx="12">
                  <c:v> 13. "Обеспечение реализации мероприятий муниципальной программы "Развитие социально-экономического комплекса Камышловского городского округа на 2021 - 2027 годы"</c:v>
                </c:pt>
                <c:pt idx="13">
                  <c:v>14. "Ремонт муниципального жилого фонда на территории Камышловского городского округа"</c:v>
                </c:pt>
                <c:pt idx="14">
                  <c:v> 15. "Переселение граждан на территории Камышловского городского округа из аварийного жилищного фонда"</c:v>
                </c:pt>
                <c:pt idx="15">
                  <c:v> 16. "Обеспечение жильем молодых семей"</c:v>
                </c:pt>
                <c:pt idx="16">
                  <c:v> 17. "Предоставление региональной поддержки молодым семьям на улучшение жилищных условий"</c:v>
                </c:pt>
              </c:strCache>
            </c:strRef>
          </c:cat>
          <c:val>
            <c:numRef>
              <c:f>Документ!$T$7:$T$23</c:f>
              <c:numCache>
                <c:formatCode>#,##0.0</c:formatCode>
                <c:ptCount val="17"/>
                <c:pt idx="0">
                  <c:v>19.539000000000001</c:v>
                </c:pt>
                <c:pt idx="1">
                  <c:v>1.4</c:v>
                </c:pt>
                <c:pt idx="2">
                  <c:v>49.948400000000007</c:v>
                </c:pt>
                <c:pt idx="3">
                  <c:v>11.964655</c:v>
                </c:pt>
                <c:pt idx="4">
                  <c:v>1.09385</c:v>
                </c:pt>
                <c:pt idx="5">
                  <c:v>64.629222999999982</c:v>
                </c:pt>
                <c:pt idx="6">
                  <c:v>110.29440000000002</c:v>
                </c:pt>
                <c:pt idx="7">
                  <c:v>0.26879999999999998</c:v>
                </c:pt>
                <c:pt idx="8">
                  <c:v>0.73400000000000065</c:v>
                </c:pt>
                <c:pt idx="9">
                  <c:v>1.0601</c:v>
                </c:pt>
                <c:pt idx="10">
                  <c:v>5.0090000000000003</c:v>
                </c:pt>
                <c:pt idx="11">
                  <c:v>0.44600000000000001</c:v>
                </c:pt>
                <c:pt idx="12">
                  <c:v>35.966901</c:v>
                </c:pt>
                <c:pt idx="13">
                  <c:v>1.1725380000000001</c:v>
                </c:pt>
                <c:pt idx="14">
                  <c:v>1.806505</c:v>
                </c:pt>
                <c:pt idx="15">
                  <c:v>0.40200000000000002</c:v>
                </c:pt>
                <c:pt idx="16">
                  <c:v>0.20076300000000041</c:v>
                </c:pt>
              </c:numCache>
            </c:numRef>
          </c:val>
        </c:ser>
        <c:axId val="137405952"/>
        <c:axId val="137407488"/>
      </c:barChart>
      <c:catAx>
        <c:axId val="137405952"/>
        <c:scaling>
          <c:orientation val="maxMin"/>
        </c:scaling>
        <c:axPos val="l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7407488"/>
        <c:crosses val="autoZero"/>
        <c:auto val="1"/>
        <c:lblAlgn val="ctr"/>
        <c:lblOffset val="100"/>
      </c:catAx>
      <c:valAx>
        <c:axId val="137407488"/>
        <c:scaling>
          <c:orientation val="minMax"/>
        </c:scaling>
        <c:delete val="1"/>
        <c:axPos val="t"/>
        <c:numFmt formatCode="#,##0.0" sourceLinked="1"/>
        <c:tickLblPos val="none"/>
        <c:crossAx val="137405952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dLbls>
            <c:showVal val="1"/>
          </c:dLbls>
          <c:cat>
            <c:strRef>
              <c:f>Документ!$A$25:$A$35</c:f>
              <c:strCache>
                <c:ptCount val="11"/>
                <c:pt idx="0">
                  <c:v>1. "Развитие системы дошкольного образования в Камышловском городском округе"</c:v>
                </c:pt>
                <c:pt idx="1">
                  <c:v>2. "Развитие системы общего образования в Камышловском городском округе"</c:v>
                </c:pt>
                <c:pt idx="2">
                  <c:v>3. "Развитие системы дополнительного образования в Камышловском городском округе"</c:v>
                </c:pt>
                <c:pt idx="3">
                  <c:v>4. "Развитие культуры в Камышловском городском округе"</c:v>
                </c:pt>
                <c:pt idx="4">
                  <c:v>5. "Развитие образования в сфере культуры в Камышловском городском округе"</c:v>
                </c:pt>
                <c:pt idx="5">
                  <c:v>6. "Развитие физической культуры и спорта в Камышловском городском округе"</c:v>
                </c:pt>
                <c:pt idx="6">
                  <c:v>7. "Организация отдыха и оздоровления детей в Камышловском городском округе"</c:v>
                </c:pt>
                <c:pt idx="7">
                  <c:v>8. "Развитие молодежной политики в Камышловском городском округе"</c:v>
                </c:pt>
                <c:pt idx="8">
                  <c:v>9. "Патриотическое воспитание граждан в Камышловском городском округе"</c:v>
                </c:pt>
                <c:pt idx="9">
                  <c:v>10. "Профилактика асоциальных явлений в Камышловском городском округе"</c:v>
                </c:pt>
                <c:pt idx="10">
                  <c:v>11. "Обеспечение реализации муниципальной программы Камышловского городского округа "Развитие образования, культуры, спорта и молодежной политики в Камышловском городском округе до 2027 года"</c:v>
                </c:pt>
              </c:strCache>
            </c:strRef>
          </c:cat>
          <c:val>
            <c:numRef>
              <c:f>Документ!$T$25:$T$35</c:f>
              <c:numCache>
                <c:formatCode>#,##0.0</c:formatCode>
                <c:ptCount val="11"/>
                <c:pt idx="0">
                  <c:v>281.09180099999969</c:v>
                </c:pt>
                <c:pt idx="1">
                  <c:v>296.17192</c:v>
                </c:pt>
                <c:pt idx="2">
                  <c:v>56.846730000000001</c:v>
                </c:pt>
                <c:pt idx="3">
                  <c:v>51.080477000000002</c:v>
                </c:pt>
                <c:pt idx="4">
                  <c:v>36.902157000000003</c:v>
                </c:pt>
                <c:pt idx="5">
                  <c:v>14.93637</c:v>
                </c:pt>
                <c:pt idx="6">
                  <c:v>15.0875</c:v>
                </c:pt>
                <c:pt idx="7">
                  <c:v>0.45</c:v>
                </c:pt>
                <c:pt idx="8">
                  <c:v>0.2</c:v>
                </c:pt>
                <c:pt idx="9">
                  <c:v>0.25</c:v>
                </c:pt>
                <c:pt idx="10">
                  <c:v>19.202244999999916</c:v>
                </c:pt>
              </c:numCache>
            </c:numRef>
          </c:val>
        </c:ser>
        <c:axId val="137447296"/>
        <c:axId val="137448832"/>
      </c:barChart>
      <c:catAx>
        <c:axId val="137447296"/>
        <c:scaling>
          <c:orientation val="maxMin"/>
        </c:scaling>
        <c:axPos val="l"/>
        <c:tickLblPos val="nextTo"/>
        <c:crossAx val="137448832"/>
        <c:crosses val="autoZero"/>
        <c:auto val="1"/>
        <c:lblAlgn val="ctr"/>
        <c:lblOffset val="100"/>
      </c:catAx>
      <c:valAx>
        <c:axId val="137448832"/>
        <c:scaling>
          <c:orientation val="minMax"/>
        </c:scaling>
        <c:delete val="1"/>
        <c:axPos val="t"/>
        <c:numFmt formatCode="#,##0.0" sourceLinked="1"/>
        <c:tickLblPos val="none"/>
        <c:crossAx val="137447296"/>
        <c:crosses val="autoZero"/>
        <c:crossBetween val="between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="1">
                    <a:latin typeface="Liberation Serif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Документ!$A$123:$A$125</c:f>
              <c:strCache>
                <c:ptCount val="3"/>
                <c:pt idx="0">
                  <c:v>        Инвентаризация и оценка муниципального имущества</c:v>
                </c:pt>
                <c:pt idx="1">
                  <c:v>        Межевание земельных участков</c:v>
                </c:pt>
                <c:pt idx="2">
                  <c:v>        Прочие расходы на управление и содержание программы</c:v>
                </c:pt>
              </c:strCache>
            </c:strRef>
          </c:cat>
          <c:val>
            <c:numRef>
              <c:f>Документ!$T$123:$T$125</c:f>
              <c:numCache>
                <c:formatCode>#,##0.0</c:formatCode>
                <c:ptCount val="3"/>
                <c:pt idx="0">
                  <c:v>0.70000000000000062</c:v>
                </c:pt>
                <c:pt idx="1">
                  <c:v>0.30000000000000032</c:v>
                </c:pt>
                <c:pt idx="2">
                  <c:v>1.41</c:v>
                </c:pt>
              </c:numCache>
            </c:numRef>
          </c:val>
        </c:ser>
        <c:axId val="137515392"/>
        <c:axId val="137516928"/>
      </c:barChart>
      <c:catAx>
        <c:axId val="137515392"/>
        <c:scaling>
          <c:orientation val="maxMin"/>
        </c:scaling>
        <c:axPos val="l"/>
        <c:tickLblPos val="nextTo"/>
        <c:txPr>
          <a:bodyPr/>
          <a:lstStyle/>
          <a:p>
            <a:pPr>
              <a:defRPr sz="1200">
                <a:latin typeface="Liberation Serif" pitchFamily="18" charset="0"/>
              </a:defRPr>
            </a:pPr>
            <a:endParaRPr lang="ru-RU"/>
          </a:p>
        </c:txPr>
        <c:crossAx val="137516928"/>
        <c:crosses val="autoZero"/>
        <c:auto val="1"/>
        <c:lblAlgn val="ctr"/>
        <c:lblOffset val="100"/>
      </c:catAx>
      <c:valAx>
        <c:axId val="137516928"/>
        <c:scaling>
          <c:orientation val="minMax"/>
        </c:scaling>
        <c:delete val="1"/>
        <c:axPos val="t"/>
        <c:numFmt formatCode="#,##0.0" sourceLinked="1"/>
        <c:tickLblPos val="none"/>
        <c:crossAx val="137515392"/>
        <c:crosses val="autoZero"/>
        <c:crossBetween val="between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="1">
                    <a:latin typeface="Liberation Serif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Документ!$A$127:$A$130</c:f>
              <c:strCache>
                <c:ptCount val="4"/>
                <c:pt idx="0">
                  <c:v>        Благоустройство дворовых территорий многоквартирных домов</c:v>
                </c:pt>
                <c:pt idx="1">
                  <c:v>        Благоустройство общественных территорий</c:v>
                </c:pt>
                <c:pt idx="2">
                  <c:v>        Общепрограммные расходы</c:v>
                </c:pt>
                <c:pt idx="3">
                  <c:v>        Федеральный проект "Формирование комфортной городской среды"</c:v>
                </c:pt>
              </c:strCache>
            </c:strRef>
          </c:cat>
          <c:val>
            <c:numRef>
              <c:f>Документ!$T$127:$T$130</c:f>
              <c:numCache>
                <c:formatCode>#,##0.0</c:formatCode>
                <c:ptCount val="4"/>
                <c:pt idx="0">
                  <c:v>0.5</c:v>
                </c:pt>
                <c:pt idx="1">
                  <c:v>0.64200000000000212</c:v>
                </c:pt>
                <c:pt idx="2">
                  <c:v>0.1038</c:v>
                </c:pt>
                <c:pt idx="3">
                  <c:v>30</c:v>
                </c:pt>
              </c:numCache>
            </c:numRef>
          </c:val>
        </c:ser>
        <c:axId val="137647616"/>
        <c:axId val="137649152"/>
      </c:barChart>
      <c:catAx>
        <c:axId val="137647616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latin typeface="Liberation Serif" pitchFamily="18" charset="0"/>
              </a:defRPr>
            </a:pPr>
            <a:endParaRPr lang="ru-RU"/>
          </a:p>
        </c:txPr>
        <c:crossAx val="137649152"/>
        <c:crosses val="autoZero"/>
        <c:auto val="1"/>
        <c:lblAlgn val="ctr"/>
        <c:lblOffset val="100"/>
      </c:catAx>
      <c:valAx>
        <c:axId val="137649152"/>
        <c:scaling>
          <c:orientation val="minMax"/>
        </c:scaling>
        <c:delete val="1"/>
        <c:axPos val="b"/>
        <c:numFmt formatCode="#,##0.0" sourceLinked="1"/>
        <c:tickLblPos val="none"/>
        <c:crossAx val="137647616"/>
        <c:crosses val="autoZero"/>
        <c:crossBetween val="between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="1">
                    <a:latin typeface="Liberation Serif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Документ!$A$132:$A$134</c:f>
              <c:strCache>
                <c:ptCount val="3"/>
                <c:pt idx="0">
                  <c:v>        Установка и содержание технических средств охраны (видеонаблюдение, сигнализация, тревожные кнопки, турникеты и т.д.)</c:v>
                </c:pt>
                <c:pt idx="1">
                  <c:v>        Обеспечение выпуска и размещения печатной продукции по вопросам профилактики терроризма</c:v>
                </c:pt>
                <c:pt idx="2">
                  <c:v>        Обеспечение деятельности антитеррористической комиссии Камышловского городского округа</c:v>
                </c:pt>
              </c:strCache>
            </c:strRef>
          </c:cat>
          <c:val>
            <c:numRef>
              <c:f>Документ!$T$132:$T$134</c:f>
              <c:numCache>
                <c:formatCode>0.00</c:formatCode>
                <c:ptCount val="3"/>
                <c:pt idx="0">
                  <c:v>0.2606</c:v>
                </c:pt>
                <c:pt idx="1">
                  <c:v>2.0000000000000011E-2</c:v>
                </c:pt>
                <c:pt idx="2">
                  <c:v>1.0000000000000005E-2</c:v>
                </c:pt>
              </c:numCache>
            </c:numRef>
          </c:val>
        </c:ser>
        <c:axId val="137682304"/>
        <c:axId val="138929280"/>
      </c:barChart>
      <c:catAx>
        <c:axId val="13768230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latin typeface="Liberation Serif" pitchFamily="18" charset="0"/>
              </a:defRPr>
            </a:pPr>
            <a:endParaRPr lang="ru-RU"/>
          </a:p>
        </c:txPr>
        <c:crossAx val="138929280"/>
        <c:crosses val="autoZero"/>
        <c:auto val="1"/>
        <c:lblAlgn val="ctr"/>
        <c:lblOffset val="100"/>
      </c:catAx>
      <c:valAx>
        <c:axId val="138929280"/>
        <c:scaling>
          <c:orientation val="minMax"/>
        </c:scaling>
        <c:delete val="1"/>
        <c:axPos val="b"/>
        <c:numFmt formatCode="0.00" sourceLinked="1"/>
        <c:tickLblPos val="none"/>
        <c:crossAx val="137682304"/>
        <c:crosses val="autoZero"/>
        <c:crossBetween val="between"/>
      </c:valAx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Документ!$A$136</c:f>
              <c:strCache>
                <c:ptCount val="1"/>
                <c:pt idx="0">
                  <c:v>        Мероприятия по гармонизации межэтнических отношений</c:v>
                </c:pt>
              </c:strCache>
            </c:strRef>
          </c:cat>
          <c:val>
            <c:numRef>
              <c:f>Документ!$T$136</c:f>
              <c:numCache>
                <c:formatCode>0.00</c:formatCode>
                <c:ptCount val="1"/>
                <c:pt idx="0">
                  <c:v>0.18060000000000001</c:v>
                </c:pt>
              </c:numCache>
            </c:numRef>
          </c:val>
        </c:ser>
        <c:gapWidth val="296"/>
        <c:axId val="139100928"/>
        <c:axId val="139102464"/>
      </c:barChart>
      <c:catAx>
        <c:axId val="139100928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9102464"/>
        <c:crosses val="autoZero"/>
        <c:auto val="1"/>
        <c:lblAlgn val="ctr"/>
        <c:lblOffset val="100"/>
      </c:catAx>
      <c:valAx>
        <c:axId val="139102464"/>
        <c:scaling>
          <c:orientation val="minMax"/>
        </c:scaling>
        <c:delete val="1"/>
        <c:axPos val="b"/>
        <c:numFmt formatCode="0.00" sourceLinked="1"/>
        <c:tickLblPos val="none"/>
        <c:crossAx val="139100928"/>
        <c:crosses val="autoZero"/>
        <c:crossBetween val="between"/>
      </c:valAx>
    </c:plotArea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Лист1!$A$3</c:f>
              <c:strCache>
                <c:ptCount val="1"/>
                <c:pt idx="0">
                  <c:v>Кредиты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ysClr val="windowText" lastClr="000000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Лист1!$D$2:$G$2</c:f>
              <c:strCache>
                <c:ptCount val="4"/>
                <c:pt idx="0">
                  <c:v>на 01.01.2022</c:v>
                </c:pt>
                <c:pt idx="1">
                  <c:v>на 01.01.2023</c:v>
                </c:pt>
                <c:pt idx="2">
                  <c:v>на 01.01.2024</c:v>
                </c:pt>
                <c:pt idx="3">
                  <c:v>на 01.01.2025</c:v>
                </c:pt>
              </c:strCache>
            </c:strRef>
          </c:cat>
          <c:val>
            <c:numRef>
              <c:f>Лист1!$D$3:$G$3</c:f>
              <c:numCache>
                <c:formatCode>General</c:formatCode>
                <c:ptCount val="4"/>
                <c:pt idx="0">
                  <c:v>32.300000000000004</c:v>
                </c:pt>
                <c:pt idx="1">
                  <c:v>28.3</c:v>
                </c:pt>
                <c:pt idx="2">
                  <c:v>36.5</c:v>
                </c:pt>
                <c:pt idx="3" formatCode="#,##0.0">
                  <c:v>45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Гарантии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Лист1!$D$2:$G$2</c:f>
              <c:strCache>
                <c:ptCount val="4"/>
                <c:pt idx="0">
                  <c:v>на 01.01.2022</c:v>
                </c:pt>
                <c:pt idx="1">
                  <c:v>на 01.01.2023</c:v>
                </c:pt>
                <c:pt idx="2">
                  <c:v>на 01.01.2024</c:v>
                </c:pt>
                <c:pt idx="3">
                  <c:v>на 01.01.2025</c:v>
                </c:pt>
              </c:strCache>
            </c:strRef>
          </c:cat>
          <c:val>
            <c:numRef>
              <c:f>Лист1!$D$4:$G$4</c:f>
              <c:numCache>
                <c:formatCode>General</c:formatCode>
                <c:ptCount val="4"/>
                <c:pt idx="0">
                  <c:v>49.1</c:v>
                </c:pt>
                <c:pt idx="1">
                  <c:v>19.100000000000001</c:v>
                </c:pt>
                <c:pt idx="2">
                  <c:v>19.100000000000001</c:v>
                </c:pt>
                <c:pt idx="3">
                  <c:v>19.100000000000001</c:v>
                </c:pt>
              </c:numCache>
            </c:numRef>
          </c:val>
        </c:ser>
        <c:shape val="cylinder"/>
        <c:axId val="139343744"/>
        <c:axId val="139345280"/>
        <c:axId val="0"/>
      </c:bar3DChart>
      <c:catAx>
        <c:axId val="13934374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345280"/>
        <c:crosses val="autoZero"/>
        <c:auto val="1"/>
        <c:lblAlgn val="ctr"/>
        <c:lblOffset val="100"/>
      </c:catAx>
      <c:valAx>
        <c:axId val="139345280"/>
        <c:scaling>
          <c:orientation val="minMax"/>
        </c:scaling>
        <c:delete val="1"/>
        <c:axPos val="l"/>
        <c:numFmt formatCode="General" sourceLinked="1"/>
        <c:tickLblPos val="none"/>
        <c:crossAx val="139343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30"/>
      <c:rotY val="70"/>
      <c:perspective val="30"/>
    </c:view3D>
    <c:plotArea>
      <c:layout>
        <c:manualLayout>
          <c:layoutTarget val="inner"/>
          <c:xMode val="edge"/>
          <c:yMode val="edge"/>
          <c:x val="5.8163050189323412E-2"/>
          <c:y val="5.4831769899962794E-2"/>
          <c:w val="0.86054350063107765"/>
          <c:h val="0.8500782521748852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6252895853101931"/>
                  <c:y val="-0.1305508627060761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НДФЛ</a:t>
                    </a:r>
                    <a:r>
                      <a:rPr lang="ru-RU" dirty="0"/>
                      <a:t>; </a:t>
                    </a:r>
                    <a:endParaRPr lang="ru-RU" dirty="0" smtClean="0"/>
                  </a:p>
                  <a:p>
                    <a:r>
                      <a:rPr lang="ru-RU" dirty="0" smtClean="0"/>
                      <a:t>23,2</a:t>
                    </a:r>
                    <a:r>
                      <a:rPr lang="ru-RU" dirty="0"/>
                      <a:t>%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0.13754721697589231"/>
                  <c:y val="-3.65549661148761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Доходы от уплаты акцизов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1,9</a:t>
                    </a:r>
                    <a:r>
                      <a:rPr lang="ru-RU" dirty="0"/>
                      <a:t>%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0.10184068801098603"/>
                  <c:y val="3.03515491032397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совокупный доход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4,2</a:t>
                    </a:r>
                    <a:r>
                      <a:rPr lang="ru-RU" dirty="0"/>
                      <a:t>%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8.5173368714951528E-2"/>
                  <c:y val="5.89815201692565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имущество физических лиц; </a:t>
                    </a:r>
                    <a:endParaRPr lang="ru-RU" dirty="0" smtClean="0"/>
                  </a:p>
                  <a:p>
                    <a:r>
                      <a:rPr lang="ru-RU" dirty="0" smtClean="0"/>
                      <a:t>0,5</a:t>
                    </a:r>
                    <a:r>
                      <a:rPr lang="ru-RU" dirty="0"/>
                      <a:t>%</a:t>
                    </a:r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-4.5448502079003965E-2"/>
                  <c:y val="7.958988856310651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Земельный налог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1,0%</a:t>
                    </a:r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-0.16530739526209359"/>
                  <c:y val="5.61059338817426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Государственная </a:t>
                    </a:r>
                    <a:r>
                      <a:rPr lang="ru-RU" dirty="0"/>
                      <a:t>пошлина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0,7</a:t>
                    </a:r>
                    <a:r>
                      <a:rPr lang="ru-RU" dirty="0"/>
                      <a:t>%</a:t>
                    </a:r>
                  </a:p>
                </c:rich>
              </c:tx>
              <c:showVal val="1"/>
              <c:showCatName val="1"/>
            </c:dLbl>
            <c:dLbl>
              <c:idx val="6"/>
              <c:layout>
                <c:manualLayout>
                  <c:x val="-0.11217941858919137"/>
                  <c:y val="-1.7700780831115454E-2"/>
                </c:manualLayout>
              </c:layout>
              <c:showVal val="1"/>
              <c:showCatName val="1"/>
            </c:dLbl>
            <c:dLbl>
              <c:idx val="7"/>
              <c:layout>
                <c:manualLayout>
                  <c:x val="0.15970755070930256"/>
                  <c:y val="6.3124477715036501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Б</a:t>
                    </a:r>
                    <a:r>
                      <a:rPr lang="ru-RU" dirty="0" smtClean="0"/>
                      <a:t>езвозмездные </a:t>
                    </a:r>
                    <a:r>
                      <a:rPr lang="ru-RU" dirty="0"/>
                      <a:t>поступления 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66,1%</a:t>
                    </a:r>
                  </a:p>
                </c:rich>
              </c:tx>
              <c:showVal val="1"/>
              <c:showCatNam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Лист1!$C$6:$C$13</c:f>
              <c:strCache>
                <c:ptCount val="8"/>
                <c:pt idx="0">
                  <c:v>НДФЛ</c:v>
                </c:pt>
                <c:pt idx="1">
                  <c:v> Доходы от уплаты акцизов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Государственная пошлина</c:v>
                </c:pt>
                <c:pt idx="6">
                  <c:v>Неналоговые доходы</c:v>
                </c:pt>
                <c:pt idx="7">
                  <c:v>безвозмездные поступления </c:v>
                </c:pt>
              </c:strCache>
            </c:strRef>
          </c:cat>
          <c:val>
            <c:numRef>
              <c:f>Лист1!$D$6:$D$13</c:f>
              <c:numCache>
                <c:formatCode>0.0%</c:formatCode>
                <c:ptCount val="8"/>
                <c:pt idx="0">
                  <c:v>0.23200000000000001</c:v>
                </c:pt>
                <c:pt idx="1">
                  <c:v>1.9000000000000069E-2</c:v>
                </c:pt>
                <c:pt idx="2">
                  <c:v>4.2000000000000023E-2</c:v>
                </c:pt>
                <c:pt idx="3">
                  <c:v>5.0000000000000114E-3</c:v>
                </c:pt>
                <c:pt idx="4">
                  <c:v>1.0000000000000005E-2</c:v>
                </c:pt>
                <c:pt idx="5">
                  <c:v>7.0000000000000114E-3</c:v>
                </c:pt>
                <c:pt idx="6">
                  <c:v>2.4E-2</c:v>
                </c:pt>
                <c:pt idx="7">
                  <c:v>0.66100000000000281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C5-4837-AFF0-AFBC92F9550A}"/>
            </c:ext>
          </c:extLst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70"/>
      <c:perspective val="30"/>
    </c:view3D>
    <c:plotArea>
      <c:layout>
        <c:manualLayout>
          <c:layoutTarget val="inner"/>
          <c:xMode val="edge"/>
          <c:yMode val="edge"/>
          <c:x val="8.3376785626222624E-2"/>
          <c:y val="9.6331443740435008E-2"/>
          <c:w val="0.76783237168422835"/>
          <c:h val="0.7565898220381811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8584551148225531"/>
                  <c:y val="1.794619322064149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доходы физических лиц; </a:t>
                    </a:r>
                    <a:endParaRPr lang="ru-RU" dirty="0" smtClean="0"/>
                  </a:p>
                  <a:p>
                    <a:pPr>
                      <a:defRPr/>
                    </a:pPr>
                    <a:r>
                      <a:rPr lang="ru-RU" dirty="0" smtClean="0"/>
                      <a:t>68,5</a:t>
                    </a:r>
                    <a:r>
                      <a:rPr lang="ru-RU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showCatName val="1"/>
            </c:dLbl>
            <c:dLbl>
              <c:idx val="1"/>
              <c:layout>
                <c:manualLayout>
                  <c:x val="2.03273442594206E-2"/>
                  <c:y val="-0.100439676655846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</a:t>
                    </a:r>
                  </a:p>
                  <a:p>
                    <a:r>
                      <a:rPr lang="ru-RU" dirty="0" smtClean="0"/>
                      <a:t>от </a:t>
                    </a:r>
                    <a:r>
                      <a:rPr lang="ru-RU" dirty="0"/>
                      <a:t>уплаты акцизов; </a:t>
                    </a:r>
                    <a:endParaRPr lang="ru-RU" dirty="0" smtClean="0"/>
                  </a:p>
                  <a:p>
                    <a:r>
                      <a:rPr lang="ru-RU" dirty="0" smtClean="0"/>
                      <a:t>5,6</a:t>
                    </a:r>
                    <a:r>
                      <a:rPr lang="ru-RU" dirty="0"/>
                      <a:t>%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52-47A5-93E4-818933EA461A}"/>
                </c:ext>
              </c:extLst>
            </c:dLbl>
            <c:dLbl>
              <c:idx val="2"/>
              <c:layout>
                <c:manualLayout>
                  <c:x val="0"/>
                  <c:y val="-0.1863877386021724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</a:t>
                    </a:r>
                    <a:r>
                      <a:rPr lang="ru-RU" dirty="0"/>
                      <a:t>, взимаемый </a:t>
                    </a:r>
                    <a:endParaRPr lang="ru-RU" dirty="0" smtClean="0"/>
                  </a:p>
                  <a:p>
                    <a:r>
                      <a:rPr lang="ru-RU" dirty="0" smtClean="0"/>
                      <a:t>в </a:t>
                    </a:r>
                    <a:r>
                      <a:rPr lang="ru-RU" dirty="0"/>
                      <a:t>связи с применением упрощенной системы налогообложения; </a:t>
                    </a:r>
                    <a:endParaRPr lang="ru-RU" dirty="0" smtClean="0"/>
                  </a:p>
                  <a:p>
                    <a:r>
                      <a:rPr lang="ru-RU" dirty="0" smtClean="0"/>
                      <a:t>10,8</a:t>
                    </a:r>
                    <a:r>
                      <a:rPr lang="ru-RU" dirty="0"/>
                      <a:t>%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52-47A5-93E4-818933EA461A}"/>
                </c:ext>
              </c:extLst>
            </c:dLbl>
            <c:dLbl>
              <c:idx val="3"/>
              <c:layout>
                <c:manualLayout>
                  <c:x val="2.5307974290270201E-2"/>
                  <c:y val="-0.1093427626505269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Единый </a:t>
                    </a:r>
                    <a:r>
                      <a:rPr lang="ru-RU" dirty="0"/>
                      <a:t>налог </a:t>
                    </a:r>
                    <a:endParaRPr lang="ru-RU" dirty="0" smtClean="0"/>
                  </a:p>
                  <a:p>
                    <a:r>
                      <a:rPr lang="ru-RU" dirty="0" smtClean="0"/>
                      <a:t>на </a:t>
                    </a:r>
                    <a:r>
                      <a:rPr lang="ru-RU" dirty="0"/>
                      <a:t>вмененный доход </a:t>
                    </a:r>
                    <a:endParaRPr lang="ru-RU" dirty="0" smtClean="0"/>
                  </a:p>
                  <a:p>
                    <a:r>
                      <a:rPr lang="ru-RU" dirty="0" smtClean="0"/>
                      <a:t>для </a:t>
                    </a:r>
                    <a:r>
                      <a:rPr lang="ru-RU" dirty="0"/>
                      <a:t>отдельных видов деятельности; </a:t>
                    </a:r>
                    <a:endParaRPr lang="ru-RU" dirty="0" smtClean="0"/>
                  </a:p>
                  <a:p>
                    <a:r>
                      <a:rPr lang="ru-RU" dirty="0" smtClean="0"/>
                      <a:t>0,2</a:t>
                    </a:r>
                    <a:r>
                      <a:rPr lang="ru-RU" dirty="0"/>
                      <a:t>%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52-47A5-93E4-818933EA461A}"/>
                </c:ext>
              </c:extLst>
            </c:dLbl>
            <c:dLbl>
              <c:idx val="4"/>
              <c:layout>
                <c:manualLayout>
                  <c:x val="2.3824678491389095E-2"/>
                  <c:y val="3.72719535309326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</a:t>
                    </a:r>
                    <a:r>
                      <a:rPr lang="ru-RU" dirty="0"/>
                      <a:t>, взимаемый </a:t>
                    </a:r>
                    <a:endParaRPr lang="ru-RU" dirty="0" smtClean="0"/>
                  </a:p>
                  <a:p>
                    <a:r>
                      <a:rPr lang="ru-RU" dirty="0" smtClean="0"/>
                      <a:t>в </a:t>
                    </a:r>
                    <a:r>
                      <a:rPr lang="ru-RU" dirty="0"/>
                      <a:t>связи с применением патентной системы налогообложения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1,3</a:t>
                    </a:r>
                    <a:r>
                      <a:rPr lang="ru-RU" dirty="0"/>
                      <a:t>%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52-47A5-93E4-818933EA461A}"/>
                </c:ext>
              </c:extLst>
            </c:dLbl>
            <c:dLbl>
              <c:idx val="5"/>
              <c:layout>
                <c:manualLayout>
                  <c:x val="-1.2526096033402922E-2"/>
                  <c:y val="0.165185094415267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имущество физических лиц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1,5</a:t>
                    </a:r>
                    <a:r>
                      <a:rPr lang="ru-RU" dirty="0"/>
                      <a:t>%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52-47A5-93E4-818933EA461A}"/>
                </c:ext>
              </c:extLst>
            </c:dLbl>
            <c:dLbl>
              <c:idx val="6"/>
              <c:layout>
                <c:manualLayout>
                  <c:x val="-8.2115628030838522E-2"/>
                  <c:y val="0.1907909984163121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Земельный </a:t>
                    </a:r>
                    <a:r>
                      <a:rPr lang="ru-RU" dirty="0"/>
                      <a:t>налог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2,9</a:t>
                    </a:r>
                    <a:r>
                      <a:rPr lang="ru-RU" dirty="0"/>
                      <a:t>%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52-47A5-93E4-818933EA461A}"/>
                </c:ext>
              </c:extLst>
            </c:dLbl>
            <c:dLbl>
              <c:idx val="7"/>
              <c:layout>
                <c:manualLayout>
                  <c:x val="-0.16584594984082193"/>
                  <c:y val="0.1537464753276274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Государственная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пошлина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2,0%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52-47A5-93E4-818933EA461A}"/>
                </c:ext>
              </c:extLst>
            </c:dLbl>
            <c:dLbl>
              <c:idx val="8"/>
              <c:layout>
                <c:manualLayout>
                  <c:x val="-0.23938772267245295"/>
                  <c:y val="8.08385357075784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Неналоговые </a:t>
                    </a:r>
                    <a:r>
                      <a:rPr lang="ru-RU" dirty="0"/>
                      <a:t>доходы; </a:t>
                    </a:r>
                    <a:endParaRPr lang="ru-RU" dirty="0" smtClean="0"/>
                  </a:p>
                  <a:p>
                    <a:r>
                      <a:rPr lang="ru-RU" dirty="0" smtClean="0"/>
                      <a:t>7,2</a:t>
                    </a:r>
                    <a:r>
                      <a:rPr lang="ru-RU" dirty="0"/>
                      <a:t>%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52-47A5-93E4-818933EA461A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Лист3!$B$7:$B$15</c:f>
              <c:strCache>
                <c:ptCount val="9"/>
                <c:pt idx="0">
                  <c:v>Налог на доходы физических лиц</c:v>
                </c:pt>
                <c:pt idx="1">
                  <c:v>Доходы от уплаты акцизов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 доходы</c:v>
                </c:pt>
              </c:strCache>
            </c:strRef>
          </c:cat>
          <c:val>
            <c:numRef>
              <c:f>Лист3!$C$7:$C$15</c:f>
              <c:numCache>
                <c:formatCode>0.0%</c:formatCode>
                <c:ptCount val="9"/>
                <c:pt idx="0">
                  <c:v>0.68500000000000005</c:v>
                </c:pt>
                <c:pt idx="1">
                  <c:v>5.6000000000000001E-2</c:v>
                </c:pt>
                <c:pt idx="2">
                  <c:v>0.10800000000000012</c:v>
                </c:pt>
                <c:pt idx="3">
                  <c:v>2.0000000000000052E-3</c:v>
                </c:pt>
                <c:pt idx="4">
                  <c:v>1.2999999999999998E-2</c:v>
                </c:pt>
                <c:pt idx="5">
                  <c:v>1.4999999999999998E-2</c:v>
                </c:pt>
                <c:pt idx="6">
                  <c:v>2.9000000000000001E-2</c:v>
                </c:pt>
                <c:pt idx="7">
                  <c:v>2.0000000000000011E-2</c:v>
                </c:pt>
                <c:pt idx="8">
                  <c:v>7.1999999999999995E-2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52-47A5-93E4-818933EA461A}"/>
            </c:ext>
          </c:extLst>
        </c:ser>
        <c:dLbls>
          <c:showPercent val="1"/>
        </c:dLbls>
      </c:pie3DChart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Лист4!$B$5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165100" prst="coolSlant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Лист4!$C$4:$F$4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Лист4!$C$5:$F$5</c:f>
              <c:numCache>
                <c:formatCode>0.0</c:formatCode>
                <c:ptCount val="4"/>
                <c:pt idx="0">
                  <c:v>256.2</c:v>
                </c:pt>
                <c:pt idx="1">
                  <c:v>283.3</c:v>
                </c:pt>
                <c:pt idx="2">
                  <c:v>347.3</c:v>
                </c:pt>
                <c:pt idx="3">
                  <c:v>389.3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78-49F0-B628-D0DE9744BD90}"/>
            </c:ext>
          </c:extLst>
        </c:ser>
        <c:dLbls>
          <c:showVal val="1"/>
        </c:dLbls>
        <c:gapWidth val="95"/>
        <c:overlap val="100"/>
        <c:axId val="134709632"/>
        <c:axId val="134711168"/>
      </c:barChart>
      <c:catAx>
        <c:axId val="1347096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4711168"/>
        <c:crosses val="autoZero"/>
        <c:auto val="1"/>
        <c:lblAlgn val="ctr"/>
        <c:lblOffset val="100"/>
      </c:catAx>
      <c:valAx>
        <c:axId val="134711168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134709632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1.7798738187950854E-2"/>
          <c:y val="2.2280571458646446E-2"/>
          <c:w val="0.96440252362409862"/>
          <c:h val="0.85634002140338639"/>
        </c:manualLayout>
      </c:layout>
      <c:barChart>
        <c:barDir val="col"/>
        <c:grouping val="stacked"/>
        <c:ser>
          <c:idx val="0"/>
          <c:order val="0"/>
          <c:tx>
            <c:strRef>
              <c:f>Лист4!$I$5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Лист4!$J$4:$M$4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Лист4!$J$5:$M$5</c:f>
              <c:numCache>
                <c:formatCode>General</c:formatCode>
                <c:ptCount val="4"/>
                <c:pt idx="0">
                  <c:v>3.4</c:v>
                </c:pt>
                <c:pt idx="1">
                  <c:v>0.9</c:v>
                </c:pt>
                <c:pt idx="2">
                  <c:v>0.30000000000000032</c:v>
                </c:pt>
                <c:pt idx="3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7C-4D6F-AEB6-E3EA33FBB168}"/>
            </c:ext>
          </c:extLst>
        </c:ser>
        <c:dLbls>
          <c:showVal val="1"/>
        </c:dLbls>
        <c:gapWidth val="95"/>
        <c:overlap val="100"/>
        <c:axId val="134843008"/>
        <c:axId val="134848896"/>
      </c:barChart>
      <c:catAx>
        <c:axId val="1348430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4848896"/>
        <c:crosses val="autoZero"/>
        <c:auto val="1"/>
        <c:lblAlgn val="ctr"/>
        <c:lblOffset val="100"/>
      </c:catAx>
      <c:valAx>
        <c:axId val="134848896"/>
        <c:scaling>
          <c:orientation val="minMax"/>
        </c:scaling>
        <c:delete val="1"/>
        <c:axPos val="l"/>
        <c:numFmt formatCode="General" sourceLinked="1"/>
        <c:tickLblPos val="none"/>
        <c:crossAx val="134843008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Лист4!$I$46</c:f>
              <c:strCache>
                <c:ptCount val="1"/>
                <c:pt idx="0">
                  <c:v>Налог, взимаемый в связи с применением упрощенной системы налогообложения
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Val val="1"/>
          </c:dLbls>
          <c:cat>
            <c:numRef>
              <c:f>Лист4!$J$45:$M$45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Лист4!$J$46:$M$46</c:f>
              <c:numCache>
                <c:formatCode>0.0</c:formatCode>
                <c:ptCount val="4"/>
                <c:pt idx="0">
                  <c:v>31.3</c:v>
                </c:pt>
                <c:pt idx="1">
                  <c:v>44.5</c:v>
                </c:pt>
                <c:pt idx="2">
                  <c:v>49.5</c:v>
                </c:pt>
                <c:pt idx="3">
                  <c:v>51.9</c:v>
                </c:pt>
              </c:numCache>
            </c:numRef>
          </c:val>
        </c:ser>
        <c:gapWidth val="95"/>
        <c:axId val="134856064"/>
        <c:axId val="134894720"/>
      </c:barChart>
      <c:catAx>
        <c:axId val="1348560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4894720"/>
        <c:crosses val="autoZero"/>
        <c:auto val="1"/>
        <c:lblAlgn val="ctr"/>
        <c:lblOffset val="100"/>
      </c:catAx>
      <c:valAx>
        <c:axId val="134894720"/>
        <c:scaling>
          <c:orientation val="minMax"/>
        </c:scaling>
        <c:delete val="1"/>
        <c:axPos val="l"/>
        <c:numFmt formatCode="0.0" sourceLinked="1"/>
        <c:tickLblPos val="none"/>
        <c:crossAx val="134856064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>
        <c:manualLayout>
          <c:layoutTarget val="inner"/>
          <c:xMode val="edge"/>
          <c:yMode val="edge"/>
          <c:x val="0"/>
          <c:y val="2.0195518932972226E-2"/>
          <c:w val="0.95345152781189435"/>
          <c:h val="0.88978577618715871"/>
        </c:manualLayout>
      </c:layout>
      <c:barChart>
        <c:barDir val="col"/>
        <c:grouping val="stacked"/>
        <c:ser>
          <c:idx val="0"/>
          <c:order val="0"/>
          <c:tx>
            <c:strRef>
              <c:f>Лист4!$B$26</c:f>
              <c:strCache>
                <c:ptCount val="1"/>
                <c:pt idx="0">
                  <c:v> Доходы от уплаты акцизов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Лист4!$C$25:$F$25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Лист4!$C$26:$F$26</c:f>
              <c:numCache>
                <c:formatCode>#,##0.0</c:formatCode>
                <c:ptCount val="4"/>
                <c:pt idx="0" formatCode="General">
                  <c:v>22.5</c:v>
                </c:pt>
                <c:pt idx="1">
                  <c:v>23</c:v>
                </c:pt>
                <c:pt idx="2" formatCode="General">
                  <c:v>24.1</c:v>
                </c:pt>
                <c:pt idx="3" formatCode="General">
                  <c:v>24.9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E2-4AB4-B78D-B7AA75A31094}"/>
            </c:ext>
          </c:extLst>
        </c:ser>
        <c:dLbls>
          <c:showVal val="1"/>
        </c:dLbls>
        <c:gapWidth val="95"/>
        <c:overlap val="100"/>
        <c:axId val="134936064"/>
        <c:axId val="134937600"/>
      </c:barChart>
      <c:catAx>
        <c:axId val="1349360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4937600"/>
        <c:crosses val="autoZero"/>
        <c:auto val="1"/>
        <c:lblAlgn val="ctr"/>
        <c:lblOffset val="100"/>
      </c:catAx>
      <c:valAx>
        <c:axId val="134937600"/>
        <c:scaling>
          <c:orientation val="minMax"/>
        </c:scaling>
        <c:delete val="1"/>
        <c:axPos val="l"/>
        <c:numFmt formatCode="General" sourceLinked="1"/>
        <c:tickLblPos val="none"/>
        <c:crossAx val="134936064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Лист4!$B$46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Лист4!$C$45:$F$45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Лист4!$C$46:$F$46</c:f>
              <c:numCache>
                <c:formatCode>0.0</c:formatCode>
                <c:ptCount val="4"/>
                <c:pt idx="0">
                  <c:v>8.9</c:v>
                </c:pt>
                <c:pt idx="1">
                  <c:v>12.1</c:v>
                </c:pt>
                <c:pt idx="2">
                  <c:v>12.1</c:v>
                </c:pt>
                <c:pt idx="3">
                  <c:v>12.1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FF-4B96-8D78-EBC391ADEEFB}"/>
            </c:ext>
          </c:extLst>
        </c:ser>
        <c:dLbls>
          <c:showVal val="1"/>
        </c:dLbls>
        <c:gapWidth val="95"/>
        <c:overlap val="100"/>
        <c:axId val="134954368"/>
        <c:axId val="134976640"/>
      </c:barChart>
      <c:catAx>
        <c:axId val="1349543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4976640"/>
        <c:crosses val="autoZero"/>
        <c:auto val="1"/>
        <c:lblAlgn val="ctr"/>
        <c:lblOffset val="100"/>
      </c:catAx>
      <c:valAx>
        <c:axId val="134976640"/>
        <c:scaling>
          <c:orientation val="minMax"/>
        </c:scaling>
        <c:delete val="1"/>
        <c:axPos val="l"/>
        <c:numFmt formatCode="0.0" sourceLinked="1"/>
        <c:tickLblPos val="none"/>
        <c:crossAx val="134954368"/>
        <c:crosses val="autoZero"/>
        <c:crossBetween val="between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autoTitleDeleted val="1"/>
    <c:plotArea>
      <c:layout>
        <c:manualLayout>
          <c:layoutTarget val="inner"/>
          <c:xMode val="edge"/>
          <c:yMode val="edge"/>
          <c:x val="4.1666542648630213E-2"/>
          <c:y val="4.0013547555010284E-2"/>
          <c:w val="0.93888888888889055"/>
          <c:h val="0.85815004784124849"/>
        </c:manualLayout>
      </c:layout>
      <c:barChart>
        <c:barDir val="col"/>
        <c:grouping val="stacked"/>
        <c:ser>
          <c:idx val="0"/>
          <c:order val="0"/>
          <c:tx>
            <c:strRef>
              <c:f>Лист4!$I$26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Лист4!$J$25:$M$25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Лист4!$J$26:$M$26</c:f>
              <c:numCache>
                <c:formatCode>0.0</c:formatCode>
                <c:ptCount val="4"/>
                <c:pt idx="0">
                  <c:v>6.8</c:v>
                </c:pt>
                <c:pt idx="1">
                  <c:v>6.3</c:v>
                </c:pt>
                <c:pt idx="2">
                  <c:v>6.3</c:v>
                </c:pt>
                <c:pt idx="3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E7-4504-8D4E-B42BA4C714E4}"/>
            </c:ext>
          </c:extLst>
        </c:ser>
        <c:dLbls>
          <c:showVal val="1"/>
        </c:dLbls>
        <c:gapWidth val="95"/>
        <c:overlap val="100"/>
        <c:axId val="137143808"/>
        <c:axId val="137145344"/>
      </c:barChart>
      <c:catAx>
        <c:axId val="1371438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7145344"/>
        <c:crosses val="autoZero"/>
        <c:auto val="1"/>
        <c:lblAlgn val="ctr"/>
        <c:lblOffset val="100"/>
      </c:catAx>
      <c:valAx>
        <c:axId val="137145344"/>
        <c:scaling>
          <c:orientation val="minMax"/>
          <c:min val="0"/>
        </c:scaling>
        <c:delete val="1"/>
        <c:axPos val="l"/>
        <c:numFmt formatCode="0.0" sourceLinked="1"/>
        <c:tickLblPos val="none"/>
        <c:crossAx val="137143808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F35A76-F11F-4A4C-B2C6-F1C35D2FF4F4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A74F3A5-E4B7-4FBE-A1B2-D80547AE6588}">
      <dgm:prSet phldrT="[Текст]"/>
      <dgm:spPr/>
      <dgm:t>
        <a:bodyPr/>
        <a:lstStyle/>
        <a:p>
          <a:r>
            <a:rPr lang="ru-RU" dirty="0" smtClean="0"/>
            <a:t>15,1</a:t>
          </a:r>
          <a:endParaRPr lang="ru-RU" dirty="0"/>
        </a:p>
      </dgm:t>
    </dgm:pt>
    <dgm:pt modelId="{A778DB2B-A4AC-42CF-AC11-38E292E65F3A}" type="parTrans" cxnId="{7B828E1A-B076-4953-A9C3-4441B418A2DF}">
      <dgm:prSet/>
      <dgm:spPr/>
      <dgm:t>
        <a:bodyPr/>
        <a:lstStyle/>
        <a:p>
          <a:endParaRPr lang="ru-RU"/>
        </a:p>
      </dgm:t>
    </dgm:pt>
    <dgm:pt modelId="{0576F8AD-2456-454A-9074-68BEC4EC07F8}" type="sibTrans" cxnId="{7B828E1A-B076-4953-A9C3-4441B418A2DF}">
      <dgm:prSet/>
      <dgm:spPr/>
      <dgm:t>
        <a:bodyPr/>
        <a:lstStyle/>
        <a:p>
          <a:endParaRPr lang="ru-RU"/>
        </a:p>
      </dgm:t>
    </dgm:pt>
    <dgm:pt modelId="{8138BDE4-CB60-4522-AD58-88C84804A555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rPr>
            <a:t>Жилищное хозяйство</a:t>
          </a:r>
          <a:endParaRPr lang="ru-RU" sz="1600" dirty="0"/>
        </a:p>
      </dgm:t>
    </dgm:pt>
    <dgm:pt modelId="{9166D45F-199C-4AEE-A16E-EA2E21C6FBD5}" type="parTrans" cxnId="{423B6728-DFDB-4DCE-8F05-08AECA6D94E3}">
      <dgm:prSet/>
      <dgm:spPr/>
      <dgm:t>
        <a:bodyPr/>
        <a:lstStyle/>
        <a:p>
          <a:endParaRPr lang="ru-RU"/>
        </a:p>
      </dgm:t>
    </dgm:pt>
    <dgm:pt modelId="{45B77DD4-F9D0-47B4-B696-B0CD16AA99A1}" type="sibTrans" cxnId="{423B6728-DFDB-4DCE-8F05-08AECA6D94E3}">
      <dgm:prSet/>
      <dgm:spPr/>
      <dgm:t>
        <a:bodyPr/>
        <a:lstStyle/>
        <a:p>
          <a:endParaRPr lang="ru-RU"/>
        </a:p>
      </dgm:t>
    </dgm:pt>
    <dgm:pt modelId="{31CD1AE1-8334-4FD9-A4E5-82029A33A84A}">
      <dgm:prSet phldrT="[Текст]"/>
      <dgm:spPr/>
      <dgm:t>
        <a:bodyPr/>
        <a:lstStyle/>
        <a:p>
          <a:r>
            <a:rPr lang="ru-RU" dirty="0" smtClean="0"/>
            <a:t>49,9</a:t>
          </a:r>
          <a:endParaRPr lang="ru-RU" dirty="0"/>
        </a:p>
      </dgm:t>
    </dgm:pt>
    <dgm:pt modelId="{3B0776A2-F29A-403D-B49B-52F00ACAE8A7}" type="parTrans" cxnId="{BBEE3ED3-3397-4ED2-B058-F8CAF6F5BE40}">
      <dgm:prSet/>
      <dgm:spPr/>
      <dgm:t>
        <a:bodyPr/>
        <a:lstStyle/>
        <a:p>
          <a:endParaRPr lang="ru-RU"/>
        </a:p>
      </dgm:t>
    </dgm:pt>
    <dgm:pt modelId="{1B33348B-8C74-4F87-B64B-CBE031D663EF}" type="sibTrans" cxnId="{BBEE3ED3-3397-4ED2-B058-F8CAF6F5BE40}">
      <dgm:prSet/>
      <dgm:spPr/>
      <dgm:t>
        <a:bodyPr/>
        <a:lstStyle/>
        <a:p>
          <a:endParaRPr lang="ru-RU"/>
        </a:p>
      </dgm:t>
    </dgm:pt>
    <dgm:pt modelId="{F94FC054-9E60-466E-B8DC-A9E83D5E457E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rPr>
            <a:t>Коммунальное хозяйство</a:t>
          </a:r>
          <a:endParaRPr lang="ru-RU" sz="1600" dirty="0"/>
        </a:p>
      </dgm:t>
    </dgm:pt>
    <dgm:pt modelId="{4E949298-B426-4F51-ABD9-AF0732DF57B7}" type="parTrans" cxnId="{84BED9F0-8913-4CDB-B1F0-734198E3330D}">
      <dgm:prSet/>
      <dgm:spPr/>
      <dgm:t>
        <a:bodyPr/>
        <a:lstStyle/>
        <a:p>
          <a:endParaRPr lang="ru-RU"/>
        </a:p>
      </dgm:t>
    </dgm:pt>
    <dgm:pt modelId="{D90B7E75-09E2-41C7-95E5-8573C60B3CB1}" type="sibTrans" cxnId="{84BED9F0-8913-4CDB-B1F0-734198E3330D}">
      <dgm:prSet/>
      <dgm:spPr/>
      <dgm:t>
        <a:bodyPr/>
        <a:lstStyle/>
        <a:p>
          <a:endParaRPr lang="ru-RU"/>
        </a:p>
      </dgm:t>
    </dgm:pt>
    <dgm:pt modelId="{3C9C1D27-BB4A-48BA-AD66-15EE649C50CF}">
      <dgm:prSet phldrT="[Текст]"/>
      <dgm:spPr/>
      <dgm:t>
        <a:bodyPr/>
        <a:lstStyle/>
        <a:p>
          <a:r>
            <a:rPr lang="ru-RU" dirty="0" smtClean="0"/>
            <a:t>47,3</a:t>
          </a:r>
          <a:endParaRPr lang="ru-RU" dirty="0"/>
        </a:p>
      </dgm:t>
    </dgm:pt>
    <dgm:pt modelId="{5C2E753D-81CD-4A11-9ECC-58A3AA5D65A6}" type="parTrans" cxnId="{94462257-01DD-4D36-AFB5-095F31408B02}">
      <dgm:prSet/>
      <dgm:spPr/>
      <dgm:t>
        <a:bodyPr/>
        <a:lstStyle/>
        <a:p>
          <a:endParaRPr lang="ru-RU"/>
        </a:p>
      </dgm:t>
    </dgm:pt>
    <dgm:pt modelId="{9FAD1BA2-292E-4C1A-8E4F-0D061698EFBA}" type="sibTrans" cxnId="{94462257-01DD-4D36-AFB5-095F31408B02}">
      <dgm:prSet/>
      <dgm:spPr/>
      <dgm:t>
        <a:bodyPr/>
        <a:lstStyle/>
        <a:p>
          <a:endParaRPr lang="ru-RU"/>
        </a:p>
      </dgm:t>
    </dgm:pt>
    <dgm:pt modelId="{48E51560-9BF6-47FA-846B-FE5EB4E80C8F}">
      <dgm:prSet phldrT="[Текст]" custT="1"/>
      <dgm:spPr/>
      <dgm:t>
        <a:bodyPr/>
        <a:lstStyle/>
        <a:p>
          <a:r>
            <a:rPr lang="ru-RU" sz="1600" dirty="0" smtClean="0"/>
            <a:t>Благоустройство</a:t>
          </a:r>
          <a:endParaRPr lang="ru-RU" sz="1600" dirty="0"/>
        </a:p>
      </dgm:t>
    </dgm:pt>
    <dgm:pt modelId="{D84AA430-439D-440C-A859-11EFFA542196}" type="parTrans" cxnId="{959A8CB1-CF71-44C9-8480-DE9E0FC426CC}">
      <dgm:prSet/>
      <dgm:spPr/>
      <dgm:t>
        <a:bodyPr/>
        <a:lstStyle/>
        <a:p>
          <a:endParaRPr lang="ru-RU"/>
        </a:p>
      </dgm:t>
    </dgm:pt>
    <dgm:pt modelId="{448E28A5-3A6B-4DE3-B73D-45606966B6F0}" type="sibTrans" cxnId="{959A8CB1-CF71-44C9-8480-DE9E0FC426CC}">
      <dgm:prSet/>
      <dgm:spPr/>
      <dgm:t>
        <a:bodyPr/>
        <a:lstStyle/>
        <a:p>
          <a:endParaRPr lang="ru-RU"/>
        </a:p>
      </dgm:t>
    </dgm:pt>
    <dgm:pt modelId="{E3B57F94-BFB5-4009-A09F-30A7CD145BDA}">
      <dgm:prSet/>
      <dgm:spPr/>
      <dgm:t>
        <a:bodyPr/>
        <a:lstStyle/>
        <a:p>
          <a:r>
            <a:rPr lang="ru-RU" dirty="0" smtClean="0"/>
            <a:t>17,7</a:t>
          </a:r>
          <a:endParaRPr lang="ru-RU" dirty="0"/>
        </a:p>
      </dgm:t>
    </dgm:pt>
    <dgm:pt modelId="{28BE7D09-908C-414F-8C5A-B9BD44F7C801}" type="parTrans" cxnId="{614ACC9C-8C08-4ACF-9FCB-621A63C152A7}">
      <dgm:prSet/>
      <dgm:spPr/>
      <dgm:t>
        <a:bodyPr/>
        <a:lstStyle/>
        <a:p>
          <a:endParaRPr lang="ru-RU"/>
        </a:p>
      </dgm:t>
    </dgm:pt>
    <dgm:pt modelId="{7A611165-CF01-45BE-A302-FA053C3239E1}" type="sibTrans" cxnId="{614ACC9C-8C08-4ACF-9FCB-621A63C152A7}">
      <dgm:prSet/>
      <dgm:spPr/>
      <dgm:t>
        <a:bodyPr/>
        <a:lstStyle/>
        <a:p>
          <a:endParaRPr lang="ru-RU"/>
        </a:p>
      </dgm:t>
    </dgm:pt>
    <dgm:pt modelId="{B692D25C-E021-45AF-8583-0789149EACFE}">
      <dgm:prSet/>
      <dgm:spPr/>
      <dgm:t>
        <a:bodyPr/>
        <a:lstStyle/>
        <a:p>
          <a:endParaRPr lang="ru-RU" sz="1400" dirty="0"/>
        </a:p>
      </dgm:t>
    </dgm:pt>
    <dgm:pt modelId="{3E6EFA6A-2296-45DE-BF80-98F0E18D6D1E}" type="parTrans" cxnId="{2E12E7ED-CC7F-4474-BAF3-159B635402B6}">
      <dgm:prSet/>
      <dgm:spPr/>
      <dgm:t>
        <a:bodyPr/>
        <a:lstStyle/>
        <a:p>
          <a:endParaRPr lang="ru-RU"/>
        </a:p>
      </dgm:t>
    </dgm:pt>
    <dgm:pt modelId="{65888CBC-9404-43F6-B821-EF118C78A70C}" type="sibTrans" cxnId="{2E12E7ED-CC7F-4474-BAF3-159B635402B6}">
      <dgm:prSet/>
      <dgm:spPr/>
      <dgm:t>
        <a:bodyPr/>
        <a:lstStyle/>
        <a:p>
          <a:endParaRPr lang="ru-RU"/>
        </a:p>
      </dgm:t>
    </dgm:pt>
    <dgm:pt modelId="{1440E92F-F6F8-42B6-8766-01F88BAD6436}">
      <dgm:prSet custT="1"/>
      <dgm:spPr/>
      <dgm:t>
        <a:bodyPr/>
        <a:lstStyle/>
        <a:p>
          <a:r>
            <a:rPr lang="ru-RU" sz="1600" dirty="0" smtClean="0"/>
            <a:t>Другие вопросы в области жилищно-коммунального хозяйства</a:t>
          </a:r>
          <a:endParaRPr lang="ru-RU" sz="1600" dirty="0"/>
        </a:p>
      </dgm:t>
    </dgm:pt>
    <dgm:pt modelId="{413E1F91-A095-4DB6-8427-E9DA5C195BEA}" type="parTrans" cxnId="{5865DC28-8FC4-4E16-8354-EF67742F9CC7}">
      <dgm:prSet/>
      <dgm:spPr/>
      <dgm:t>
        <a:bodyPr/>
        <a:lstStyle/>
        <a:p>
          <a:endParaRPr lang="ru-RU"/>
        </a:p>
      </dgm:t>
    </dgm:pt>
    <dgm:pt modelId="{5A177208-AAC1-4200-A053-6168C6B01409}" type="sibTrans" cxnId="{5865DC28-8FC4-4E16-8354-EF67742F9CC7}">
      <dgm:prSet/>
      <dgm:spPr/>
      <dgm:t>
        <a:bodyPr/>
        <a:lstStyle/>
        <a:p>
          <a:endParaRPr lang="ru-RU"/>
        </a:p>
      </dgm:t>
    </dgm:pt>
    <dgm:pt modelId="{43A1D213-BC4A-48A2-9E50-DAA082E7AC84}" type="pres">
      <dgm:prSet presAssocID="{4BF35A76-F11F-4A4C-B2C6-F1C35D2FF4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F04CDC-BB6D-44CA-A955-4CC712E98ABB}" type="pres">
      <dgm:prSet presAssocID="{9A74F3A5-E4B7-4FBE-A1B2-D80547AE6588}" presName="composite" presStyleCnt="0"/>
      <dgm:spPr/>
    </dgm:pt>
    <dgm:pt modelId="{8D5ED4B3-E7C9-49C9-BCA4-DA3DCCA86DBE}" type="pres">
      <dgm:prSet presAssocID="{9A74F3A5-E4B7-4FBE-A1B2-D80547AE658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B30D8-0798-4563-8568-FDD40B5C514B}" type="pres">
      <dgm:prSet presAssocID="{9A74F3A5-E4B7-4FBE-A1B2-D80547AE6588}" presName="descendantText" presStyleLbl="alignAcc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A838D-BC0C-4561-ACEB-DD330A99202F}" type="pres">
      <dgm:prSet presAssocID="{0576F8AD-2456-454A-9074-68BEC4EC07F8}" presName="sp" presStyleCnt="0"/>
      <dgm:spPr/>
    </dgm:pt>
    <dgm:pt modelId="{DAE9481F-CDA3-4766-95D9-41344310178C}" type="pres">
      <dgm:prSet presAssocID="{31CD1AE1-8334-4FD9-A4E5-82029A33A84A}" presName="composite" presStyleCnt="0"/>
      <dgm:spPr/>
    </dgm:pt>
    <dgm:pt modelId="{CD5431EC-9B8B-41C9-B727-4C97C68E01CF}" type="pres">
      <dgm:prSet presAssocID="{31CD1AE1-8334-4FD9-A4E5-82029A33A84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77D21-60E6-42C2-8DA6-596DC8AF249E}" type="pres">
      <dgm:prSet presAssocID="{31CD1AE1-8334-4FD9-A4E5-82029A33A84A}" presName="descendantText" presStyleLbl="alignAcc1" presStyleIdx="1" presStyleCnt="4" custScaleY="105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76366-D572-4E9C-8FEA-64BAB5BF04CE}" type="pres">
      <dgm:prSet presAssocID="{1B33348B-8C74-4F87-B64B-CBE031D663EF}" presName="sp" presStyleCnt="0"/>
      <dgm:spPr/>
    </dgm:pt>
    <dgm:pt modelId="{D1C7FDF8-7423-417A-BA58-B373316D51E5}" type="pres">
      <dgm:prSet presAssocID="{3C9C1D27-BB4A-48BA-AD66-15EE649C50CF}" presName="composite" presStyleCnt="0"/>
      <dgm:spPr/>
    </dgm:pt>
    <dgm:pt modelId="{CE567B08-339C-47EB-A717-C590A1DC49B8}" type="pres">
      <dgm:prSet presAssocID="{3C9C1D27-BB4A-48BA-AD66-15EE649C50C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0B217-3081-4A48-8590-999A563E0011}" type="pres">
      <dgm:prSet presAssocID="{3C9C1D27-BB4A-48BA-AD66-15EE649C50CF}" presName="descendantText" presStyleLbl="alignAcc1" presStyleIdx="2" presStyleCnt="4" custScaleY="104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84F6E-0932-4D0B-AEA9-C76E27366A54}" type="pres">
      <dgm:prSet presAssocID="{9FAD1BA2-292E-4C1A-8E4F-0D061698EFBA}" presName="sp" presStyleCnt="0"/>
      <dgm:spPr/>
    </dgm:pt>
    <dgm:pt modelId="{3AD27D16-19BA-4FB3-B05B-3DAB6E461BC2}" type="pres">
      <dgm:prSet presAssocID="{E3B57F94-BFB5-4009-A09F-30A7CD145BDA}" presName="composite" presStyleCnt="0"/>
      <dgm:spPr/>
    </dgm:pt>
    <dgm:pt modelId="{265B557E-9179-4745-B6A4-EDF9D245248B}" type="pres">
      <dgm:prSet presAssocID="{E3B57F94-BFB5-4009-A09F-30A7CD145BD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75014-D4CE-41D1-87CC-DB49A41A565A}" type="pres">
      <dgm:prSet presAssocID="{E3B57F94-BFB5-4009-A09F-30A7CD145BD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F5D8CF-D052-449D-AD96-5DA30F7B4BCF}" type="presOf" srcId="{9A74F3A5-E4B7-4FBE-A1B2-D80547AE6588}" destId="{8D5ED4B3-E7C9-49C9-BCA4-DA3DCCA86DBE}" srcOrd="0" destOrd="0" presId="urn:microsoft.com/office/officeart/2005/8/layout/chevron2"/>
    <dgm:cxn modelId="{959A8CB1-CF71-44C9-8480-DE9E0FC426CC}" srcId="{3C9C1D27-BB4A-48BA-AD66-15EE649C50CF}" destId="{48E51560-9BF6-47FA-846B-FE5EB4E80C8F}" srcOrd="0" destOrd="0" parTransId="{D84AA430-439D-440C-A859-11EFFA542196}" sibTransId="{448E28A5-3A6B-4DE3-B73D-45606966B6F0}"/>
    <dgm:cxn modelId="{F0094CD0-73BC-4974-A8C7-61DD278EB20B}" type="presOf" srcId="{E3B57F94-BFB5-4009-A09F-30A7CD145BDA}" destId="{265B557E-9179-4745-B6A4-EDF9D245248B}" srcOrd="0" destOrd="0" presId="urn:microsoft.com/office/officeart/2005/8/layout/chevron2"/>
    <dgm:cxn modelId="{5865DC28-8FC4-4E16-8354-EF67742F9CC7}" srcId="{E3B57F94-BFB5-4009-A09F-30A7CD145BDA}" destId="{1440E92F-F6F8-42B6-8766-01F88BAD6436}" srcOrd="1" destOrd="0" parTransId="{413E1F91-A095-4DB6-8427-E9DA5C195BEA}" sibTransId="{5A177208-AAC1-4200-A053-6168C6B01409}"/>
    <dgm:cxn modelId="{7B828E1A-B076-4953-A9C3-4441B418A2DF}" srcId="{4BF35A76-F11F-4A4C-B2C6-F1C35D2FF4F4}" destId="{9A74F3A5-E4B7-4FBE-A1B2-D80547AE6588}" srcOrd="0" destOrd="0" parTransId="{A778DB2B-A4AC-42CF-AC11-38E292E65F3A}" sibTransId="{0576F8AD-2456-454A-9074-68BEC4EC07F8}"/>
    <dgm:cxn modelId="{5B37CCCA-177C-41B4-A269-5D8C64FEAC66}" type="presOf" srcId="{31CD1AE1-8334-4FD9-A4E5-82029A33A84A}" destId="{CD5431EC-9B8B-41C9-B727-4C97C68E01CF}" srcOrd="0" destOrd="0" presId="urn:microsoft.com/office/officeart/2005/8/layout/chevron2"/>
    <dgm:cxn modelId="{EA35837B-407E-4D31-B04D-096FDA19FAAE}" type="presOf" srcId="{48E51560-9BF6-47FA-846B-FE5EB4E80C8F}" destId="{D190B217-3081-4A48-8590-999A563E0011}" srcOrd="0" destOrd="0" presId="urn:microsoft.com/office/officeart/2005/8/layout/chevron2"/>
    <dgm:cxn modelId="{C17F3B2F-9594-4809-A2B0-8B2B940254C2}" type="presOf" srcId="{3C9C1D27-BB4A-48BA-AD66-15EE649C50CF}" destId="{CE567B08-339C-47EB-A717-C590A1DC49B8}" srcOrd="0" destOrd="0" presId="urn:microsoft.com/office/officeart/2005/8/layout/chevron2"/>
    <dgm:cxn modelId="{6DFB909B-DD44-4DD2-A14E-D8C638A47E78}" type="presOf" srcId="{8138BDE4-CB60-4522-AD58-88C84804A555}" destId="{DEAB30D8-0798-4563-8568-FDD40B5C514B}" srcOrd="0" destOrd="0" presId="urn:microsoft.com/office/officeart/2005/8/layout/chevron2"/>
    <dgm:cxn modelId="{84BED9F0-8913-4CDB-B1F0-734198E3330D}" srcId="{31CD1AE1-8334-4FD9-A4E5-82029A33A84A}" destId="{F94FC054-9E60-466E-B8DC-A9E83D5E457E}" srcOrd="0" destOrd="0" parTransId="{4E949298-B426-4F51-ABD9-AF0732DF57B7}" sibTransId="{D90B7E75-09E2-41C7-95E5-8573C60B3CB1}"/>
    <dgm:cxn modelId="{9E075C3F-1753-48EF-B8EB-B46344603446}" type="presOf" srcId="{F94FC054-9E60-466E-B8DC-A9E83D5E457E}" destId="{5EE77D21-60E6-42C2-8DA6-596DC8AF249E}" srcOrd="0" destOrd="0" presId="urn:microsoft.com/office/officeart/2005/8/layout/chevron2"/>
    <dgm:cxn modelId="{55EF4CD1-9A4C-4920-8A6F-FDC903693126}" type="presOf" srcId="{B692D25C-E021-45AF-8583-0789149EACFE}" destId="{45E75014-D4CE-41D1-87CC-DB49A41A565A}" srcOrd="0" destOrd="0" presId="urn:microsoft.com/office/officeart/2005/8/layout/chevron2"/>
    <dgm:cxn modelId="{BBEE3ED3-3397-4ED2-B058-F8CAF6F5BE40}" srcId="{4BF35A76-F11F-4A4C-B2C6-F1C35D2FF4F4}" destId="{31CD1AE1-8334-4FD9-A4E5-82029A33A84A}" srcOrd="1" destOrd="0" parTransId="{3B0776A2-F29A-403D-B49B-52F00ACAE8A7}" sibTransId="{1B33348B-8C74-4F87-B64B-CBE031D663EF}"/>
    <dgm:cxn modelId="{423B6728-DFDB-4DCE-8F05-08AECA6D94E3}" srcId="{9A74F3A5-E4B7-4FBE-A1B2-D80547AE6588}" destId="{8138BDE4-CB60-4522-AD58-88C84804A555}" srcOrd="0" destOrd="0" parTransId="{9166D45F-199C-4AEE-A16E-EA2E21C6FBD5}" sibTransId="{45B77DD4-F9D0-47B4-B696-B0CD16AA99A1}"/>
    <dgm:cxn modelId="{B43329FF-6F8D-45EA-BE2D-9A2729807ED6}" type="presOf" srcId="{4BF35A76-F11F-4A4C-B2C6-F1C35D2FF4F4}" destId="{43A1D213-BC4A-48A2-9E50-DAA082E7AC84}" srcOrd="0" destOrd="0" presId="urn:microsoft.com/office/officeart/2005/8/layout/chevron2"/>
    <dgm:cxn modelId="{614ACC9C-8C08-4ACF-9FCB-621A63C152A7}" srcId="{4BF35A76-F11F-4A4C-B2C6-F1C35D2FF4F4}" destId="{E3B57F94-BFB5-4009-A09F-30A7CD145BDA}" srcOrd="3" destOrd="0" parTransId="{28BE7D09-908C-414F-8C5A-B9BD44F7C801}" sibTransId="{7A611165-CF01-45BE-A302-FA053C3239E1}"/>
    <dgm:cxn modelId="{221A45DD-147E-4ECD-9723-BB5A433E11D5}" type="presOf" srcId="{1440E92F-F6F8-42B6-8766-01F88BAD6436}" destId="{45E75014-D4CE-41D1-87CC-DB49A41A565A}" srcOrd="0" destOrd="1" presId="urn:microsoft.com/office/officeart/2005/8/layout/chevron2"/>
    <dgm:cxn modelId="{94462257-01DD-4D36-AFB5-095F31408B02}" srcId="{4BF35A76-F11F-4A4C-B2C6-F1C35D2FF4F4}" destId="{3C9C1D27-BB4A-48BA-AD66-15EE649C50CF}" srcOrd="2" destOrd="0" parTransId="{5C2E753D-81CD-4A11-9ECC-58A3AA5D65A6}" sibTransId="{9FAD1BA2-292E-4C1A-8E4F-0D061698EFBA}"/>
    <dgm:cxn modelId="{2E12E7ED-CC7F-4474-BAF3-159B635402B6}" srcId="{E3B57F94-BFB5-4009-A09F-30A7CD145BDA}" destId="{B692D25C-E021-45AF-8583-0789149EACFE}" srcOrd="0" destOrd="0" parTransId="{3E6EFA6A-2296-45DE-BF80-98F0E18D6D1E}" sibTransId="{65888CBC-9404-43F6-B821-EF118C78A70C}"/>
    <dgm:cxn modelId="{18F55D65-200E-4170-BCE4-D712EE3CDE50}" type="presParOf" srcId="{43A1D213-BC4A-48A2-9E50-DAA082E7AC84}" destId="{42F04CDC-BB6D-44CA-A955-4CC712E98ABB}" srcOrd="0" destOrd="0" presId="urn:microsoft.com/office/officeart/2005/8/layout/chevron2"/>
    <dgm:cxn modelId="{B4159F48-617C-422D-8A77-38BD0A971E35}" type="presParOf" srcId="{42F04CDC-BB6D-44CA-A955-4CC712E98ABB}" destId="{8D5ED4B3-E7C9-49C9-BCA4-DA3DCCA86DBE}" srcOrd="0" destOrd="0" presId="urn:microsoft.com/office/officeart/2005/8/layout/chevron2"/>
    <dgm:cxn modelId="{D053E7B2-A7F9-4287-98EA-537D3258DA1E}" type="presParOf" srcId="{42F04CDC-BB6D-44CA-A955-4CC712E98ABB}" destId="{DEAB30D8-0798-4563-8568-FDD40B5C514B}" srcOrd="1" destOrd="0" presId="urn:microsoft.com/office/officeart/2005/8/layout/chevron2"/>
    <dgm:cxn modelId="{96B859D7-A41A-4548-9D2E-9AC3A412A0C5}" type="presParOf" srcId="{43A1D213-BC4A-48A2-9E50-DAA082E7AC84}" destId="{D4CA838D-BC0C-4561-ACEB-DD330A99202F}" srcOrd="1" destOrd="0" presId="urn:microsoft.com/office/officeart/2005/8/layout/chevron2"/>
    <dgm:cxn modelId="{1D3A7FDD-FDD3-42F0-9606-D068CAF23E62}" type="presParOf" srcId="{43A1D213-BC4A-48A2-9E50-DAA082E7AC84}" destId="{DAE9481F-CDA3-4766-95D9-41344310178C}" srcOrd="2" destOrd="0" presId="urn:microsoft.com/office/officeart/2005/8/layout/chevron2"/>
    <dgm:cxn modelId="{61967088-5751-4840-8B8D-32E7559C0839}" type="presParOf" srcId="{DAE9481F-CDA3-4766-95D9-41344310178C}" destId="{CD5431EC-9B8B-41C9-B727-4C97C68E01CF}" srcOrd="0" destOrd="0" presId="urn:microsoft.com/office/officeart/2005/8/layout/chevron2"/>
    <dgm:cxn modelId="{6C6CDC49-9E7A-4224-9C51-887A0243BA3D}" type="presParOf" srcId="{DAE9481F-CDA3-4766-95D9-41344310178C}" destId="{5EE77D21-60E6-42C2-8DA6-596DC8AF249E}" srcOrd="1" destOrd="0" presId="urn:microsoft.com/office/officeart/2005/8/layout/chevron2"/>
    <dgm:cxn modelId="{9A177DC8-491A-42DD-ADC4-534BC898B0AB}" type="presParOf" srcId="{43A1D213-BC4A-48A2-9E50-DAA082E7AC84}" destId="{01176366-D572-4E9C-8FEA-64BAB5BF04CE}" srcOrd="3" destOrd="0" presId="urn:microsoft.com/office/officeart/2005/8/layout/chevron2"/>
    <dgm:cxn modelId="{AD716AF5-78A8-4D4A-A3AE-88198535E2DE}" type="presParOf" srcId="{43A1D213-BC4A-48A2-9E50-DAA082E7AC84}" destId="{D1C7FDF8-7423-417A-BA58-B373316D51E5}" srcOrd="4" destOrd="0" presId="urn:microsoft.com/office/officeart/2005/8/layout/chevron2"/>
    <dgm:cxn modelId="{304B50D3-9372-44E0-B483-1B00E9068349}" type="presParOf" srcId="{D1C7FDF8-7423-417A-BA58-B373316D51E5}" destId="{CE567B08-339C-47EB-A717-C590A1DC49B8}" srcOrd="0" destOrd="0" presId="urn:microsoft.com/office/officeart/2005/8/layout/chevron2"/>
    <dgm:cxn modelId="{A7A92450-1B2B-416A-953D-8577D0D27D0B}" type="presParOf" srcId="{D1C7FDF8-7423-417A-BA58-B373316D51E5}" destId="{D190B217-3081-4A48-8590-999A563E0011}" srcOrd="1" destOrd="0" presId="urn:microsoft.com/office/officeart/2005/8/layout/chevron2"/>
    <dgm:cxn modelId="{4328C1CA-8C68-49C5-843D-F1F7D68C9887}" type="presParOf" srcId="{43A1D213-BC4A-48A2-9E50-DAA082E7AC84}" destId="{53B84F6E-0932-4D0B-AEA9-C76E27366A54}" srcOrd="5" destOrd="0" presId="urn:microsoft.com/office/officeart/2005/8/layout/chevron2"/>
    <dgm:cxn modelId="{96F6BB75-88A5-4A79-8A34-AB6577AB8885}" type="presParOf" srcId="{43A1D213-BC4A-48A2-9E50-DAA082E7AC84}" destId="{3AD27D16-19BA-4FB3-B05B-3DAB6E461BC2}" srcOrd="6" destOrd="0" presId="urn:microsoft.com/office/officeart/2005/8/layout/chevron2"/>
    <dgm:cxn modelId="{6D039704-7041-492A-95B4-BBABE4264538}" type="presParOf" srcId="{3AD27D16-19BA-4FB3-B05B-3DAB6E461BC2}" destId="{265B557E-9179-4745-B6A4-EDF9D245248B}" srcOrd="0" destOrd="0" presId="urn:microsoft.com/office/officeart/2005/8/layout/chevron2"/>
    <dgm:cxn modelId="{46C00939-57F4-40B7-819E-9B6EFCF2AD08}" type="presParOf" srcId="{3AD27D16-19BA-4FB3-B05B-3DAB6E461BC2}" destId="{45E75014-D4CE-41D1-87CC-DB49A41A565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F35A76-F11F-4A4C-B2C6-F1C35D2FF4F4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A74F3A5-E4B7-4FBE-A1B2-D80547AE6588}">
      <dgm:prSet phldrT="[Текст]" custT="1"/>
      <dgm:spPr/>
      <dgm:t>
        <a:bodyPr/>
        <a:lstStyle/>
        <a:p>
          <a:r>
            <a:rPr lang="ru-RU" sz="1600" dirty="0" smtClean="0"/>
            <a:t>45,5</a:t>
          </a:r>
          <a:endParaRPr lang="ru-RU" sz="1600" dirty="0"/>
        </a:p>
      </dgm:t>
    </dgm:pt>
    <dgm:pt modelId="{A778DB2B-A4AC-42CF-AC11-38E292E65F3A}" type="parTrans" cxnId="{7B828E1A-B076-4953-A9C3-4441B418A2DF}">
      <dgm:prSet/>
      <dgm:spPr/>
      <dgm:t>
        <a:bodyPr/>
        <a:lstStyle/>
        <a:p>
          <a:endParaRPr lang="ru-RU" sz="1400"/>
        </a:p>
      </dgm:t>
    </dgm:pt>
    <dgm:pt modelId="{0576F8AD-2456-454A-9074-68BEC4EC07F8}" type="sibTrans" cxnId="{7B828E1A-B076-4953-A9C3-4441B418A2DF}">
      <dgm:prSet/>
      <dgm:spPr/>
      <dgm:t>
        <a:bodyPr/>
        <a:lstStyle/>
        <a:p>
          <a:endParaRPr lang="ru-RU" sz="1400"/>
        </a:p>
      </dgm:t>
    </dgm:pt>
    <dgm:pt modelId="{8138BDE4-CB60-4522-AD58-88C84804A55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Содержание и ремонт автомобильных дорог местного значения</a:t>
          </a:r>
          <a:endParaRPr lang="ru-RU" sz="1400" dirty="0">
            <a:solidFill>
              <a:schemeClr val="tx1"/>
            </a:solidFill>
          </a:endParaRPr>
        </a:p>
      </dgm:t>
    </dgm:pt>
    <dgm:pt modelId="{9166D45F-199C-4AEE-A16E-EA2E21C6FBD5}" type="parTrans" cxnId="{423B6728-DFDB-4DCE-8F05-08AECA6D94E3}">
      <dgm:prSet/>
      <dgm:spPr/>
      <dgm:t>
        <a:bodyPr/>
        <a:lstStyle/>
        <a:p>
          <a:endParaRPr lang="ru-RU" sz="1400"/>
        </a:p>
      </dgm:t>
    </dgm:pt>
    <dgm:pt modelId="{45B77DD4-F9D0-47B4-B696-B0CD16AA99A1}" type="sibTrans" cxnId="{423B6728-DFDB-4DCE-8F05-08AECA6D94E3}">
      <dgm:prSet/>
      <dgm:spPr/>
      <dgm:t>
        <a:bodyPr/>
        <a:lstStyle/>
        <a:p>
          <a:endParaRPr lang="ru-RU" sz="1400"/>
        </a:p>
      </dgm:t>
    </dgm:pt>
    <dgm:pt modelId="{31CD1AE1-8334-4FD9-A4E5-82029A33A84A}">
      <dgm:prSet phldrT="[Текст]" custT="1"/>
      <dgm:spPr/>
      <dgm:t>
        <a:bodyPr/>
        <a:lstStyle/>
        <a:p>
          <a:r>
            <a:rPr lang="ru-RU" sz="1600" dirty="0" smtClean="0"/>
            <a:t>2,0</a:t>
          </a:r>
          <a:endParaRPr lang="ru-RU" sz="1600" dirty="0"/>
        </a:p>
      </dgm:t>
    </dgm:pt>
    <dgm:pt modelId="{3B0776A2-F29A-403D-B49B-52F00ACAE8A7}" type="parTrans" cxnId="{BBEE3ED3-3397-4ED2-B058-F8CAF6F5BE40}">
      <dgm:prSet/>
      <dgm:spPr/>
      <dgm:t>
        <a:bodyPr/>
        <a:lstStyle/>
        <a:p>
          <a:endParaRPr lang="ru-RU" sz="1400"/>
        </a:p>
      </dgm:t>
    </dgm:pt>
    <dgm:pt modelId="{1B33348B-8C74-4F87-B64B-CBE031D663EF}" type="sibTrans" cxnId="{BBEE3ED3-3397-4ED2-B058-F8CAF6F5BE40}">
      <dgm:prSet/>
      <dgm:spPr/>
      <dgm:t>
        <a:bodyPr/>
        <a:lstStyle/>
        <a:p>
          <a:endParaRPr lang="ru-RU" sz="1400"/>
        </a:p>
      </dgm:t>
    </dgm:pt>
    <dgm:pt modelId="{F94FC054-9E60-466E-B8DC-A9E83D5E457E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Обслуживание светофорных объектов</a:t>
          </a:r>
          <a:endParaRPr lang="ru-RU" sz="1400" dirty="0">
            <a:solidFill>
              <a:schemeClr val="tx1"/>
            </a:solidFill>
          </a:endParaRPr>
        </a:p>
      </dgm:t>
    </dgm:pt>
    <dgm:pt modelId="{4E949298-B426-4F51-ABD9-AF0732DF57B7}" type="parTrans" cxnId="{84BED9F0-8913-4CDB-B1F0-734198E3330D}">
      <dgm:prSet/>
      <dgm:spPr/>
      <dgm:t>
        <a:bodyPr/>
        <a:lstStyle/>
        <a:p>
          <a:endParaRPr lang="ru-RU" sz="1400"/>
        </a:p>
      </dgm:t>
    </dgm:pt>
    <dgm:pt modelId="{D90B7E75-09E2-41C7-95E5-8573C60B3CB1}" type="sibTrans" cxnId="{84BED9F0-8913-4CDB-B1F0-734198E3330D}">
      <dgm:prSet/>
      <dgm:spPr/>
      <dgm:t>
        <a:bodyPr/>
        <a:lstStyle/>
        <a:p>
          <a:endParaRPr lang="ru-RU" sz="1400"/>
        </a:p>
      </dgm:t>
    </dgm:pt>
    <dgm:pt modelId="{EEF83097-A5CD-4255-9032-ACFFD03B89DC}">
      <dgm:prSet phldrT="[Текст]" custT="1"/>
      <dgm:spPr/>
      <dgm:t>
        <a:bodyPr/>
        <a:lstStyle/>
        <a:p>
          <a:r>
            <a:rPr lang="ru-RU" sz="1600" dirty="0" smtClean="0"/>
            <a:t>1,4</a:t>
          </a:r>
          <a:endParaRPr lang="ru-RU" sz="1600" dirty="0"/>
        </a:p>
      </dgm:t>
    </dgm:pt>
    <dgm:pt modelId="{41187B52-B130-43E5-8C85-BB89A9C41C04}" type="parTrans" cxnId="{74BD397D-8F02-4228-9B98-82D7BC359D9B}">
      <dgm:prSet/>
      <dgm:spPr/>
      <dgm:t>
        <a:bodyPr/>
        <a:lstStyle/>
        <a:p>
          <a:endParaRPr lang="ru-RU" sz="1400"/>
        </a:p>
      </dgm:t>
    </dgm:pt>
    <dgm:pt modelId="{D9D4368E-A845-44BD-8517-AEBB226FBE68}" type="sibTrans" cxnId="{74BD397D-8F02-4228-9B98-82D7BC359D9B}">
      <dgm:prSet/>
      <dgm:spPr/>
      <dgm:t>
        <a:bodyPr/>
        <a:lstStyle/>
        <a:p>
          <a:endParaRPr lang="ru-RU" sz="1400"/>
        </a:p>
      </dgm:t>
    </dgm:pt>
    <dgm:pt modelId="{5EEC2302-F334-4C17-A11B-4D303DF586E5}">
      <dgm:prSet custT="1"/>
      <dgm:spPr/>
      <dgm:t>
        <a:bodyPr/>
        <a:lstStyle/>
        <a:p>
          <a:pPr algn="l"/>
          <a:r>
            <a:rPr lang="ru-RU" sz="1400" dirty="0" smtClean="0"/>
            <a:t> Обеспечение осуществления регулярных перевозок пассажиров автомобильным транспортом (автобусами) на территории Камышловского городского округа</a:t>
          </a:r>
          <a:endParaRPr lang="ru-RU" sz="1400" dirty="0"/>
        </a:p>
      </dgm:t>
    </dgm:pt>
    <dgm:pt modelId="{E0F414DA-BD3B-42AC-A250-05064F9FD66B}" type="parTrans" cxnId="{36CF0378-E121-4DAD-B092-D70FFE0A200A}">
      <dgm:prSet/>
      <dgm:spPr/>
      <dgm:t>
        <a:bodyPr/>
        <a:lstStyle/>
        <a:p>
          <a:endParaRPr lang="ru-RU" sz="1400"/>
        </a:p>
      </dgm:t>
    </dgm:pt>
    <dgm:pt modelId="{DB880D4E-B0AB-4547-A119-B25FF6A12A2E}" type="sibTrans" cxnId="{36CF0378-E121-4DAD-B092-D70FFE0A200A}">
      <dgm:prSet/>
      <dgm:spPr/>
      <dgm:t>
        <a:bodyPr/>
        <a:lstStyle/>
        <a:p>
          <a:endParaRPr lang="ru-RU" sz="1400"/>
        </a:p>
      </dgm:t>
    </dgm:pt>
    <dgm:pt modelId="{C1A86F3D-3628-4247-BF3B-3F153EB78A95}">
      <dgm:prSet phldrT="[Текст]" custT="1"/>
      <dgm:spPr/>
      <dgm:t>
        <a:bodyPr/>
        <a:lstStyle/>
        <a:p>
          <a:r>
            <a:rPr lang="ru-RU" sz="1400" dirty="0" smtClean="0"/>
            <a:t>17,1</a:t>
          </a:r>
          <a:endParaRPr lang="ru-RU" sz="1400" dirty="0"/>
        </a:p>
      </dgm:t>
    </dgm:pt>
    <dgm:pt modelId="{DB5A7C91-D8E7-4D7F-B491-C4A1263A897D}" type="parTrans" cxnId="{05FD153D-E2C2-4553-BD6E-E9807729FEB0}">
      <dgm:prSet/>
      <dgm:spPr/>
      <dgm:t>
        <a:bodyPr/>
        <a:lstStyle/>
        <a:p>
          <a:endParaRPr lang="ru-RU" sz="1400"/>
        </a:p>
      </dgm:t>
    </dgm:pt>
    <dgm:pt modelId="{D9FF7AC0-72E8-41C4-A813-972AF51A4651}" type="sibTrans" cxnId="{05FD153D-E2C2-4553-BD6E-E9807729FEB0}">
      <dgm:prSet/>
      <dgm:spPr/>
      <dgm:t>
        <a:bodyPr/>
        <a:lstStyle/>
        <a:p>
          <a:endParaRPr lang="ru-RU" sz="1400"/>
        </a:p>
      </dgm:t>
    </dgm:pt>
    <dgm:pt modelId="{A4332B6D-8518-43A8-835E-597C6A255A1A}">
      <dgm:prSet custT="1"/>
      <dgm:spPr/>
      <dgm:t>
        <a:bodyPr/>
        <a:lstStyle/>
        <a:p>
          <a:r>
            <a:rPr lang="ru-RU" sz="1400" dirty="0" smtClean="0"/>
            <a:t>Обустройство транспортной инфраструктурой земельных участков, предоставленных в собственность для индивидуального жилищного строительства гражданам, имеющих трех и более детей</a:t>
          </a:r>
          <a:endParaRPr lang="ru-RU" sz="1400" dirty="0"/>
        </a:p>
      </dgm:t>
    </dgm:pt>
    <dgm:pt modelId="{AD3C7886-F927-4800-9F9D-D8AA0BB3F2DC}" type="parTrans" cxnId="{1E5127E4-4052-476D-A8A1-DD980BEA29D7}">
      <dgm:prSet/>
      <dgm:spPr/>
      <dgm:t>
        <a:bodyPr/>
        <a:lstStyle/>
        <a:p>
          <a:endParaRPr lang="ru-RU" sz="1400"/>
        </a:p>
      </dgm:t>
    </dgm:pt>
    <dgm:pt modelId="{DB6EFBE3-A8BD-4615-9BA0-EB7FED697E89}" type="sibTrans" cxnId="{1E5127E4-4052-476D-A8A1-DD980BEA29D7}">
      <dgm:prSet/>
      <dgm:spPr/>
      <dgm:t>
        <a:bodyPr/>
        <a:lstStyle/>
        <a:p>
          <a:endParaRPr lang="ru-RU" sz="1400"/>
        </a:p>
      </dgm:t>
    </dgm:pt>
    <dgm:pt modelId="{43A1D213-BC4A-48A2-9E50-DAA082E7AC84}" type="pres">
      <dgm:prSet presAssocID="{4BF35A76-F11F-4A4C-B2C6-F1C35D2FF4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F04CDC-BB6D-44CA-A955-4CC712E98ABB}" type="pres">
      <dgm:prSet presAssocID="{9A74F3A5-E4B7-4FBE-A1B2-D80547AE6588}" presName="composite" presStyleCnt="0"/>
      <dgm:spPr/>
    </dgm:pt>
    <dgm:pt modelId="{8D5ED4B3-E7C9-49C9-BCA4-DA3DCCA86DBE}" type="pres">
      <dgm:prSet presAssocID="{9A74F3A5-E4B7-4FBE-A1B2-D80547AE658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B30D8-0798-4563-8568-FDD40B5C514B}" type="pres">
      <dgm:prSet presAssocID="{9A74F3A5-E4B7-4FBE-A1B2-D80547AE6588}" presName="descendantText" presStyleLbl="alignAcc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A838D-BC0C-4561-ACEB-DD330A99202F}" type="pres">
      <dgm:prSet presAssocID="{0576F8AD-2456-454A-9074-68BEC4EC07F8}" presName="sp" presStyleCnt="0"/>
      <dgm:spPr/>
    </dgm:pt>
    <dgm:pt modelId="{DAE9481F-CDA3-4766-95D9-41344310178C}" type="pres">
      <dgm:prSet presAssocID="{31CD1AE1-8334-4FD9-A4E5-82029A33A84A}" presName="composite" presStyleCnt="0"/>
      <dgm:spPr/>
    </dgm:pt>
    <dgm:pt modelId="{CD5431EC-9B8B-41C9-B727-4C97C68E01CF}" type="pres">
      <dgm:prSet presAssocID="{31CD1AE1-8334-4FD9-A4E5-82029A33A84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77D21-60E6-42C2-8DA6-596DC8AF249E}" type="pres">
      <dgm:prSet presAssocID="{31CD1AE1-8334-4FD9-A4E5-82029A33A84A}" presName="descendantText" presStyleLbl="alignAcc1" presStyleIdx="1" presStyleCnt="4" custScaleY="105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BD1B2-E8DD-4212-B886-6116B3BF9484}" type="pres">
      <dgm:prSet presAssocID="{1B33348B-8C74-4F87-B64B-CBE031D663EF}" presName="sp" presStyleCnt="0"/>
      <dgm:spPr/>
    </dgm:pt>
    <dgm:pt modelId="{B9202860-430D-4EF6-8A79-274AF3809343}" type="pres">
      <dgm:prSet presAssocID="{EEF83097-A5CD-4255-9032-ACFFD03B89DC}" presName="composite" presStyleCnt="0"/>
      <dgm:spPr/>
    </dgm:pt>
    <dgm:pt modelId="{CC6E771C-480F-476C-B325-59292417A83D}" type="pres">
      <dgm:prSet presAssocID="{EEF83097-A5CD-4255-9032-ACFFD03B89D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565EF-B76F-46F4-8FB8-E5CCDA00EE2F}" type="pres">
      <dgm:prSet presAssocID="{EEF83097-A5CD-4255-9032-ACFFD03B89D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41B1D-65C8-403B-8D80-C23D7AF692D2}" type="pres">
      <dgm:prSet presAssocID="{D9D4368E-A845-44BD-8517-AEBB226FBE68}" presName="sp" presStyleCnt="0"/>
      <dgm:spPr/>
    </dgm:pt>
    <dgm:pt modelId="{29CEB42D-C0F9-49B7-8188-7BF464018B97}" type="pres">
      <dgm:prSet presAssocID="{C1A86F3D-3628-4247-BF3B-3F153EB78A95}" presName="composite" presStyleCnt="0"/>
      <dgm:spPr/>
    </dgm:pt>
    <dgm:pt modelId="{6AF687CC-BF91-4908-A7A6-2F3BA79B7BFB}" type="pres">
      <dgm:prSet presAssocID="{C1A86F3D-3628-4247-BF3B-3F153EB78A9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796A0-3C11-4519-8853-FA29FC1B85EE}" type="pres">
      <dgm:prSet presAssocID="{C1A86F3D-3628-4247-BF3B-3F153EB78A9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725780-61DE-4A79-B0C5-2CC66AD762AB}" type="presOf" srcId="{F94FC054-9E60-466E-B8DC-A9E83D5E457E}" destId="{5EE77D21-60E6-42C2-8DA6-596DC8AF249E}" srcOrd="0" destOrd="0" presId="urn:microsoft.com/office/officeart/2005/8/layout/chevron2"/>
    <dgm:cxn modelId="{E4C0FB3F-FE9B-4E1E-AF37-690546CEDA4C}" type="presOf" srcId="{A4332B6D-8518-43A8-835E-597C6A255A1A}" destId="{027796A0-3C11-4519-8853-FA29FC1B85EE}" srcOrd="0" destOrd="0" presId="urn:microsoft.com/office/officeart/2005/8/layout/chevron2"/>
    <dgm:cxn modelId="{BB4E1026-04CB-4AE5-87BE-4DB2806AA0C8}" type="presOf" srcId="{EEF83097-A5CD-4255-9032-ACFFD03B89DC}" destId="{CC6E771C-480F-476C-B325-59292417A83D}" srcOrd="0" destOrd="0" presId="urn:microsoft.com/office/officeart/2005/8/layout/chevron2"/>
    <dgm:cxn modelId="{91D99E48-20DD-486C-AFDF-62F9E879A966}" type="presOf" srcId="{9A74F3A5-E4B7-4FBE-A1B2-D80547AE6588}" destId="{8D5ED4B3-E7C9-49C9-BCA4-DA3DCCA86DBE}" srcOrd="0" destOrd="0" presId="urn:microsoft.com/office/officeart/2005/8/layout/chevron2"/>
    <dgm:cxn modelId="{74BD397D-8F02-4228-9B98-82D7BC359D9B}" srcId="{4BF35A76-F11F-4A4C-B2C6-F1C35D2FF4F4}" destId="{EEF83097-A5CD-4255-9032-ACFFD03B89DC}" srcOrd="2" destOrd="0" parTransId="{41187B52-B130-43E5-8C85-BB89A9C41C04}" sibTransId="{D9D4368E-A845-44BD-8517-AEBB226FBE68}"/>
    <dgm:cxn modelId="{1D9A7265-E5F2-43F7-8335-7E8AA73FA4F7}" type="presOf" srcId="{31CD1AE1-8334-4FD9-A4E5-82029A33A84A}" destId="{CD5431EC-9B8B-41C9-B727-4C97C68E01CF}" srcOrd="0" destOrd="0" presId="urn:microsoft.com/office/officeart/2005/8/layout/chevron2"/>
    <dgm:cxn modelId="{1A5379AD-C78A-48E8-B4B7-69995C57621C}" type="presOf" srcId="{8138BDE4-CB60-4522-AD58-88C84804A555}" destId="{DEAB30D8-0798-4563-8568-FDD40B5C514B}" srcOrd="0" destOrd="0" presId="urn:microsoft.com/office/officeart/2005/8/layout/chevron2"/>
    <dgm:cxn modelId="{7B828E1A-B076-4953-A9C3-4441B418A2DF}" srcId="{4BF35A76-F11F-4A4C-B2C6-F1C35D2FF4F4}" destId="{9A74F3A5-E4B7-4FBE-A1B2-D80547AE6588}" srcOrd="0" destOrd="0" parTransId="{A778DB2B-A4AC-42CF-AC11-38E292E65F3A}" sibTransId="{0576F8AD-2456-454A-9074-68BEC4EC07F8}"/>
    <dgm:cxn modelId="{1E5127E4-4052-476D-A8A1-DD980BEA29D7}" srcId="{C1A86F3D-3628-4247-BF3B-3F153EB78A95}" destId="{A4332B6D-8518-43A8-835E-597C6A255A1A}" srcOrd="0" destOrd="0" parTransId="{AD3C7886-F927-4800-9F9D-D8AA0BB3F2DC}" sibTransId="{DB6EFBE3-A8BD-4615-9BA0-EB7FED697E89}"/>
    <dgm:cxn modelId="{E0E7D4CC-D2D7-42C1-B096-D5C6E933EE1E}" type="presOf" srcId="{C1A86F3D-3628-4247-BF3B-3F153EB78A95}" destId="{6AF687CC-BF91-4908-A7A6-2F3BA79B7BFB}" srcOrd="0" destOrd="0" presId="urn:microsoft.com/office/officeart/2005/8/layout/chevron2"/>
    <dgm:cxn modelId="{36CF0378-E121-4DAD-B092-D70FFE0A200A}" srcId="{EEF83097-A5CD-4255-9032-ACFFD03B89DC}" destId="{5EEC2302-F334-4C17-A11B-4D303DF586E5}" srcOrd="0" destOrd="0" parTransId="{E0F414DA-BD3B-42AC-A250-05064F9FD66B}" sibTransId="{DB880D4E-B0AB-4547-A119-B25FF6A12A2E}"/>
    <dgm:cxn modelId="{05FD153D-E2C2-4553-BD6E-E9807729FEB0}" srcId="{4BF35A76-F11F-4A4C-B2C6-F1C35D2FF4F4}" destId="{C1A86F3D-3628-4247-BF3B-3F153EB78A95}" srcOrd="3" destOrd="0" parTransId="{DB5A7C91-D8E7-4D7F-B491-C4A1263A897D}" sibTransId="{D9FF7AC0-72E8-41C4-A813-972AF51A4651}"/>
    <dgm:cxn modelId="{84BED9F0-8913-4CDB-B1F0-734198E3330D}" srcId="{31CD1AE1-8334-4FD9-A4E5-82029A33A84A}" destId="{F94FC054-9E60-466E-B8DC-A9E83D5E457E}" srcOrd="0" destOrd="0" parTransId="{4E949298-B426-4F51-ABD9-AF0732DF57B7}" sibTransId="{D90B7E75-09E2-41C7-95E5-8573C60B3CB1}"/>
    <dgm:cxn modelId="{BEA45D4E-80A8-4543-8EA3-AE2D5E9F6A79}" type="presOf" srcId="{5EEC2302-F334-4C17-A11B-4D303DF586E5}" destId="{62A565EF-B76F-46F4-8FB8-E5CCDA00EE2F}" srcOrd="0" destOrd="0" presId="urn:microsoft.com/office/officeart/2005/8/layout/chevron2"/>
    <dgm:cxn modelId="{BBEE3ED3-3397-4ED2-B058-F8CAF6F5BE40}" srcId="{4BF35A76-F11F-4A4C-B2C6-F1C35D2FF4F4}" destId="{31CD1AE1-8334-4FD9-A4E5-82029A33A84A}" srcOrd="1" destOrd="0" parTransId="{3B0776A2-F29A-403D-B49B-52F00ACAE8A7}" sibTransId="{1B33348B-8C74-4F87-B64B-CBE031D663EF}"/>
    <dgm:cxn modelId="{423B6728-DFDB-4DCE-8F05-08AECA6D94E3}" srcId="{9A74F3A5-E4B7-4FBE-A1B2-D80547AE6588}" destId="{8138BDE4-CB60-4522-AD58-88C84804A555}" srcOrd="0" destOrd="0" parTransId="{9166D45F-199C-4AEE-A16E-EA2E21C6FBD5}" sibTransId="{45B77DD4-F9D0-47B4-B696-B0CD16AA99A1}"/>
    <dgm:cxn modelId="{8F8A0A7A-9EDD-44B3-837D-A04A947E5DFC}" type="presOf" srcId="{4BF35A76-F11F-4A4C-B2C6-F1C35D2FF4F4}" destId="{43A1D213-BC4A-48A2-9E50-DAA082E7AC84}" srcOrd="0" destOrd="0" presId="urn:microsoft.com/office/officeart/2005/8/layout/chevron2"/>
    <dgm:cxn modelId="{BFB3B842-A815-4AC4-A139-0BDDF50ABB90}" type="presParOf" srcId="{43A1D213-BC4A-48A2-9E50-DAA082E7AC84}" destId="{42F04CDC-BB6D-44CA-A955-4CC712E98ABB}" srcOrd="0" destOrd="0" presId="urn:microsoft.com/office/officeart/2005/8/layout/chevron2"/>
    <dgm:cxn modelId="{387E339A-C5C2-4182-A835-92F6C15F2DB5}" type="presParOf" srcId="{42F04CDC-BB6D-44CA-A955-4CC712E98ABB}" destId="{8D5ED4B3-E7C9-49C9-BCA4-DA3DCCA86DBE}" srcOrd="0" destOrd="0" presId="urn:microsoft.com/office/officeart/2005/8/layout/chevron2"/>
    <dgm:cxn modelId="{D0C2E8D4-C9B9-4C86-B57F-99E97739346D}" type="presParOf" srcId="{42F04CDC-BB6D-44CA-A955-4CC712E98ABB}" destId="{DEAB30D8-0798-4563-8568-FDD40B5C514B}" srcOrd="1" destOrd="0" presId="urn:microsoft.com/office/officeart/2005/8/layout/chevron2"/>
    <dgm:cxn modelId="{A7C13164-A49F-4CAA-B500-ECBA88D5AFD1}" type="presParOf" srcId="{43A1D213-BC4A-48A2-9E50-DAA082E7AC84}" destId="{D4CA838D-BC0C-4561-ACEB-DD330A99202F}" srcOrd="1" destOrd="0" presId="urn:microsoft.com/office/officeart/2005/8/layout/chevron2"/>
    <dgm:cxn modelId="{658FF273-EDB1-48F8-9CEC-DBBDA8318CCA}" type="presParOf" srcId="{43A1D213-BC4A-48A2-9E50-DAA082E7AC84}" destId="{DAE9481F-CDA3-4766-95D9-41344310178C}" srcOrd="2" destOrd="0" presId="urn:microsoft.com/office/officeart/2005/8/layout/chevron2"/>
    <dgm:cxn modelId="{19C820C8-DD5B-465D-884B-488A015B1D34}" type="presParOf" srcId="{DAE9481F-CDA3-4766-95D9-41344310178C}" destId="{CD5431EC-9B8B-41C9-B727-4C97C68E01CF}" srcOrd="0" destOrd="0" presId="urn:microsoft.com/office/officeart/2005/8/layout/chevron2"/>
    <dgm:cxn modelId="{71467382-F9B2-4230-BFB0-2C3EC5B6B5C3}" type="presParOf" srcId="{DAE9481F-CDA3-4766-95D9-41344310178C}" destId="{5EE77D21-60E6-42C2-8DA6-596DC8AF249E}" srcOrd="1" destOrd="0" presId="urn:microsoft.com/office/officeart/2005/8/layout/chevron2"/>
    <dgm:cxn modelId="{16D95D2C-C7BD-4254-BE30-50DDCE582D89}" type="presParOf" srcId="{43A1D213-BC4A-48A2-9E50-DAA082E7AC84}" destId="{B15BD1B2-E8DD-4212-B886-6116B3BF9484}" srcOrd="3" destOrd="0" presId="urn:microsoft.com/office/officeart/2005/8/layout/chevron2"/>
    <dgm:cxn modelId="{5691AA76-6193-4500-8A38-050A84CEBCF5}" type="presParOf" srcId="{43A1D213-BC4A-48A2-9E50-DAA082E7AC84}" destId="{B9202860-430D-4EF6-8A79-274AF3809343}" srcOrd="4" destOrd="0" presId="urn:microsoft.com/office/officeart/2005/8/layout/chevron2"/>
    <dgm:cxn modelId="{B7048854-6836-4D4A-A811-587AD0C4E3D3}" type="presParOf" srcId="{B9202860-430D-4EF6-8A79-274AF3809343}" destId="{CC6E771C-480F-476C-B325-59292417A83D}" srcOrd="0" destOrd="0" presId="urn:microsoft.com/office/officeart/2005/8/layout/chevron2"/>
    <dgm:cxn modelId="{EF39CCAA-BD4D-4444-8B00-9CB879EBE0BF}" type="presParOf" srcId="{B9202860-430D-4EF6-8A79-274AF3809343}" destId="{62A565EF-B76F-46F4-8FB8-E5CCDA00EE2F}" srcOrd="1" destOrd="0" presId="urn:microsoft.com/office/officeart/2005/8/layout/chevron2"/>
    <dgm:cxn modelId="{6F0866D2-8B9C-49F2-B28F-93C95A9DA3C8}" type="presParOf" srcId="{43A1D213-BC4A-48A2-9E50-DAA082E7AC84}" destId="{3F441B1D-65C8-403B-8D80-C23D7AF692D2}" srcOrd="5" destOrd="0" presId="urn:microsoft.com/office/officeart/2005/8/layout/chevron2"/>
    <dgm:cxn modelId="{E021240F-E125-41E6-A867-09C837CFC2FE}" type="presParOf" srcId="{43A1D213-BC4A-48A2-9E50-DAA082E7AC84}" destId="{29CEB42D-C0F9-49B7-8188-7BF464018B97}" srcOrd="6" destOrd="0" presId="urn:microsoft.com/office/officeart/2005/8/layout/chevron2"/>
    <dgm:cxn modelId="{9F9D7606-0D01-4ACB-8B6A-61E16C2D6D8F}" type="presParOf" srcId="{29CEB42D-C0F9-49B7-8188-7BF464018B97}" destId="{6AF687CC-BF91-4908-A7A6-2F3BA79B7BFB}" srcOrd="0" destOrd="0" presId="urn:microsoft.com/office/officeart/2005/8/layout/chevron2"/>
    <dgm:cxn modelId="{E41869D3-38E3-44B5-86EA-F660A65D7E31}" type="presParOf" srcId="{29CEB42D-C0F9-49B7-8188-7BF464018B97}" destId="{027796A0-3C11-4519-8853-FA29FC1B85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F35A76-F11F-4A4C-B2C6-F1C35D2FF4F4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A74F3A5-E4B7-4FBE-A1B2-D80547AE6588}">
      <dgm:prSet phldrT="[Текст]"/>
      <dgm:spPr/>
      <dgm:t>
        <a:bodyPr/>
        <a:lstStyle/>
        <a:p>
          <a:r>
            <a:rPr lang="ru-RU" dirty="0" smtClean="0"/>
            <a:t>281,1</a:t>
          </a:r>
          <a:endParaRPr lang="ru-RU" dirty="0"/>
        </a:p>
      </dgm:t>
    </dgm:pt>
    <dgm:pt modelId="{A778DB2B-A4AC-42CF-AC11-38E292E65F3A}" type="parTrans" cxnId="{7B828E1A-B076-4953-A9C3-4441B418A2DF}">
      <dgm:prSet/>
      <dgm:spPr/>
      <dgm:t>
        <a:bodyPr/>
        <a:lstStyle/>
        <a:p>
          <a:endParaRPr lang="ru-RU"/>
        </a:p>
      </dgm:t>
    </dgm:pt>
    <dgm:pt modelId="{0576F8AD-2456-454A-9074-68BEC4EC07F8}" type="sibTrans" cxnId="{7B828E1A-B076-4953-A9C3-4441B418A2DF}">
      <dgm:prSet/>
      <dgm:spPr/>
      <dgm:t>
        <a:bodyPr/>
        <a:lstStyle/>
        <a:p>
          <a:endParaRPr lang="ru-RU"/>
        </a:p>
      </dgm:t>
    </dgm:pt>
    <dgm:pt modelId="{8138BDE4-CB60-4522-AD58-88C84804A555}">
      <dgm:prSet phldrT="[Текст]" custT="1"/>
      <dgm:spPr/>
      <dgm:t>
        <a:bodyPr/>
        <a:lstStyle/>
        <a:p>
          <a:r>
            <a:rPr lang="ru-RU" sz="2000" dirty="0" smtClean="0"/>
            <a:t>Дошкольное образование</a:t>
          </a:r>
          <a:endParaRPr lang="ru-RU" sz="2000" dirty="0"/>
        </a:p>
      </dgm:t>
    </dgm:pt>
    <dgm:pt modelId="{9166D45F-199C-4AEE-A16E-EA2E21C6FBD5}" type="parTrans" cxnId="{423B6728-DFDB-4DCE-8F05-08AECA6D94E3}">
      <dgm:prSet/>
      <dgm:spPr/>
      <dgm:t>
        <a:bodyPr/>
        <a:lstStyle/>
        <a:p>
          <a:endParaRPr lang="ru-RU"/>
        </a:p>
      </dgm:t>
    </dgm:pt>
    <dgm:pt modelId="{45B77DD4-F9D0-47B4-B696-B0CD16AA99A1}" type="sibTrans" cxnId="{423B6728-DFDB-4DCE-8F05-08AECA6D94E3}">
      <dgm:prSet/>
      <dgm:spPr/>
      <dgm:t>
        <a:bodyPr/>
        <a:lstStyle/>
        <a:p>
          <a:endParaRPr lang="ru-RU"/>
        </a:p>
      </dgm:t>
    </dgm:pt>
    <dgm:pt modelId="{31CD1AE1-8334-4FD9-A4E5-82029A33A84A}">
      <dgm:prSet phldrT="[Текст]"/>
      <dgm:spPr/>
      <dgm:t>
        <a:bodyPr/>
        <a:lstStyle/>
        <a:p>
          <a:r>
            <a:rPr lang="ru-RU" dirty="0" smtClean="0"/>
            <a:t>296,2</a:t>
          </a:r>
          <a:endParaRPr lang="ru-RU" dirty="0"/>
        </a:p>
      </dgm:t>
    </dgm:pt>
    <dgm:pt modelId="{3B0776A2-F29A-403D-B49B-52F00ACAE8A7}" type="parTrans" cxnId="{BBEE3ED3-3397-4ED2-B058-F8CAF6F5BE40}">
      <dgm:prSet/>
      <dgm:spPr/>
      <dgm:t>
        <a:bodyPr/>
        <a:lstStyle/>
        <a:p>
          <a:endParaRPr lang="ru-RU"/>
        </a:p>
      </dgm:t>
    </dgm:pt>
    <dgm:pt modelId="{1B33348B-8C74-4F87-B64B-CBE031D663EF}" type="sibTrans" cxnId="{BBEE3ED3-3397-4ED2-B058-F8CAF6F5BE40}">
      <dgm:prSet/>
      <dgm:spPr/>
      <dgm:t>
        <a:bodyPr/>
        <a:lstStyle/>
        <a:p>
          <a:endParaRPr lang="ru-RU"/>
        </a:p>
      </dgm:t>
    </dgm:pt>
    <dgm:pt modelId="{F94FC054-9E60-466E-B8DC-A9E83D5E457E}">
      <dgm:prSet phldrT="[Текст]" custT="1"/>
      <dgm:spPr/>
      <dgm:t>
        <a:bodyPr/>
        <a:lstStyle/>
        <a:p>
          <a:r>
            <a:rPr lang="ru-RU" sz="2000" dirty="0" smtClean="0"/>
            <a:t>Общее образование</a:t>
          </a:r>
          <a:endParaRPr lang="ru-RU" sz="2000" dirty="0"/>
        </a:p>
      </dgm:t>
    </dgm:pt>
    <dgm:pt modelId="{4E949298-B426-4F51-ABD9-AF0732DF57B7}" type="parTrans" cxnId="{84BED9F0-8913-4CDB-B1F0-734198E3330D}">
      <dgm:prSet/>
      <dgm:spPr/>
      <dgm:t>
        <a:bodyPr/>
        <a:lstStyle/>
        <a:p>
          <a:endParaRPr lang="ru-RU"/>
        </a:p>
      </dgm:t>
    </dgm:pt>
    <dgm:pt modelId="{D90B7E75-09E2-41C7-95E5-8573C60B3CB1}" type="sibTrans" cxnId="{84BED9F0-8913-4CDB-B1F0-734198E3330D}">
      <dgm:prSet/>
      <dgm:spPr/>
      <dgm:t>
        <a:bodyPr/>
        <a:lstStyle/>
        <a:p>
          <a:endParaRPr lang="ru-RU"/>
        </a:p>
      </dgm:t>
    </dgm:pt>
    <dgm:pt modelId="{3C9C1D27-BB4A-48BA-AD66-15EE649C50CF}">
      <dgm:prSet phldrT="[Текст]"/>
      <dgm:spPr/>
      <dgm:t>
        <a:bodyPr/>
        <a:lstStyle/>
        <a:p>
          <a:r>
            <a:rPr lang="ru-RU" dirty="0" smtClean="0"/>
            <a:t>93,7</a:t>
          </a:r>
          <a:endParaRPr lang="ru-RU" dirty="0"/>
        </a:p>
      </dgm:t>
    </dgm:pt>
    <dgm:pt modelId="{5C2E753D-81CD-4A11-9ECC-58A3AA5D65A6}" type="parTrans" cxnId="{94462257-01DD-4D36-AFB5-095F31408B02}">
      <dgm:prSet/>
      <dgm:spPr/>
      <dgm:t>
        <a:bodyPr/>
        <a:lstStyle/>
        <a:p>
          <a:endParaRPr lang="ru-RU"/>
        </a:p>
      </dgm:t>
    </dgm:pt>
    <dgm:pt modelId="{9FAD1BA2-292E-4C1A-8E4F-0D061698EFBA}" type="sibTrans" cxnId="{94462257-01DD-4D36-AFB5-095F31408B02}">
      <dgm:prSet/>
      <dgm:spPr/>
      <dgm:t>
        <a:bodyPr/>
        <a:lstStyle/>
        <a:p>
          <a:endParaRPr lang="ru-RU"/>
        </a:p>
      </dgm:t>
    </dgm:pt>
    <dgm:pt modelId="{48E51560-9BF6-47FA-846B-FE5EB4E80C8F}">
      <dgm:prSet phldrT="[Текст]" custT="1"/>
      <dgm:spPr/>
      <dgm:t>
        <a:bodyPr/>
        <a:lstStyle/>
        <a:p>
          <a:r>
            <a:rPr lang="ru-RU" sz="2000" dirty="0" smtClean="0"/>
            <a:t>Дополнительное образование</a:t>
          </a:r>
          <a:endParaRPr lang="ru-RU" sz="2000" dirty="0"/>
        </a:p>
      </dgm:t>
    </dgm:pt>
    <dgm:pt modelId="{D84AA430-439D-440C-A859-11EFFA542196}" type="parTrans" cxnId="{959A8CB1-CF71-44C9-8480-DE9E0FC426CC}">
      <dgm:prSet/>
      <dgm:spPr/>
      <dgm:t>
        <a:bodyPr/>
        <a:lstStyle/>
        <a:p>
          <a:endParaRPr lang="ru-RU"/>
        </a:p>
      </dgm:t>
    </dgm:pt>
    <dgm:pt modelId="{448E28A5-3A6B-4DE3-B73D-45606966B6F0}" type="sibTrans" cxnId="{959A8CB1-CF71-44C9-8480-DE9E0FC426CC}">
      <dgm:prSet/>
      <dgm:spPr/>
      <dgm:t>
        <a:bodyPr/>
        <a:lstStyle/>
        <a:p>
          <a:endParaRPr lang="ru-RU"/>
        </a:p>
      </dgm:t>
    </dgm:pt>
    <dgm:pt modelId="{1F2196CF-72FA-42DC-B0CF-D116C0FEDD7F}">
      <dgm:prSet phldrT="[Текст]"/>
      <dgm:spPr/>
      <dgm:t>
        <a:bodyPr/>
        <a:lstStyle/>
        <a:p>
          <a:r>
            <a:rPr lang="ru-RU" dirty="0" smtClean="0"/>
            <a:t>15,7</a:t>
          </a:r>
          <a:endParaRPr lang="ru-RU" dirty="0"/>
        </a:p>
      </dgm:t>
    </dgm:pt>
    <dgm:pt modelId="{29D37198-34CF-4453-9971-B725B4368390}" type="parTrans" cxnId="{F4CAD218-36A6-49D3-8B1F-C09DBD1D548A}">
      <dgm:prSet/>
      <dgm:spPr/>
      <dgm:t>
        <a:bodyPr/>
        <a:lstStyle/>
        <a:p>
          <a:endParaRPr lang="ru-RU"/>
        </a:p>
      </dgm:t>
    </dgm:pt>
    <dgm:pt modelId="{0F876A6C-6291-4974-9289-14B85163D1A7}" type="sibTrans" cxnId="{F4CAD218-36A6-49D3-8B1F-C09DBD1D548A}">
      <dgm:prSet/>
      <dgm:spPr/>
      <dgm:t>
        <a:bodyPr/>
        <a:lstStyle/>
        <a:p>
          <a:endParaRPr lang="ru-RU"/>
        </a:p>
      </dgm:t>
    </dgm:pt>
    <dgm:pt modelId="{F0078F7F-20D9-4633-9502-CA2F0A5C492B}">
      <dgm:prSet/>
      <dgm:spPr/>
      <dgm:t>
        <a:bodyPr bIns="288000"/>
        <a:lstStyle/>
        <a:p>
          <a:endParaRPr lang="ru-RU" sz="1700" dirty="0"/>
        </a:p>
      </dgm:t>
    </dgm:pt>
    <dgm:pt modelId="{EED00636-D584-4A76-8E56-42AC1CF08CCB}" type="parTrans" cxnId="{2A589CEC-2C85-4B32-B710-283DF0E648CB}">
      <dgm:prSet/>
      <dgm:spPr/>
      <dgm:t>
        <a:bodyPr/>
        <a:lstStyle/>
        <a:p>
          <a:endParaRPr lang="ru-RU"/>
        </a:p>
      </dgm:t>
    </dgm:pt>
    <dgm:pt modelId="{CB883EE8-1B0E-4052-94CF-DA7DB85FF35B}" type="sibTrans" cxnId="{2A589CEC-2C85-4B32-B710-283DF0E648CB}">
      <dgm:prSet/>
      <dgm:spPr/>
      <dgm:t>
        <a:bodyPr/>
        <a:lstStyle/>
        <a:p>
          <a:endParaRPr lang="ru-RU"/>
        </a:p>
      </dgm:t>
    </dgm:pt>
    <dgm:pt modelId="{F1D87A1F-4270-410A-87FF-5DE41F2ABF24}">
      <dgm:prSet/>
      <dgm:spPr/>
      <dgm:t>
        <a:bodyPr/>
        <a:lstStyle/>
        <a:p>
          <a:r>
            <a:rPr lang="ru-RU" dirty="0" smtClean="0"/>
            <a:t>19,3</a:t>
          </a:r>
          <a:endParaRPr lang="ru-RU" dirty="0"/>
        </a:p>
      </dgm:t>
    </dgm:pt>
    <dgm:pt modelId="{08A504F0-E96C-4DD3-9917-8CA5A66FEDF4}" type="parTrans" cxnId="{ACB48A13-9D4D-42BC-AB45-A29E590C5E84}">
      <dgm:prSet/>
      <dgm:spPr/>
      <dgm:t>
        <a:bodyPr/>
        <a:lstStyle/>
        <a:p>
          <a:endParaRPr lang="ru-RU"/>
        </a:p>
      </dgm:t>
    </dgm:pt>
    <dgm:pt modelId="{C9AEF1DC-0915-4A14-A319-683861DB9E07}" type="sibTrans" cxnId="{ACB48A13-9D4D-42BC-AB45-A29E590C5E84}">
      <dgm:prSet/>
      <dgm:spPr/>
      <dgm:t>
        <a:bodyPr/>
        <a:lstStyle/>
        <a:p>
          <a:endParaRPr lang="ru-RU"/>
        </a:p>
      </dgm:t>
    </dgm:pt>
    <dgm:pt modelId="{81165651-3EB2-4716-A02B-A0BC66DB59F6}">
      <dgm:prSet custT="1"/>
      <dgm:spPr/>
      <dgm:t>
        <a:bodyPr/>
        <a:lstStyle/>
        <a:p>
          <a:r>
            <a:rPr lang="ru-RU" sz="2000" dirty="0" smtClean="0"/>
            <a:t>Другие вопросы в области образования</a:t>
          </a:r>
          <a:endParaRPr lang="ru-RU" sz="2000" dirty="0"/>
        </a:p>
      </dgm:t>
    </dgm:pt>
    <dgm:pt modelId="{D8DB09BC-A20A-4899-9844-D74E72E0A30C}" type="parTrans" cxnId="{92C8E876-9847-48CA-985B-F3652DF71797}">
      <dgm:prSet/>
      <dgm:spPr/>
      <dgm:t>
        <a:bodyPr/>
        <a:lstStyle/>
        <a:p>
          <a:endParaRPr lang="ru-RU"/>
        </a:p>
      </dgm:t>
    </dgm:pt>
    <dgm:pt modelId="{A8A363FC-FB04-4C64-9657-1D437684CB4D}" type="sibTrans" cxnId="{92C8E876-9847-48CA-985B-F3652DF71797}">
      <dgm:prSet/>
      <dgm:spPr/>
      <dgm:t>
        <a:bodyPr/>
        <a:lstStyle/>
        <a:p>
          <a:endParaRPr lang="ru-RU"/>
        </a:p>
      </dgm:t>
    </dgm:pt>
    <dgm:pt modelId="{7C026066-F381-4FEC-ABCE-54DE4B734EBB}">
      <dgm:prSet custT="1"/>
      <dgm:spPr/>
      <dgm:t>
        <a:bodyPr bIns="288000"/>
        <a:lstStyle/>
        <a:p>
          <a:r>
            <a:rPr lang="ru-RU" sz="2000" dirty="0" smtClean="0"/>
            <a:t>Молодежная политика и оздоровление детей</a:t>
          </a:r>
          <a:endParaRPr lang="ru-RU" sz="2000" dirty="0"/>
        </a:p>
      </dgm:t>
    </dgm:pt>
    <dgm:pt modelId="{663B4E92-A5E4-43E6-B30E-3F1DE605405A}" type="parTrans" cxnId="{21FAD706-31AD-4AB5-A1B9-89D5B1337F63}">
      <dgm:prSet/>
      <dgm:spPr/>
      <dgm:t>
        <a:bodyPr/>
        <a:lstStyle/>
        <a:p>
          <a:endParaRPr lang="ru-RU"/>
        </a:p>
      </dgm:t>
    </dgm:pt>
    <dgm:pt modelId="{09F129B3-67DE-4EAB-9138-BF1CFC7664C1}" type="sibTrans" cxnId="{21FAD706-31AD-4AB5-A1B9-89D5B1337F63}">
      <dgm:prSet/>
      <dgm:spPr/>
      <dgm:t>
        <a:bodyPr/>
        <a:lstStyle/>
        <a:p>
          <a:endParaRPr lang="ru-RU"/>
        </a:p>
      </dgm:t>
    </dgm:pt>
    <dgm:pt modelId="{43A1D213-BC4A-48A2-9E50-DAA082E7AC84}" type="pres">
      <dgm:prSet presAssocID="{4BF35A76-F11F-4A4C-B2C6-F1C35D2FF4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F04CDC-BB6D-44CA-A955-4CC712E98ABB}" type="pres">
      <dgm:prSet presAssocID="{9A74F3A5-E4B7-4FBE-A1B2-D80547AE6588}" presName="composite" presStyleCnt="0"/>
      <dgm:spPr/>
      <dgm:t>
        <a:bodyPr/>
        <a:lstStyle/>
        <a:p>
          <a:endParaRPr lang="ru-RU"/>
        </a:p>
      </dgm:t>
    </dgm:pt>
    <dgm:pt modelId="{8D5ED4B3-E7C9-49C9-BCA4-DA3DCCA86DBE}" type="pres">
      <dgm:prSet presAssocID="{9A74F3A5-E4B7-4FBE-A1B2-D80547AE658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B30D8-0798-4563-8568-FDD40B5C514B}" type="pres">
      <dgm:prSet presAssocID="{9A74F3A5-E4B7-4FBE-A1B2-D80547AE658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A838D-BC0C-4561-ACEB-DD330A99202F}" type="pres">
      <dgm:prSet presAssocID="{0576F8AD-2456-454A-9074-68BEC4EC07F8}" presName="sp" presStyleCnt="0"/>
      <dgm:spPr/>
      <dgm:t>
        <a:bodyPr/>
        <a:lstStyle/>
        <a:p>
          <a:endParaRPr lang="ru-RU"/>
        </a:p>
      </dgm:t>
    </dgm:pt>
    <dgm:pt modelId="{DAE9481F-CDA3-4766-95D9-41344310178C}" type="pres">
      <dgm:prSet presAssocID="{31CD1AE1-8334-4FD9-A4E5-82029A33A84A}" presName="composite" presStyleCnt="0"/>
      <dgm:spPr/>
      <dgm:t>
        <a:bodyPr/>
        <a:lstStyle/>
        <a:p>
          <a:endParaRPr lang="ru-RU"/>
        </a:p>
      </dgm:t>
    </dgm:pt>
    <dgm:pt modelId="{CD5431EC-9B8B-41C9-B727-4C97C68E01CF}" type="pres">
      <dgm:prSet presAssocID="{31CD1AE1-8334-4FD9-A4E5-82029A33A84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77D21-60E6-42C2-8DA6-596DC8AF249E}" type="pres">
      <dgm:prSet presAssocID="{31CD1AE1-8334-4FD9-A4E5-82029A33A84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76366-D572-4E9C-8FEA-64BAB5BF04CE}" type="pres">
      <dgm:prSet presAssocID="{1B33348B-8C74-4F87-B64B-CBE031D663EF}" presName="sp" presStyleCnt="0"/>
      <dgm:spPr/>
      <dgm:t>
        <a:bodyPr/>
        <a:lstStyle/>
        <a:p>
          <a:endParaRPr lang="ru-RU"/>
        </a:p>
      </dgm:t>
    </dgm:pt>
    <dgm:pt modelId="{D1C7FDF8-7423-417A-BA58-B373316D51E5}" type="pres">
      <dgm:prSet presAssocID="{3C9C1D27-BB4A-48BA-AD66-15EE649C50CF}" presName="composite" presStyleCnt="0"/>
      <dgm:spPr/>
      <dgm:t>
        <a:bodyPr/>
        <a:lstStyle/>
        <a:p>
          <a:endParaRPr lang="ru-RU"/>
        </a:p>
      </dgm:t>
    </dgm:pt>
    <dgm:pt modelId="{CE567B08-339C-47EB-A717-C590A1DC49B8}" type="pres">
      <dgm:prSet presAssocID="{3C9C1D27-BB4A-48BA-AD66-15EE649C50C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0B217-3081-4A48-8590-999A563E0011}" type="pres">
      <dgm:prSet presAssocID="{3C9C1D27-BB4A-48BA-AD66-15EE649C50C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6F876-DD31-4081-A189-B938827A4C99}" type="pres">
      <dgm:prSet presAssocID="{9FAD1BA2-292E-4C1A-8E4F-0D061698EFBA}" presName="sp" presStyleCnt="0"/>
      <dgm:spPr/>
      <dgm:t>
        <a:bodyPr/>
        <a:lstStyle/>
        <a:p>
          <a:endParaRPr lang="ru-RU"/>
        </a:p>
      </dgm:t>
    </dgm:pt>
    <dgm:pt modelId="{EF20DB6C-ACE4-42BB-8321-BB9D8F472353}" type="pres">
      <dgm:prSet presAssocID="{1F2196CF-72FA-42DC-B0CF-D116C0FEDD7F}" presName="composite" presStyleCnt="0"/>
      <dgm:spPr/>
      <dgm:t>
        <a:bodyPr/>
        <a:lstStyle/>
        <a:p>
          <a:endParaRPr lang="ru-RU"/>
        </a:p>
      </dgm:t>
    </dgm:pt>
    <dgm:pt modelId="{B27FF669-CB5A-422A-9828-B8C498D4A229}" type="pres">
      <dgm:prSet presAssocID="{1F2196CF-72FA-42DC-B0CF-D116C0FEDD7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C73BC-2117-46C2-97D6-8249202F2385}" type="pres">
      <dgm:prSet presAssocID="{1F2196CF-72FA-42DC-B0CF-D116C0FEDD7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7EA23-852C-4278-AA7A-B9184431AEA1}" type="pres">
      <dgm:prSet presAssocID="{0F876A6C-6291-4974-9289-14B85163D1A7}" presName="sp" presStyleCnt="0"/>
      <dgm:spPr/>
      <dgm:t>
        <a:bodyPr/>
        <a:lstStyle/>
        <a:p>
          <a:endParaRPr lang="ru-RU"/>
        </a:p>
      </dgm:t>
    </dgm:pt>
    <dgm:pt modelId="{3AA4ECEF-E640-4D5D-9AB4-CE134EE58A5D}" type="pres">
      <dgm:prSet presAssocID="{F1D87A1F-4270-410A-87FF-5DE41F2ABF24}" presName="composite" presStyleCnt="0"/>
      <dgm:spPr/>
      <dgm:t>
        <a:bodyPr/>
        <a:lstStyle/>
        <a:p>
          <a:endParaRPr lang="ru-RU"/>
        </a:p>
      </dgm:t>
    </dgm:pt>
    <dgm:pt modelId="{19B341DF-F043-45DC-8011-3947DE76FBEB}" type="pres">
      <dgm:prSet presAssocID="{F1D87A1F-4270-410A-87FF-5DE41F2ABF2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E49F5-06D0-449A-86E3-B54CB03F3140}" type="pres">
      <dgm:prSet presAssocID="{F1D87A1F-4270-410A-87FF-5DE41F2ABF2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D6557B-C039-4B4D-AA40-3922755A6887}" type="presOf" srcId="{F1D87A1F-4270-410A-87FF-5DE41F2ABF24}" destId="{19B341DF-F043-45DC-8011-3947DE76FBEB}" srcOrd="0" destOrd="0" presId="urn:microsoft.com/office/officeart/2005/8/layout/chevron2"/>
    <dgm:cxn modelId="{752AFBED-2BF7-4DCA-8A25-8FC25AA2F4AC}" type="presOf" srcId="{81165651-3EB2-4716-A02B-A0BC66DB59F6}" destId="{0BAE49F5-06D0-449A-86E3-B54CB03F3140}" srcOrd="0" destOrd="0" presId="urn:microsoft.com/office/officeart/2005/8/layout/chevron2"/>
    <dgm:cxn modelId="{251BC669-8AAC-407F-B419-40B9E3283099}" type="presOf" srcId="{3C9C1D27-BB4A-48BA-AD66-15EE649C50CF}" destId="{CE567B08-339C-47EB-A717-C590A1DC49B8}" srcOrd="0" destOrd="0" presId="urn:microsoft.com/office/officeart/2005/8/layout/chevron2"/>
    <dgm:cxn modelId="{959A8CB1-CF71-44C9-8480-DE9E0FC426CC}" srcId="{3C9C1D27-BB4A-48BA-AD66-15EE649C50CF}" destId="{48E51560-9BF6-47FA-846B-FE5EB4E80C8F}" srcOrd="0" destOrd="0" parTransId="{D84AA430-439D-440C-A859-11EFFA542196}" sibTransId="{448E28A5-3A6B-4DE3-B73D-45606966B6F0}"/>
    <dgm:cxn modelId="{21FAD706-31AD-4AB5-A1B9-89D5B1337F63}" srcId="{1F2196CF-72FA-42DC-B0CF-D116C0FEDD7F}" destId="{7C026066-F381-4FEC-ABCE-54DE4B734EBB}" srcOrd="1" destOrd="0" parTransId="{663B4E92-A5E4-43E6-B30E-3F1DE605405A}" sibTransId="{09F129B3-67DE-4EAB-9138-BF1CFC7664C1}"/>
    <dgm:cxn modelId="{92C8E876-9847-48CA-985B-F3652DF71797}" srcId="{F1D87A1F-4270-410A-87FF-5DE41F2ABF24}" destId="{81165651-3EB2-4716-A02B-A0BC66DB59F6}" srcOrd="0" destOrd="0" parTransId="{D8DB09BC-A20A-4899-9844-D74E72E0A30C}" sibTransId="{A8A363FC-FB04-4C64-9657-1D437684CB4D}"/>
    <dgm:cxn modelId="{1372AB55-F594-41DA-AC6B-D2C2634011D8}" type="presOf" srcId="{7C026066-F381-4FEC-ABCE-54DE4B734EBB}" destId="{B08C73BC-2117-46C2-97D6-8249202F2385}" srcOrd="0" destOrd="1" presId="urn:microsoft.com/office/officeart/2005/8/layout/chevron2"/>
    <dgm:cxn modelId="{ACB48A13-9D4D-42BC-AB45-A29E590C5E84}" srcId="{4BF35A76-F11F-4A4C-B2C6-F1C35D2FF4F4}" destId="{F1D87A1F-4270-410A-87FF-5DE41F2ABF24}" srcOrd="4" destOrd="0" parTransId="{08A504F0-E96C-4DD3-9917-8CA5A66FEDF4}" sibTransId="{C9AEF1DC-0915-4A14-A319-683861DB9E07}"/>
    <dgm:cxn modelId="{7B828E1A-B076-4953-A9C3-4441B418A2DF}" srcId="{4BF35A76-F11F-4A4C-B2C6-F1C35D2FF4F4}" destId="{9A74F3A5-E4B7-4FBE-A1B2-D80547AE6588}" srcOrd="0" destOrd="0" parTransId="{A778DB2B-A4AC-42CF-AC11-38E292E65F3A}" sibTransId="{0576F8AD-2456-454A-9074-68BEC4EC07F8}"/>
    <dgm:cxn modelId="{0A1EA6F2-128E-4A2E-A7F5-59B55CC87AA3}" type="presOf" srcId="{F0078F7F-20D9-4633-9502-CA2F0A5C492B}" destId="{B08C73BC-2117-46C2-97D6-8249202F2385}" srcOrd="0" destOrd="0" presId="urn:microsoft.com/office/officeart/2005/8/layout/chevron2"/>
    <dgm:cxn modelId="{11D88DBE-5660-4507-B516-CD0886D94FB5}" type="presOf" srcId="{1F2196CF-72FA-42DC-B0CF-D116C0FEDD7F}" destId="{B27FF669-CB5A-422A-9828-B8C498D4A229}" srcOrd="0" destOrd="0" presId="urn:microsoft.com/office/officeart/2005/8/layout/chevron2"/>
    <dgm:cxn modelId="{23095582-0395-4DFE-8565-6AF283DA3999}" type="presOf" srcId="{4BF35A76-F11F-4A4C-B2C6-F1C35D2FF4F4}" destId="{43A1D213-BC4A-48A2-9E50-DAA082E7AC84}" srcOrd="0" destOrd="0" presId="urn:microsoft.com/office/officeart/2005/8/layout/chevron2"/>
    <dgm:cxn modelId="{21321AB2-826F-4209-9276-E23793EAA4DE}" type="presOf" srcId="{48E51560-9BF6-47FA-846B-FE5EB4E80C8F}" destId="{D190B217-3081-4A48-8590-999A563E0011}" srcOrd="0" destOrd="0" presId="urn:microsoft.com/office/officeart/2005/8/layout/chevron2"/>
    <dgm:cxn modelId="{8454C038-0A0E-45B9-B349-41F6633038A7}" type="presOf" srcId="{9A74F3A5-E4B7-4FBE-A1B2-D80547AE6588}" destId="{8D5ED4B3-E7C9-49C9-BCA4-DA3DCCA86DBE}" srcOrd="0" destOrd="0" presId="urn:microsoft.com/office/officeart/2005/8/layout/chevron2"/>
    <dgm:cxn modelId="{6A79BD2D-26C6-41B2-82D2-0FACC369D4C7}" type="presOf" srcId="{31CD1AE1-8334-4FD9-A4E5-82029A33A84A}" destId="{CD5431EC-9B8B-41C9-B727-4C97C68E01CF}" srcOrd="0" destOrd="0" presId="urn:microsoft.com/office/officeart/2005/8/layout/chevron2"/>
    <dgm:cxn modelId="{8D142AE7-D1A3-4F59-AA6E-3D1E5A40F025}" type="presOf" srcId="{8138BDE4-CB60-4522-AD58-88C84804A555}" destId="{DEAB30D8-0798-4563-8568-FDD40B5C514B}" srcOrd="0" destOrd="0" presId="urn:microsoft.com/office/officeart/2005/8/layout/chevron2"/>
    <dgm:cxn modelId="{84BED9F0-8913-4CDB-B1F0-734198E3330D}" srcId="{31CD1AE1-8334-4FD9-A4E5-82029A33A84A}" destId="{F94FC054-9E60-466E-B8DC-A9E83D5E457E}" srcOrd="0" destOrd="0" parTransId="{4E949298-B426-4F51-ABD9-AF0732DF57B7}" sibTransId="{D90B7E75-09E2-41C7-95E5-8573C60B3CB1}"/>
    <dgm:cxn modelId="{F4CAD218-36A6-49D3-8B1F-C09DBD1D548A}" srcId="{4BF35A76-F11F-4A4C-B2C6-F1C35D2FF4F4}" destId="{1F2196CF-72FA-42DC-B0CF-D116C0FEDD7F}" srcOrd="3" destOrd="0" parTransId="{29D37198-34CF-4453-9971-B725B4368390}" sibTransId="{0F876A6C-6291-4974-9289-14B85163D1A7}"/>
    <dgm:cxn modelId="{BBEE3ED3-3397-4ED2-B058-F8CAF6F5BE40}" srcId="{4BF35A76-F11F-4A4C-B2C6-F1C35D2FF4F4}" destId="{31CD1AE1-8334-4FD9-A4E5-82029A33A84A}" srcOrd="1" destOrd="0" parTransId="{3B0776A2-F29A-403D-B49B-52F00ACAE8A7}" sibTransId="{1B33348B-8C74-4F87-B64B-CBE031D663EF}"/>
    <dgm:cxn modelId="{423B6728-DFDB-4DCE-8F05-08AECA6D94E3}" srcId="{9A74F3A5-E4B7-4FBE-A1B2-D80547AE6588}" destId="{8138BDE4-CB60-4522-AD58-88C84804A555}" srcOrd="0" destOrd="0" parTransId="{9166D45F-199C-4AEE-A16E-EA2E21C6FBD5}" sibTransId="{45B77DD4-F9D0-47B4-B696-B0CD16AA99A1}"/>
    <dgm:cxn modelId="{2A589CEC-2C85-4B32-B710-283DF0E648CB}" srcId="{1F2196CF-72FA-42DC-B0CF-D116C0FEDD7F}" destId="{F0078F7F-20D9-4633-9502-CA2F0A5C492B}" srcOrd="0" destOrd="0" parTransId="{EED00636-D584-4A76-8E56-42AC1CF08CCB}" sibTransId="{CB883EE8-1B0E-4052-94CF-DA7DB85FF35B}"/>
    <dgm:cxn modelId="{94462257-01DD-4D36-AFB5-095F31408B02}" srcId="{4BF35A76-F11F-4A4C-B2C6-F1C35D2FF4F4}" destId="{3C9C1D27-BB4A-48BA-AD66-15EE649C50CF}" srcOrd="2" destOrd="0" parTransId="{5C2E753D-81CD-4A11-9ECC-58A3AA5D65A6}" sibTransId="{9FAD1BA2-292E-4C1A-8E4F-0D061698EFBA}"/>
    <dgm:cxn modelId="{A9945D38-E1B6-45D6-A4D0-17F1F4209D4B}" type="presOf" srcId="{F94FC054-9E60-466E-B8DC-A9E83D5E457E}" destId="{5EE77D21-60E6-42C2-8DA6-596DC8AF249E}" srcOrd="0" destOrd="0" presId="urn:microsoft.com/office/officeart/2005/8/layout/chevron2"/>
    <dgm:cxn modelId="{5CC34FE6-A640-486C-BD13-61318C0B2D51}" type="presParOf" srcId="{43A1D213-BC4A-48A2-9E50-DAA082E7AC84}" destId="{42F04CDC-BB6D-44CA-A955-4CC712E98ABB}" srcOrd="0" destOrd="0" presId="urn:microsoft.com/office/officeart/2005/8/layout/chevron2"/>
    <dgm:cxn modelId="{437A9701-C3FB-46D6-A2B6-1D10FC784218}" type="presParOf" srcId="{42F04CDC-BB6D-44CA-A955-4CC712E98ABB}" destId="{8D5ED4B3-E7C9-49C9-BCA4-DA3DCCA86DBE}" srcOrd="0" destOrd="0" presId="urn:microsoft.com/office/officeart/2005/8/layout/chevron2"/>
    <dgm:cxn modelId="{E8E83135-052A-48FE-8F73-0ED3C6A8F325}" type="presParOf" srcId="{42F04CDC-BB6D-44CA-A955-4CC712E98ABB}" destId="{DEAB30D8-0798-4563-8568-FDD40B5C514B}" srcOrd="1" destOrd="0" presId="urn:microsoft.com/office/officeart/2005/8/layout/chevron2"/>
    <dgm:cxn modelId="{70CC7C5D-1C5D-4274-9CA1-BF2DCDBFD1ED}" type="presParOf" srcId="{43A1D213-BC4A-48A2-9E50-DAA082E7AC84}" destId="{D4CA838D-BC0C-4561-ACEB-DD330A99202F}" srcOrd="1" destOrd="0" presId="urn:microsoft.com/office/officeart/2005/8/layout/chevron2"/>
    <dgm:cxn modelId="{BBF782F4-87BC-46AE-ABC2-6F84B1F984B9}" type="presParOf" srcId="{43A1D213-BC4A-48A2-9E50-DAA082E7AC84}" destId="{DAE9481F-CDA3-4766-95D9-41344310178C}" srcOrd="2" destOrd="0" presId="urn:microsoft.com/office/officeart/2005/8/layout/chevron2"/>
    <dgm:cxn modelId="{262C4988-205F-4B20-86A8-BCFAF3BFE70E}" type="presParOf" srcId="{DAE9481F-CDA3-4766-95D9-41344310178C}" destId="{CD5431EC-9B8B-41C9-B727-4C97C68E01CF}" srcOrd="0" destOrd="0" presId="urn:microsoft.com/office/officeart/2005/8/layout/chevron2"/>
    <dgm:cxn modelId="{1FA3A744-7AA8-4BED-AC58-FFAD34A789FD}" type="presParOf" srcId="{DAE9481F-CDA3-4766-95D9-41344310178C}" destId="{5EE77D21-60E6-42C2-8DA6-596DC8AF249E}" srcOrd="1" destOrd="0" presId="urn:microsoft.com/office/officeart/2005/8/layout/chevron2"/>
    <dgm:cxn modelId="{77241637-9F5A-46E4-BCDA-BDBD224B8617}" type="presParOf" srcId="{43A1D213-BC4A-48A2-9E50-DAA082E7AC84}" destId="{01176366-D572-4E9C-8FEA-64BAB5BF04CE}" srcOrd="3" destOrd="0" presId="urn:microsoft.com/office/officeart/2005/8/layout/chevron2"/>
    <dgm:cxn modelId="{FB36AA38-3EC6-4EB3-8260-D25E61589567}" type="presParOf" srcId="{43A1D213-BC4A-48A2-9E50-DAA082E7AC84}" destId="{D1C7FDF8-7423-417A-BA58-B373316D51E5}" srcOrd="4" destOrd="0" presId="urn:microsoft.com/office/officeart/2005/8/layout/chevron2"/>
    <dgm:cxn modelId="{1AFE0553-F53F-4941-8DB9-87ABA812977B}" type="presParOf" srcId="{D1C7FDF8-7423-417A-BA58-B373316D51E5}" destId="{CE567B08-339C-47EB-A717-C590A1DC49B8}" srcOrd="0" destOrd="0" presId="urn:microsoft.com/office/officeart/2005/8/layout/chevron2"/>
    <dgm:cxn modelId="{3C6741E2-48DF-41DB-9604-C7269E6570B5}" type="presParOf" srcId="{D1C7FDF8-7423-417A-BA58-B373316D51E5}" destId="{D190B217-3081-4A48-8590-999A563E0011}" srcOrd="1" destOrd="0" presId="urn:microsoft.com/office/officeart/2005/8/layout/chevron2"/>
    <dgm:cxn modelId="{B7B70045-948F-4ECB-A29D-80668A937D8B}" type="presParOf" srcId="{43A1D213-BC4A-48A2-9E50-DAA082E7AC84}" destId="{A9E6F876-DD31-4081-A189-B938827A4C99}" srcOrd="5" destOrd="0" presId="urn:microsoft.com/office/officeart/2005/8/layout/chevron2"/>
    <dgm:cxn modelId="{69BE2872-EBC6-467F-B677-F303A393A3B2}" type="presParOf" srcId="{43A1D213-BC4A-48A2-9E50-DAA082E7AC84}" destId="{EF20DB6C-ACE4-42BB-8321-BB9D8F472353}" srcOrd="6" destOrd="0" presId="urn:microsoft.com/office/officeart/2005/8/layout/chevron2"/>
    <dgm:cxn modelId="{494DB5AD-E3A3-48C1-A984-6F460E7DC34B}" type="presParOf" srcId="{EF20DB6C-ACE4-42BB-8321-BB9D8F472353}" destId="{B27FF669-CB5A-422A-9828-B8C498D4A229}" srcOrd="0" destOrd="0" presId="urn:microsoft.com/office/officeart/2005/8/layout/chevron2"/>
    <dgm:cxn modelId="{A697DF27-7EB7-4718-82AF-E36984A19019}" type="presParOf" srcId="{EF20DB6C-ACE4-42BB-8321-BB9D8F472353}" destId="{B08C73BC-2117-46C2-97D6-8249202F2385}" srcOrd="1" destOrd="0" presId="urn:microsoft.com/office/officeart/2005/8/layout/chevron2"/>
    <dgm:cxn modelId="{8B6C612D-F369-451D-9B6E-EAC43A7E0345}" type="presParOf" srcId="{43A1D213-BC4A-48A2-9E50-DAA082E7AC84}" destId="{D1C7EA23-852C-4278-AA7A-B9184431AEA1}" srcOrd="7" destOrd="0" presId="urn:microsoft.com/office/officeart/2005/8/layout/chevron2"/>
    <dgm:cxn modelId="{D7A41A66-55D5-423A-869B-74394908D8A3}" type="presParOf" srcId="{43A1D213-BC4A-48A2-9E50-DAA082E7AC84}" destId="{3AA4ECEF-E640-4D5D-9AB4-CE134EE58A5D}" srcOrd="8" destOrd="0" presId="urn:microsoft.com/office/officeart/2005/8/layout/chevron2"/>
    <dgm:cxn modelId="{E8C7F480-44E8-47D0-A0E6-770D20B3E45D}" type="presParOf" srcId="{3AA4ECEF-E640-4D5D-9AB4-CE134EE58A5D}" destId="{19B341DF-F043-45DC-8011-3947DE76FBEB}" srcOrd="0" destOrd="0" presId="urn:microsoft.com/office/officeart/2005/8/layout/chevron2"/>
    <dgm:cxn modelId="{4D0B74B2-154F-45AE-A8BC-5D2EDCE36034}" type="presParOf" srcId="{3AA4ECEF-E640-4D5D-9AB4-CE134EE58A5D}" destId="{0BAE49F5-06D0-449A-86E3-B54CB03F31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F35A76-F11F-4A4C-B2C6-F1C35D2FF4F4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A74F3A5-E4B7-4FBE-A1B2-D80547AE6588}">
      <dgm:prSet phldrT="[Текст]"/>
      <dgm:spPr/>
      <dgm:t>
        <a:bodyPr/>
        <a:lstStyle/>
        <a:p>
          <a:r>
            <a:rPr lang="ru-RU" dirty="0" smtClean="0"/>
            <a:t>8,1</a:t>
          </a:r>
          <a:endParaRPr lang="ru-RU" dirty="0"/>
        </a:p>
      </dgm:t>
    </dgm:pt>
    <dgm:pt modelId="{A778DB2B-A4AC-42CF-AC11-38E292E65F3A}" type="parTrans" cxnId="{7B828E1A-B076-4953-A9C3-4441B418A2DF}">
      <dgm:prSet/>
      <dgm:spPr/>
      <dgm:t>
        <a:bodyPr/>
        <a:lstStyle/>
        <a:p>
          <a:endParaRPr lang="ru-RU"/>
        </a:p>
      </dgm:t>
    </dgm:pt>
    <dgm:pt modelId="{0576F8AD-2456-454A-9074-68BEC4EC07F8}" type="sibTrans" cxnId="{7B828E1A-B076-4953-A9C3-4441B418A2DF}">
      <dgm:prSet/>
      <dgm:spPr/>
      <dgm:t>
        <a:bodyPr/>
        <a:lstStyle/>
        <a:p>
          <a:endParaRPr lang="ru-RU"/>
        </a:p>
      </dgm:t>
    </dgm:pt>
    <dgm:pt modelId="{8138BDE4-CB60-4522-AD58-88C84804A555}">
      <dgm:prSet phldrT="[Текст]" custT="1"/>
      <dgm:spPr/>
      <dgm:t>
        <a:bodyPr/>
        <a:lstStyle/>
        <a:p>
          <a:pPr algn="l"/>
          <a:r>
            <a:rPr lang="ru-RU" sz="1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rPr>
            <a:t>Организация деятельности </a:t>
          </a:r>
          <a:r>
            <a:rPr lang="ru-RU" sz="1400" b="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rPr>
            <a:t>муниципальных музеев</a:t>
          </a:r>
          <a:r>
            <a:rPr lang="ru-RU" sz="1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rPr>
            <a:t>, приобретение и хранение музейных предметов и музейных коллекций</a:t>
          </a:r>
          <a:endParaRPr lang="ru-RU" sz="1400" dirty="0"/>
        </a:p>
      </dgm:t>
    </dgm:pt>
    <dgm:pt modelId="{9166D45F-199C-4AEE-A16E-EA2E21C6FBD5}" type="parTrans" cxnId="{423B6728-DFDB-4DCE-8F05-08AECA6D94E3}">
      <dgm:prSet/>
      <dgm:spPr/>
      <dgm:t>
        <a:bodyPr/>
        <a:lstStyle/>
        <a:p>
          <a:endParaRPr lang="ru-RU"/>
        </a:p>
      </dgm:t>
    </dgm:pt>
    <dgm:pt modelId="{45B77DD4-F9D0-47B4-B696-B0CD16AA99A1}" type="sibTrans" cxnId="{423B6728-DFDB-4DCE-8F05-08AECA6D94E3}">
      <dgm:prSet/>
      <dgm:spPr/>
      <dgm:t>
        <a:bodyPr/>
        <a:lstStyle/>
        <a:p>
          <a:endParaRPr lang="ru-RU"/>
        </a:p>
      </dgm:t>
    </dgm:pt>
    <dgm:pt modelId="{3C9C1D27-BB4A-48BA-AD66-15EE649C50CF}">
      <dgm:prSet phldrT="[Текст]"/>
      <dgm:spPr/>
      <dgm:t>
        <a:bodyPr/>
        <a:lstStyle/>
        <a:p>
          <a:r>
            <a:rPr lang="ru-RU" dirty="0" smtClean="0"/>
            <a:t>17,8</a:t>
          </a:r>
          <a:endParaRPr lang="ru-RU" dirty="0"/>
        </a:p>
      </dgm:t>
    </dgm:pt>
    <dgm:pt modelId="{5C2E753D-81CD-4A11-9ECC-58A3AA5D65A6}" type="parTrans" cxnId="{94462257-01DD-4D36-AFB5-095F31408B02}">
      <dgm:prSet/>
      <dgm:spPr/>
      <dgm:t>
        <a:bodyPr/>
        <a:lstStyle/>
        <a:p>
          <a:endParaRPr lang="ru-RU"/>
        </a:p>
      </dgm:t>
    </dgm:pt>
    <dgm:pt modelId="{9FAD1BA2-292E-4C1A-8E4F-0D061698EFBA}" type="sibTrans" cxnId="{94462257-01DD-4D36-AFB5-095F31408B02}">
      <dgm:prSet/>
      <dgm:spPr/>
      <dgm:t>
        <a:bodyPr/>
        <a:lstStyle/>
        <a:p>
          <a:endParaRPr lang="ru-RU"/>
        </a:p>
      </dgm:t>
    </dgm:pt>
    <dgm:pt modelId="{099B25DF-DE9E-449B-9010-4912AC871BEF}">
      <dgm:prSet custT="1"/>
      <dgm:spPr/>
      <dgm:t>
        <a:bodyPr anchor="ctr"/>
        <a:lstStyle/>
        <a:p>
          <a:pPr algn="l"/>
          <a:r>
            <a:rPr lang="ru-RU" sz="1400" dirty="0" smtClean="0"/>
            <a:t>Организация библиотечного обслуживания населения, формирование и хранение библиотечных фондов муниципальных библиотек</a:t>
          </a:r>
          <a:endParaRPr lang="ru-RU" sz="1400" dirty="0"/>
        </a:p>
      </dgm:t>
    </dgm:pt>
    <dgm:pt modelId="{FA5C8058-8F3A-4F0F-BA74-08E86F43373C}" type="parTrans" cxnId="{F04799A4-C05B-4407-A491-F779F0C41669}">
      <dgm:prSet/>
      <dgm:spPr/>
      <dgm:t>
        <a:bodyPr/>
        <a:lstStyle/>
        <a:p>
          <a:endParaRPr lang="ru-RU"/>
        </a:p>
      </dgm:t>
    </dgm:pt>
    <dgm:pt modelId="{4BACFB86-4792-4C1A-BE7E-4344ADFB651C}" type="sibTrans" cxnId="{F04799A4-C05B-4407-A491-F779F0C41669}">
      <dgm:prSet/>
      <dgm:spPr/>
      <dgm:t>
        <a:bodyPr/>
        <a:lstStyle/>
        <a:p>
          <a:endParaRPr lang="ru-RU"/>
        </a:p>
      </dgm:t>
    </dgm:pt>
    <dgm:pt modelId="{7EB3A994-C7B5-41BC-9B78-24A526A7BE31}">
      <dgm:prSet/>
      <dgm:spPr/>
      <dgm:t>
        <a:bodyPr/>
        <a:lstStyle/>
        <a:p>
          <a:r>
            <a:rPr lang="ru-RU" dirty="0" smtClean="0"/>
            <a:t>24,2</a:t>
          </a:r>
          <a:endParaRPr lang="ru-RU" dirty="0"/>
        </a:p>
      </dgm:t>
    </dgm:pt>
    <dgm:pt modelId="{4A2F3E02-3AB6-42F5-85B0-1E83A0E223C7}" type="parTrans" cxnId="{A9F6DFF3-61CD-4B10-BFED-39C349B2CF56}">
      <dgm:prSet/>
      <dgm:spPr/>
      <dgm:t>
        <a:bodyPr/>
        <a:lstStyle/>
        <a:p>
          <a:endParaRPr lang="ru-RU"/>
        </a:p>
      </dgm:t>
    </dgm:pt>
    <dgm:pt modelId="{84D1C647-4AB8-4985-866D-9E4E0AD4771D}" type="sibTrans" cxnId="{A9F6DFF3-61CD-4B10-BFED-39C349B2CF56}">
      <dgm:prSet/>
      <dgm:spPr/>
      <dgm:t>
        <a:bodyPr/>
        <a:lstStyle/>
        <a:p>
          <a:endParaRPr lang="ru-RU"/>
        </a:p>
      </dgm:t>
    </dgm:pt>
    <dgm:pt modelId="{9893780F-CAEB-4EB0-8389-2DA079BFAC97}">
      <dgm:prSet custT="1"/>
      <dgm:spPr/>
      <dgm:t>
        <a:bodyPr/>
        <a:lstStyle/>
        <a:p>
          <a:pPr algn="l"/>
          <a:r>
            <a:rPr lang="ru-RU" sz="1400" dirty="0" smtClean="0"/>
            <a:t>Организация деятельности учреждений культурно - </a:t>
          </a:r>
          <a:r>
            <a:rPr lang="ru-RU" sz="1400" dirty="0" err="1" smtClean="0"/>
            <a:t>досуговой</a:t>
          </a:r>
          <a:r>
            <a:rPr lang="ru-RU" sz="1400" dirty="0" smtClean="0"/>
            <a:t> сферы</a:t>
          </a:r>
          <a:endParaRPr lang="ru-RU" sz="1400" dirty="0"/>
        </a:p>
      </dgm:t>
    </dgm:pt>
    <dgm:pt modelId="{16FD2D2E-8B34-46F8-AD7E-4FDAFACD0DCA}" type="parTrans" cxnId="{3F894B61-FEF3-41D1-89C4-86AE23CB74F0}">
      <dgm:prSet/>
      <dgm:spPr/>
      <dgm:t>
        <a:bodyPr/>
        <a:lstStyle/>
        <a:p>
          <a:endParaRPr lang="ru-RU"/>
        </a:p>
      </dgm:t>
    </dgm:pt>
    <dgm:pt modelId="{522A564A-D633-4968-AA7D-9CF72A4E8054}" type="sibTrans" cxnId="{3F894B61-FEF3-41D1-89C4-86AE23CB74F0}">
      <dgm:prSet/>
      <dgm:spPr/>
      <dgm:t>
        <a:bodyPr/>
        <a:lstStyle/>
        <a:p>
          <a:endParaRPr lang="ru-RU"/>
        </a:p>
      </dgm:t>
    </dgm:pt>
    <dgm:pt modelId="{3A803B4E-73A5-43F1-A0C2-10BC6F731346}">
      <dgm:prSet/>
      <dgm:spPr/>
      <dgm:t>
        <a:bodyPr/>
        <a:lstStyle/>
        <a:p>
          <a:r>
            <a:rPr lang="ru-RU" dirty="0" smtClean="0"/>
            <a:t>1,0</a:t>
          </a:r>
          <a:endParaRPr lang="ru-RU" dirty="0"/>
        </a:p>
      </dgm:t>
    </dgm:pt>
    <dgm:pt modelId="{82DC6B31-C395-4CBE-B0DF-B1F32D4EF8DD}" type="parTrans" cxnId="{81634D3D-0735-4943-83B0-FD21BE059E50}">
      <dgm:prSet/>
      <dgm:spPr/>
      <dgm:t>
        <a:bodyPr/>
        <a:lstStyle/>
        <a:p>
          <a:endParaRPr lang="ru-RU"/>
        </a:p>
      </dgm:t>
    </dgm:pt>
    <dgm:pt modelId="{D9048EAD-4684-4F28-A329-D18D744DDF3B}" type="sibTrans" cxnId="{81634D3D-0735-4943-83B0-FD21BE059E50}">
      <dgm:prSet/>
      <dgm:spPr/>
      <dgm:t>
        <a:bodyPr/>
        <a:lstStyle/>
        <a:p>
          <a:endParaRPr lang="ru-RU"/>
        </a:p>
      </dgm:t>
    </dgm:pt>
    <dgm:pt modelId="{A7FD7BAD-4036-4083-8065-A3546DB4EFCC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Проведение городских мероприятий, участие коллективов в областных и международных мероприятиях</a:t>
          </a:r>
          <a:endParaRPr lang="ru-RU" sz="1400" dirty="0">
            <a:solidFill>
              <a:schemeClr val="tx1"/>
            </a:solidFill>
          </a:endParaRPr>
        </a:p>
      </dgm:t>
    </dgm:pt>
    <dgm:pt modelId="{7BA064D9-ABC0-4E59-B787-401C4C115331}" type="parTrans" cxnId="{28377C31-3C82-4A50-9731-6E70F00E952A}">
      <dgm:prSet/>
      <dgm:spPr/>
      <dgm:t>
        <a:bodyPr/>
        <a:lstStyle/>
        <a:p>
          <a:endParaRPr lang="ru-RU"/>
        </a:p>
      </dgm:t>
    </dgm:pt>
    <dgm:pt modelId="{3E1D9F08-062D-4972-9E5A-201596882B28}" type="sibTrans" cxnId="{28377C31-3C82-4A50-9731-6E70F00E952A}">
      <dgm:prSet/>
      <dgm:spPr/>
      <dgm:t>
        <a:bodyPr/>
        <a:lstStyle/>
        <a:p>
          <a:endParaRPr lang="ru-RU"/>
        </a:p>
      </dgm:t>
    </dgm:pt>
    <dgm:pt modelId="{B1A4D83C-A684-4D85-972A-FC7EB120C8D3}">
      <dgm:prSet/>
      <dgm:spPr/>
      <dgm:t>
        <a:bodyPr/>
        <a:lstStyle/>
        <a:p>
          <a:r>
            <a:rPr lang="ru-RU" dirty="0" smtClean="0"/>
            <a:t>13,4</a:t>
          </a:r>
          <a:endParaRPr lang="ru-RU" dirty="0"/>
        </a:p>
      </dgm:t>
    </dgm:pt>
    <dgm:pt modelId="{4B9DE4F5-04D1-4D20-9671-AB154FFE00E7}" type="parTrans" cxnId="{F5C36E6F-E9C6-4500-9D84-2EA39982C797}">
      <dgm:prSet/>
      <dgm:spPr/>
      <dgm:t>
        <a:bodyPr/>
        <a:lstStyle/>
        <a:p>
          <a:endParaRPr lang="ru-RU"/>
        </a:p>
      </dgm:t>
    </dgm:pt>
    <dgm:pt modelId="{9729A058-1860-4C57-B842-104B7B9634DB}" type="sibTrans" cxnId="{F5C36E6F-E9C6-4500-9D84-2EA39982C797}">
      <dgm:prSet/>
      <dgm:spPr/>
      <dgm:t>
        <a:bodyPr/>
        <a:lstStyle/>
        <a:p>
          <a:endParaRPr lang="ru-RU"/>
        </a:p>
      </dgm:t>
    </dgm:pt>
    <dgm:pt modelId="{564CFEB0-530C-4472-B12C-DDD36F888179}">
      <dgm:prSet custT="1"/>
      <dgm:spPr/>
      <dgm:t>
        <a:bodyPr/>
        <a:lstStyle/>
        <a:p>
          <a:r>
            <a:rPr lang="ru-RU" sz="1400" dirty="0" smtClean="0"/>
            <a:t>Сохранение объектов культурного наследия</a:t>
          </a:r>
          <a:endParaRPr lang="ru-RU" sz="1400" dirty="0"/>
        </a:p>
      </dgm:t>
    </dgm:pt>
    <dgm:pt modelId="{08B6FD16-E6EC-45DA-A440-6D95C7878B45}" type="parTrans" cxnId="{8BC4682D-4680-4598-9F71-523B75823339}">
      <dgm:prSet/>
      <dgm:spPr/>
      <dgm:t>
        <a:bodyPr/>
        <a:lstStyle/>
        <a:p>
          <a:endParaRPr lang="ru-RU"/>
        </a:p>
      </dgm:t>
    </dgm:pt>
    <dgm:pt modelId="{7B0E7701-55A2-4D35-B94F-A29E01D6B5F9}" type="sibTrans" cxnId="{8BC4682D-4680-4598-9F71-523B75823339}">
      <dgm:prSet/>
      <dgm:spPr/>
      <dgm:t>
        <a:bodyPr/>
        <a:lstStyle/>
        <a:p>
          <a:endParaRPr lang="ru-RU"/>
        </a:p>
      </dgm:t>
    </dgm:pt>
    <dgm:pt modelId="{43A1D213-BC4A-48A2-9E50-DAA082E7AC84}" type="pres">
      <dgm:prSet presAssocID="{4BF35A76-F11F-4A4C-B2C6-F1C35D2FF4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F04CDC-BB6D-44CA-A955-4CC712E98ABB}" type="pres">
      <dgm:prSet presAssocID="{9A74F3A5-E4B7-4FBE-A1B2-D80547AE6588}" presName="composite" presStyleCnt="0"/>
      <dgm:spPr/>
    </dgm:pt>
    <dgm:pt modelId="{8D5ED4B3-E7C9-49C9-BCA4-DA3DCCA86DBE}" type="pres">
      <dgm:prSet presAssocID="{9A74F3A5-E4B7-4FBE-A1B2-D80547AE658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B30D8-0798-4563-8568-FDD40B5C514B}" type="pres">
      <dgm:prSet presAssocID="{9A74F3A5-E4B7-4FBE-A1B2-D80547AE6588}" presName="descendantText" presStyleLbl="alignAcc1" presStyleIdx="0" presStyleCnt="5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A838D-BC0C-4561-ACEB-DD330A99202F}" type="pres">
      <dgm:prSet presAssocID="{0576F8AD-2456-454A-9074-68BEC4EC07F8}" presName="sp" presStyleCnt="0"/>
      <dgm:spPr/>
    </dgm:pt>
    <dgm:pt modelId="{D1C7FDF8-7423-417A-BA58-B373316D51E5}" type="pres">
      <dgm:prSet presAssocID="{3C9C1D27-BB4A-48BA-AD66-15EE649C50CF}" presName="composite" presStyleCnt="0"/>
      <dgm:spPr/>
    </dgm:pt>
    <dgm:pt modelId="{CE567B08-339C-47EB-A717-C590A1DC49B8}" type="pres">
      <dgm:prSet presAssocID="{3C9C1D27-BB4A-48BA-AD66-15EE649C50CF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0B217-3081-4A48-8590-999A563E0011}" type="pres">
      <dgm:prSet presAssocID="{3C9C1D27-BB4A-48BA-AD66-15EE649C50CF}" presName="descendantText" presStyleLbl="alignAcc1" presStyleIdx="1" presStyleCnt="5" custScaleY="103727" custLinFactNeighborX="562" custLinFactNeighborY="-1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D6668-C7AF-48AC-8745-97695C17C336}" type="pres">
      <dgm:prSet presAssocID="{9FAD1BA2-292E-4C1A-8E4F-0D061698EFBA}" presName="sp" presStyleCnt="0"/>
      <dgm:spPr/>
    </dgm:pt>
    <dgm:pt modelId="{0AAC1A1A-23FC-4D9A-9176-146ABEB667A6}" type="pres">
      <dgm:prSet presAssocID="{7EB3A994-C7B5-41BC-9B78-24A526A7BE31}" presName="composite" presStyleCnt="0"/>
      <dgm:spPr/>
    </dgm:pt>
    <dgm:pt modelId="{D790FD55-7740-4883-BB74-2EE461CB47AF}" type="pres">
      <dgm:prSet presAssocID="{7EB3A994-C7B5-41BC-9B78-24A526A7BE3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352AE-76BC-4BF5-9732-0D302E249115}" type="pres">
      <dgm:prSet presAssocID="{7EB3A994-C7B5-41BC-9B78-24A526A7BE31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91397-29C0-4A07-8700-E257BCD50AAA}" type="pres">
      <dgm:prSet presAssocID="{84D1C647-4AB8-4985-866D-9E4E0AD4771D}" presName="sp" presStyleCnt="0"/>
      <dgm:spPr/>
    </dgm:pt>
    <dgm:pt modelId="{4EF6F6F5-DAF5-4E90-91F9-E863F1DC5F35}" type="pres">
      <dgm:prSet presAssocID="{3A803B4E-73A5-43F1-A0C2-10BC6F731346}" presName="composite" presStyleCnt="0"/>
      <dgm:spPr/>
    </dgm:pt>
    <dgm:pt modelId="{09BB24F3-CBBD-4BFC-96C3-6CAA968A151D}" type="pres">
      <dgm:prSet presAssocID="{3A803B4E-73A5-43F1-A0C2-10BC6F73134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C4436-1FBE-48F2-A3D9-9B76751FD3E6}" type="pres">
      <dgm:prSet presAssocID="{3A803B4E-73A5-43F1-A0C2-10BC6F73134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B7F48-B8F3-4044-8718-61511A8C9209}" type="pres">
      <dgm:prSet presAssocID="{D9048EAD-4684-4F28-A329-D18D744DDF3B}" presName="sp" presStyleCnt="0"/>
      <dgm:spPr/>
    </dgm:pt>
    <dgm:pt modelId="{6BC50A97-9208-44F5-A964-2296CA38B1E5}" type="pres">
      <dgm:prSet presAssocID="{B1A4D83C-A684-4D85-972A-FC7EB120C8D3}" presName="composite" presStyleCnt="0"/>
      <dgm:spPr/>
    </dgm:pt>
    <dgm:pt modelId="{D48E72E1-692D-428D-8ABD-DD2BFE12077F}" type="pres">
      <dgm:prSet presAssocID="{B1A4D83C-A684-4D85-972A-FC7EB120C8D3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AF567-6C3B-479F-BE61-44C59B6AEC92}" type="pres">
      <dgm:prSet presAssocID="{B1A4D83C-A684-4D85-972A-FC7EB120C8D3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DFDD5D-0506-4110-97BE-A0E8572DD0DB}" type="presOf" srcId="{9893780F-CAEB-4EB0-8389-2DA079BFAC97}" destId="{A15352AE-76BC-4BF5-9732-0D302E249115}" srcOrd="0" destOrd="0" presId="urn:microsoft.com/office/officeart/2005/8/layout/chevron2"/>
    <dgm:cxn modelId="{EEC9AD47-02EC-4F57-A159-391F0D519605}" type="presOf" srcId="{A7FD7BAD-4036-4083-8065-A3546DB4EFCC}" destId="{F05C4436-1FBE-48F2-A3D9-9B76751FD3E6}" srcOrd="0" destOrd="0" presId="urn:microsoft.com/office/officeart/2005/8/layout/chevron2"/>
    <dgm:cxn modelId="{81634D3D-0735-4943-83B0-FD21BE059E50}" srcId="{4BF35A76-F11F-4A4C-B2C6-F1C35D2FF4F4}" destId="{3A803B4E-73A5-43F1-A0C2-10BC6F731346}" srcOrd="3" destOrd="0" parTransId="{82DC6B31-C395-4CBE-B0DF-B1F32D4EF8DD}" sibTransId="{D9048EAD-4684-4F28-A329-D18D744DDF3B}"/>
    <dgm:cxn modelId="{F615E888-BD34-4C93-806B-732FD32181CC}" type="presOf" srcId="{564CFEB0-530C-4472-B12C-DDD36F888179}" destId="{BDFAF567-6C3B-479F-BE61-44C59B6AEC92}" srcOrd="0" destOrd="0" presId="urn:microsoft.com/office/officeart/2005/8/layout/chevron2"/>
    <dgm:cxn modelId="{F04799A4-C05B-4407-A491-F779F0C41669}" srcId="{3C9C1D27-BB4A-48BA-AD66-15EE649C50CF}" destId="{099B25DF-DE9E-449B-9010-4912AC871BEF}" srcOrd="0" destOrd="0" parTransId="{FA5C8058-8F3A-4F0F-BA74-08E86F43373C}" sibTransId="{4BACFB86-4792-4C1A-BE7E-4344ADFB651C}"/>
    <dgm:cxn modelId="{28377C31-3C82-4A50-9731-6E70F00E952A}" srcId="{3A803B4E-73A5-43F1-A0C2-10BC6F731346}" destId="{A7FD7BAD-4036-4083-8065-A3546DB4EFCC}" srcOrd="0" destOrd="0" parTransId="{7BA064D9-ABC0-4E59-B787-401C4C115331}" sibTransId="{3E1D9F08-062D-4972-9E5A-201596882B28}"/>
    <dgm:cxn modelId="{A9F6DFF3-61CD-4B10-BFED-39C349B2CF56}" srcId="{4BF35A76-F11F-4A4C-B2C6-F1C35D2FF4F4}" destId="{7EB3A994-C7B5-41BC-9B78-24A526A7BE31}" srcOrd="2" destOrd="0" parTransId="{4A2F3E02-3AB6-42F5-85B0-1E83A0E223C7}" sibTransId="{84D1C647-4AB8-4985-866D-9E4E0AD4771D}"/>
    <dgm:cxn modelId="{D293BC00-E33C-44FA-A9FC-4DAFBD3D2163}" type="presOf" srcId="{7EB3A994-C7B5-41BC-9B78-24A526A7BE31}" destId="{D790FD55-7740-4883-BB74-2EE461CB47AF}" srcOrd="0" destOrd="0" presId="urn:microsoft.com/office/officeart/2005/8/layout/chevron2"/>
    <dgm:cxn modelId="{7B828E1A-B076-4953-A9C3-4441B418A2DF}" srcId="{4BF35A76-F11F-4A4C-B2C6-F1C35D2FF4F4}" destId="{9A74F3A5-E4B7-4FBE-A1B2-D80547AE6588}" srcOrd="0" destOrd="0" parTransId="{A778DB2B-A4AC-42CF-AC11-38E292E65F3A}" sibTransId="{0576F8AD-2456-454A-9074-68BEC4EC07F8}"/>
    <dgm:cxn modelId="{F577D875-34F8-4131-AAF8-E82F01F81D1F}" type="presOf" srcId="{099B25DF-DE9E-449B-9010-4912AC871BEF}" destId="{D190B217-3081-4A48-8590-999A563E0011}" srcOrd="0" destOrd="0" presId="urn:microsoft.com/office/officeart/2005/8/layout/chevron2"/>
    <dgm:cxn modelId="{3F894B61-FEF3-41D1-89C4-86AE23CB74F0}" srcId="{7EB3A994-C7B5-41BC-9B78-24A526A7BE31}" destId="{9893780F-CAEB-4EB0-8389-2DA079BFAC97}" srcOrd="0" destOrd="0" parTransId="{16FD2D2E-8B34-46F8-AD7E-4FDAFACD0DCA}" sibTransId="{522A564A-D633-4968-AA7D-9CF72A4E8054}"/>
    <dgm:cxn modelId="{34B4A174-CCC5-4CD4-BEDF-7078E78D5AC9}" type="presOf" srcId="{4BF35A76-F11F-4A4C-B2C6-F1C35D2FF4F4}" destId="{43A1D213-BC4A-48A2-9E50-DAA082E7AC84}" srcOrd="0" destOrd="0" presId="urn:microsoft.com/office/officeart/2005/8/layout/chevron2"/>
    <dgm:cxn modelId="{37E5A88E-510B-463C-BE23-B51DCDCE413C}" type="presOf" srcId="{B1A4D83C-A684-4D85-972A-FC7EB120C8D3}" destId="{D48E72E1-692D-428D-8ABD-DD2BFE12077F}" srcOrd="0" destOrd="0" presId="urn:microsoft.com/office/officeart/2005/8/layout/chevron2"/>
    <dgm:cxn modelId="{8FD3C3BC-A21C-4664-BDE7-08F7D7CA16F9}" type="presOf" srcId="{9A74F3A5-E4B7-4FBE-A1B2-D80547AE6588}" destId="{8D5ED4B3-E7C9-49C9-BCA4-DA3DCCA86DBE}" srcOrd="0" destOrd="0" presId="urn:microsoft.com/office/officeart/2005/8/layout/chevron2"/>
    <dgm:cxn modelId="{68F6F891-9EDD-46E0-9622-88071F110862}" type="presOf" srcId="{3A803B4E-73A5-43F1-A0C2-10BC6F731346}" destId="{09BB24F3-CBBD-4BFC-96C3-6CAA968A151D}" srcOrd="0" destOrd="0" presId="urn:microsoft.com/office/officeart/2005/8/layout/chevron2"/>
    <dgm:cxn modelId="{24F411B2-2FDC-45EF-BFAF-A3F1B532EEF4}" type="presOf" srcId="{8138BDE4-CB60-4522-AD58-88C84804A555}" destId="{DEAB30D8-0798-4563-8568-FDD40B5C514B}" srcOrd="0" destOrd="0" presId="urn:microsoft.com/office/officeart/2005/8/layout/chevron2"/>
    <dgm:cxn modelId="{F5C36E6F-E9C6-4500-9D84-2EA39982C797}" srcId="{4BF35A76-F11F-4A4C-B2C6-F1C35D2FF4F4}" destId="{B1A4D83C-A684-4D85-972A-FC7EB120C8D3}" srcOrd="4" destOrd="0" parTransId="{4B9DE4F5-04D1-4D20-9671-AB154FFE00E7}" sibTransId="{9729A058-1860-4C57-B842-104B7B9634DB}"/>
    <dgm:cxn modelId="{423B6728-DFDB-4DCE-8F05-08AECA6D94E3}" srcId="{9A74F3A5-E4B7-4FBE-A1B2-D80547AE6588}" destId="{8138BDE4-CB60-4522-AD58-88C84804A555}" srcOrd="0" destOrd="0" parTransId="{9166D45F-199C-4AEE-A16E-EA2E21C6FBD5}" sibTransId="{45B77DD4-F9D0-47B4-B696-B0CD16AA99A1}"/>
    <dgm:cxn modelId="{8BC4682D-4680-4598-9F71-523B75823339}" srcId="{B1A4D83C-A684-4D85-972A-FC7EB120C8D3}" destId="{564CFEB0-530C-4472-B12C-DDD36F888179}" srcOrd="0" destOrd="0" parTransId="{08B6FD16-E6EC-45DA-A440-6D95C7878B45}" sibTransId="{7B0E7701-55A2-4D35-B94F-A29E01D6B5F9}"/>
    <dgm:cxn modelId="{4DBACFBC-4579-4508-AC5B-3CCE20A1B969}" type="presOf" srcId="{3C9C1D27-BB4A-48BA-AD66-15EE649C50CF}" destId="{CE567B08-339C-47EB-A717-C590A1DC49B8}" srcOrd="0" destOrd="0" presId="urn:microsoft.com/office/officeart/2005/8/layout/chevron2"/>
    <dgm:cxn modelId="{94462257-01DD-4D36-AFB5-095F31408B02}" srcId="{4BF35A76-F11F-4A4C-B2C6-F1C35D2FF4F4}" destId="{3C9C1D27-BB4A-48BA-AD66-15EE649C50CF}" srcOrd="1" destOrd="0" parTransId="{5C2E753D-81CD-4A11-9ECC-58A3AA5D65A6}" sibTransId="{9FAD1BA2-292E-4C1A-8E4F-0D061698EFBA}"/>
    <dgm:cxn modelId="{3942C942-24A9-4E60-A27D-14CB75A86BCB}" type="presParOf" srcId="{43A1D213-BC4A-48A2-9E50-DAA082E7AC84}" destId="{42F04CDC-BB6D-44CA-A955-4CC712E98ABB}" srcOrd="0" destOrd="0" presId="urn:microsoft.com/office/officeart/2005/8/layout/chevron2"/>
    <dgm:cxn modelId="{FF0F913D-B103-4D49-8DC7-7B5FAA32D850}" type="presParOf" srcId="{42F04CDC-BB6D-44CA-A955-4CC712E98ABB}" destId="{8D5ED4B3-E7C9-49C9-BCA4-DA3DCCA86DBE}" srcOrd="0" destOrd="0" presId="urn:microsoft.com/office/officeart/2005/8/layout/chevron2"/>
    <dgm:cxn modelId="{451F6738-6A76-47B0-A1A0-34ED91366062}" type="presParOf" srcId="{42F04CDC-BB6D-44CA-A955-4CC712E98ABB}" destId="{DEAB30D8-0798-4563-8568-FDD40B5C514B}" srcOrd="1" destOrd="0" presId="urn:microsoft.com/office/officeart/2005/8/layout/chevron2"/>
    <dgm:cxn modelId="{7EE26E9E-199C-4BB6-850A-1AE7ACEFEDB7}" type="presParOf" srcId="{43A1D213-BC4A-48A2-9E50-DAA082E7AC84}" destId="{D4CA838D-BC0C-4561-ACEB-DD330A99202F}" srcOrd="1" destOrd="0" presId="urn:microsoft.com/office/officeart/2005/8/layout/chevron2"/>
    <dgm:cxn modelId="{CA4B8A58-6188-4A80-A0A1-D92D06E10E74}" type="presParOf" srcId="{43A1D213-BC4A-48A2-9E50-DAA082E7AC84}" destId="{D1C7FDF8-7423-417A-BA58-B373316D51E5}" srcOrd="2" destOrd="0" presId="urn:microsoft.com/office/officeart/2005/8/layout/chevron2"/>
    <dgm:cxn modelId="{748A1265-C28E-41FD-B2D0-A649CDAAB57F}" type="presParOf" srcId="{D1C7FDF8-7423-417A-BA58-B373316D51E5}" destId="{CE567B08-339C-47EB-A717-C590A1DC49B8}" srcOrd="0" destOrd="0" presId="urn:microsoft.com/office/officeart/2005/8/layout/chevron2"/>
    <dgm:cxn modelId="{CAA9E9B8-6764-4CA0-9C0B-01F7900B38A7}" type="presParOf" srcId="{D1C7FDF8-7423-417A-BA58-B373316D51E5}" destId="{D190B217-3081-4A48-8590-999A563E0011}" srcOrd="1" destOrd="0" presId="urn:microsoft.com/office/officeart/2005/8/layout/chevron2"/>
    <dgm:cxn modelId="{88426B08-640C-4CAC-9E66-4B8B5878F230}" type="presParOf" srcId="{43A1D213-BC4A-48A2-9E50-DAA082E7AC84}" destId="{BA7D6668-C7AF-48AC-8745-97695C17C336}" srcOrd="3" destOrd="0" presId="urn:microsoft.com/office/officeart/2005/8/layout/chevron2"/>
    <dgm:cxn modelId="{3799C1FB-E38E-40E5-BBBF-9E9709610ED2}" type="presParOf" srcId="{43A1D213-BC4A-48A2-9E50-DAA082E7AC84}" destId="{0AAC1A1A-23FC-4D9A-9176-146ABEB667A6}" srcOrd="4" destOrd="0" presId="urn:microsoft.com/office/officeart/2005/8/layout/chevron2"/>
    <dgm:cxn modelId="{17B2315A-8AEE-4056-A299-5694D1A2E271}" type="presParOf" srcId="{0AAC1A1A-23FC-4D9A-9176-146ABEB667A6}" destId="{D790FD55-7740-4883-BB74-2EE461CB47AF}" srcOrd="0" destOrd="0" presId="urn:microsoft.com/office/officeart/2005/8/layout/chevron2"/>
    <dgm:cxn modelId="{8A3874D0-9AA1-4229-89DF-C5699ECBD20C}" type="presParOf" srcId="{0AAC1A1A-23FC-4D9A-9176-146ABEB667A6}" destId="{A15352AE-76BC-4BF5-9732-0D302E249115}" srcOrd="1" destOrd="0" presId="urn:microsoft.com/office/officeart/2005/8/layout/chevron2"/>
    <dgm:cxn modelId="{000A9474-9A46-42D5-8B0E-7A8DA6AB261B}" type="presParOf" srcId="{43A1D213-BC4A-48A2-9E50-DAA082E7AC84}" destId="{5D191397-29C0-4A07-8700-E257BCD50AAA}" srcOrd="5" destOrd="0" presId="urn:microsoft.com/office/officeart/2005/8/layout/chevron2"/>
    <dgm:cxn modelId="{4EA36F54-DB87-473D-A1EE-B07B11B70D0C}" type="presParOf" srcId="{43A1D213-BC4A-48A2-9E50-DAA082E7AC84}" destId="{4EF6F6F5-DAF5-4E90-91F9-E863F1DC5F35}" srcOrd="6" destOrd="0" presId="urn:microsoft.com/office/officeart/2005/8/layout/chevron2"/>
    <dgm:cxn modelId="{ED2A0AE4-1ADC-4458-AA5A-B3AACBFEE597}" type="presParOf" srcId="{4EF6F6F5-DAF5-4E90-91F9-E863F1DC5F35}" destId="{09BB24F3-CBBD-4BFC-96C3-6CAA968A151D}" srcOrd="0" destOrd="0" presId="urn:microsoft.com/office/officeart/2005/8/layout/chevron2"/>
    <dgm:cxn modelId="{2B5F1CB2-9DB7-4431-94DE-C13DCA701513}" type="presParOf" srcId="{4EF6F6F5-DAF5-4E90-91F9-E863F1DC5F35}" destId="{F05C4436-1FBE-48F2-A3D9-9B76751FD3E6}" srcOrd="1" destOrd="0" presId="urn:microsoft.com/office/officeart/2005/8/layout/chevron2"/>
    <dgm:cxn modelId="{D3ED4D9C-3D9D-402E-83FD-978828FE8191}" type="presParOf" srcId="{43A1D213-BC4A-48A2-9E50-DAA082E7AC84}" destId="{62CB7F48-B8F3-4044-8718-61511A8C9209}" srcOrd="7" destOrd="0" presId="urn:microsoft.com/office/officeart/2005/8/layout/chevron2"/>
    <dgm:cxn modelId="{40018EAD-9A1B-4F69-80E7-FA59F80C0B1D}" type="presParOf" srcId="{43A1D213-BC4A-48A2-9E50-DAA082E7AC84}" destId="{6BC50A97-9208-44F5-A964-2296CA38B1E5}" srcOrd="8" destOrd="0" presId="urn:microsoft.com/office/officeart/2005/8/layout/chevron2"/>
    <dgm:cxn modelId="{2434B760-66F9-4CE3-8BE2-32B1B5B5DE8D}" type="presParOf" srcId="{6BC50A97-9208-44F5-A964-2296CA38B1E5}" destId="{D48E72E1-692D-428D-8ABD-DD2BFE12077F}" srcOrd="0" destOrd="0" presId="urn:microsoft.com/office/officeart/2005/8/layout/chevron2"/>
    <dgm:cxn modelId="{B8E5A673-150C-4BFA-AB86-734DE26546C1}" type="presParOf" srcId="{6BC50A97-9208-44F5-A964-2296CA38B1E5}" destId="{BDFAF567-6C3B-479F-BE61-44C59B6AEC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F35A76-F11F-4A4C-B2C6-F1C35D2FF4F4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A74F3A5-E4B7-4FBE-A1B2-D80547AE6588}">
      <dgm:prSet phldrT="[Текст]"/>
      <dgm:spPr/>
      <dgm:t>
        <a:bodyPr/>
        <a:lstStyle/>
        <a:p>
          <a:r>
            <a:rPr lang="ru-RU" dirty="0" smtClean="0"/>
            <a:t>38,9</a:t>
          </a:r>
          <a:endParaRPr lang="ru-RU" dirty="0"/>
        </a:p>
      </dgm:t>
    </dgm:pt>
    <dgm:pt modelId="{A778DB2B-A4AC-42CF-AC11-38E292E65F3A}" type="parTrans" cxnId="{7B828E1A-B076-4953-A9C3-4441B418A2DF}">
      <dgm:prSet/>
      <dgm:spPr/>
      <dgm:t>
        <a:bodyPr/>
        <a:lstStyle/>
        <a:p>
          <a:endParaRPr lang="ru-RU"/>
        </a:p>
      </dgm:t>
    </dgm:pt>
    <dgm:pt modelId="{0576F8AD-2456-454A-9074-68BEC4EC07F8}" type="sibTrans" cxnId="{7B828E1A-B076-4953-A9C3-4441B418A2DF}">
      <dgm:prSet/>
      <dgm:spPr/>
      <dgm:t>
        <a:bodyPr/>
        <a:lstStyle/>
        <a:p>
          <a:endParaRPr lang="ru-RU"/>
        </a:p>
      </dgm:t>
    </dgm:pt>
    <dgm:pt modelId="{8138BDE4-CB60-4522-AD58-88C84804A555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Осуществление государственного полномочия Свердловской области по предоставлению гражданам субсидий на оплату жилого помещения и коммунальных услуг – (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1 143 человек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dirty="0"/>
        </a:p>
      </dgm:t>
    </dgm:pt>
    <dgm:pt modelId="{9166D45F-199C-4AEE-A16E-EA2E21C6FBD5}" type="parTrans" cxnId="{423B6728-DFDB-4DCE-8F05-08AECA6D94E3}">
      <dgm:prSet/>
      <dgm:spPr/>
      <dgm:t>
        <a:bodyPr/>
        <a:lstStyle/>
        <a:p>
          <a:endParaRPr lang="ru-RU"/>
        </a:p>
      </dgm:t>
    </dgm:pt>
    <dgm:pt modelId="{45B77DD4-F9D0-47B4-B696-B0CD16AA99A1}" type="sibTrans" cxnId="{423B6728-DFDB-4DCE-8F05-08AECA6D94E3}">
      <dgm:prSet/>
      <dgm:spPr/>
      <dgm:t>
        <a:bodyPr/>
        <a:lstStyle/>
        <a:p>
          <a:endParaRPr lang="ru-RU"/>
        </a:p>
      </dgm:t>
    </dgm:pt>
    <dgm:pt modelId="{31CD1AE1-8334-4FD9-A4E5-82029A33A84A}">
      <dgm:prSet phldrT="[Текст]"/>
      <dgm:spPr/>
      <dgm:t>
        <a:bodyPr/>
        <a:lstStyle/>
        <a:p>
          <a:r>
            <a:rPr lang="ru-RU" dirty="0" smtClean="0"/>
            <a:t>56,8</a:t>
          </a:r>
          <a:endParaRPr lang="ru-RU" dirty="0"/>
        </a:p>
      </dgm:t>
    </dgm:pt>
    <dgm:pt modelId="{3B0776A2-F29A-403D-B49B-52F00ACAE8A7}" type="parTrans" cxnId="{BBEE3ED3-3397-4ED2-B058-F8CAF6F5BE40}">
      <dgm:prSet/>
      <dgm:spPr/>
      <dgm:t>
        <a:bodyPr/>
        <a:lstStyle/>
        <a:p>
          <a:endParaRPr lang="ru-RU"/>
        </a:p>
      </dgm:t>
    </dgm:pt>
    <dgm:pt modelId="{1B33348B-8C74-4F87-B64B-CBE031D663EF}" type="sibTrans" cxnId="{BBEE3ED3-3397-4ED2-B058-F8CAF6F5BE40}">
      <dgm:prSet/>
      <dgm:spPr/>
      <dgm:t>
        <a:bodyPr/>
        <a:lstStyle/>
        <a:p>
          <a:endParaRPr lang="ru-RU"/>
        </a:p>
      </dgm:t>
    </dgm:pt>
    <dgm:pt modelId="{F94FC054-9E60-466E-B8DC-A9E83D5E457E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Осуществление государственного полномочия Свердловской области по предоставлению отдельным категориям граждан компенсаций расходов на оплату жилого помещения и коммунальных услуг  – (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2 768 человек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dirty="0"/>
        </a:p>
      </dgm:t>
    </dgm:pt>
    <dgm:pt modelId="{4E949298-B426-4F51-ABD9-AF0732DF57B7}" type="parTrans" cxnId="{84BED9F0-8913-4CDB-B1F0-734198E3330D}">
      <dgm:prSet/>
      <dgm:spPr/>
      <dgm:t>
        <a:bodyPr/>
        <a:lstStyle/>
        <a:p>
          <a:endParaRPr lang="ru-RU"/>
        </a:p>
      </dgm:t>
    </dgm:pt>
    <dgm:pt modelId="{D90B7E75-09E2-41C7-95E5-8573C60B3CB1}" type="sibTrans" cxnId="{84BED9F0-8913-4CDB-B1F0-734198E3330D}">
      <dgm:prSet/>
      <dgm:spPr/>
      <dgm:t>
        <a:bodyPr/>
        <a:lstStyle/>
        <a:p>
          <a:endParaRPr lang="ru-RU"/>
        </a:p>
      </dgm:t>
    </dgm:pt>
    <dgm:pt modelId="{3C9C1D27-BB4A-48BA-AD66-15EE649C50CF}">
      <dgm:prSet phldrT="[Текст]"/>
      <dgm:spPr/>
      <dgm:t>
        <a:bodyPr/>
        <a:lstStyle/>
        <a:p>
          <a:r>
            <a:rPr lang="ru-RU" dirty="0" smtClean="0"/>
            <a:t>13,3</a:t>
          </a:r>
          <a:endParaRPr lang="ru-RU" dirty="0"/>
        </a:p>
      </dgm:t>
    </dgm:pt>
    <dgm:pt modelId="{5C2E753D-81CD-4A11-9ECC-58A3AA5D65A6}" type="parTrans" cxnId="{94462257-01DD-4D36-AFB5-095F31408B02}">
      <dgm:prSet/>
      <dgm:spPr/>
      <dgm:t>
        <a:bodyPr/>
        <a:lstStyle/>
        <a:p>
          <a:endParaRPr lang="ru-RU"/>
        </a:p>
      </dgm:t>
    </dgm:pt>
    <dgm:pt modelId="{9FAD1BA2-292E-4C1A-8E4F-0D061698EFBA}" type="sibTrans" cxnId="{94462257-01DD-4D36-AFB5-095F31408B02}">
      <dgm:prSet/>
      <dgm:spPr/>
      <dgm:t>
        <a:bodyPr/>
        <a:lstStyle/>
        <a:p>
          <a:endParaRPr lang="ru-RU"/>
        </a:p>
      </dgm:t>
    </dgm:pt>
    <dgm:pt modelId="{48E51560-9BF6-47FA-846B-FE5EB4E80C8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Осуществление государственного полномочия Российской Федерации по предоставлению отдельным категориям граждан компенсаций расходов на оплату жилого помещения и коммунальных услуг  – (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1 145 человек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dirty="0"/>
        </a:p>
      </dgm:t>
    </dgm:pt>
    <dgm:pt modelId="{D84AA430-439D-440C-A859-11EFFA542196}" type="parTrans" cxnId="{959A8CB1-CF71-44C9-8480-DE9E0FC426CC}">
      <dgm:prSet/>
      <dgm:spPr/>
      <dgm:t>
        <a:bodyPr/>
        <a:lstStyle/>
        <a:p>
          <a:endParaRPr lang="ru-RU"/>
        </a:p>
      </dgm:t>
    </dgm:pt>
    <dgm:pt modelId="{448E28A5-3A6B-4DE3-B73D-45606966B6F0}" type="sibTrans" cxnId="{959A8CB1-CF71-44C9-8480-DE9E0FC426CC}">
      <dgm:prSet/>
      <dgm:spPr/>
      <dgm:t>
        <a:bodyPr/>
        <a:lstStyle/>
        <a:p>
          <a:endParaRPr lang="ru-RU"/>
        </a:p>
      </dgm:t>
    </dgm:pt>
    <dgm:pt modelId="{991BBA5C-164F-4047-94AF-F4B160FE3A4E}">
      <dgm:prSet/>
      <dgm:spPr/>
      <dgm:t>
        <a:bodyPr/>
        <a:lstStyle/>
        <a:p>
          <a:r>
            <a:rPr lang="ru-RU" dirty="0" smtClean="0"/>
            <a:t>0,6</a:t>
          </a:r>
          <a:endParaRPr lang="ru-RU" dirty="0"/>
        </a:p>
      </dgm:t>
    </dgm:pt>
    <dgm:pt modelId="{68144FCE-8E08-409E-8EBE-3A697758AB8E}" type="parTrans" cxnId="{9BC49983-A6B3-4223-9F0C-62F5439F736F}">
      <dgm:prSet/>
      <dgm:spPr/>
      <dgm:t>
        <a:bodyPr/>
        <a:lstStyle/>
        <a:p>
          <a:endParaRPr lang="ru-RU"/>
        </a:p>
      </dgm:t>
    </dgm:pt>
    <dgm:pt modelId="{18582FDC-8465-41C8-9004-955FE6CFEC09}" type="sibTrans" cxnId="{9BC49983-A6B3-4223-9F0C-62F5439F736F}">
      <dgm:prSet/>
      <dgm:spPr/>
      <dgm:t>
        <a:bodyPr/>
        <a:lstStyle/>
        <a:p>
          <a:endParaRPr lang="ru-RU"/>
        </a:p>
      </dgm:t>
    </dgm:pt>
    <dgm:pt modelId="{013C3EFB-8710-42CA-B3DD-1C9BD04EF93A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Мероприятия по обеспечению жильем молодых семей, а так же предоставление региональной поддержки молодым семьям на улучшение жилищных условий </a:t>
          </a:r>
          <a:endParaRPr lang="ru-RU" sz="1600" dirty="0"/>
        </a:p>
      </dgm:t>
    </dgm:pt>
    <dgm:pt modelId="{78323839-0DB9-4405-90CE-9D9DEFBF4956}" type="parTrans" cxnId="{099FC9E4-DCFB-410E-A003-C478E9B55925}">
      <dgm:prSet/>
      <dgm:spPr/>
      <dgm:t>
        <a:bodyPr/>
        <a:lstStyle/>
        <a:p>
          <a:endParaRPr lang="ru-RU"/>
        </a:p>
      </dgm:t>
    </dgm:pt>
    <dgm:pt modelId="{055D0C2D-E452-4302-B5F3-D880DC637D15}" type="sibTrans" cxnId="{099FC9E4-DCFB-410E-A003-C478E9B55925}">
      <dgm:prSet/>
      <dgm:spPr/>
      <dgm:t>
        <a:bodyPr/>
        <a:lstStyle/>
        <a:p>
          <a:endParaRPr lang="ru-RU"/>
        </a:p>
      </dgm:t>
    </dgm:pt>
    <dgm:pt modelId="{E84A9D32-67D7-40BE-AE69-15CD972393E0}">
      <dgm:prSet/>
      <dgm:spPr/>
      <dgm:t>
        <a:bodyPr/>
        <a:lstStyle/>
        <a:p>
          <a:r>
            <a:rPr lang="ru-RU" dirty="0" smtClean="0"/>
            <a:t>0,6</a:t>
          </a:r>
          <a:endParaRPr lang="ru-RU" dirty="0"/>
        </a:p>
      </dgm:t>
    </dgm:pt>
    <dgm:pt modelId="{DE5BAC85-1BC5-4815-82E2-6925DB39A8C8}" type="parTrans" cxnId="{65E0BDFA-E297-455A-AB99-F71820C1D8BA}">
      <dgm:prSet/>
      <dgm:spPr/>
      <dgm:t>
        <a:bodyPr/>
        <a:lstStyle/>
        <a:p>
          <a:endParaRPr lang="ru-RU"/>
        </a:p>
      </dgm:t>
    </dgm:pt>
    <dgm:pt modelId="{6EBACC1F-4E4B-4CA7-8F94-2EC2EEE8F999}" type="sibTrans" cxnId="{65E0BDFA-E297-455A-AB99-F71820C1D8BA}">
      <dgm:prSet/>
      <dgm:spPr/>
      <dgm:t>
        <a:bodyPr/>
        <a:lstStyle/>
        <a:p>
          <a:endParaRPr lang="ru-RU"/>
        </a:p>
      </dgm:t>
    </dgm:pt>
    <dgm:pt modelId="{16515391-07DB-428F-9C4A-6CE522EDADF5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Предоставление услуги бани льготным категориям граждан</a:t>
          </a:r>
          <a:endParaRPr lang="ru-RU" sz="1600" dirty="0"/>
        </a:p>
      </dgm:t>
    </dgm:pt>
    <dgm:pt modelId="{A9CEC8BB-E980-4C01-9EDD-EDE1DCCF12A9}" type="parTrans" cxnId="{8274ADAB-13D4-43FA-9D92-C6C4616DBCE0}">
      <dgm:prSet/>
      <dgm:spPr/>
      <dgm:t>
        <a:bodyPr/>
        <a:lstStyle/>
        <a:p>
          <a:endParaRPr lang="ru-RU"/>
        </a:p>
      </dgm:t>
    </dgm:pt>
    <dgm:pt modelId="{5CC643B3-6293-4314-9B9F-D572ADED7D69}" type="sibTrans" cxnId="{8274ADAB-13D4-43FA-9D92-C6C4616DBCE0}">
      <dgm:prSet/>
      <dgm:spPr/>
      <dgm:t>
        <a:bodyPr/>
        <a:lstStyle/>
        <a:p>
          <a:endParaRPr lang="ru-RU"/>
        </a:p>
      </dgm:t>
    </dgm:pt>
    <dgm:pt modelId="{39430434-3F2F-4642-A0AB-16FF0CD36A68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6,8</a:t>
          </a:r>
          <a:endParaRPr lang="ru-RU" dirty="0">
            <a:solidFill>
              <a:schemeClr val="bg1"/>
            </a:solidFill>
          </a:endParaRPr>
        </a:p>
      </dgm:t>
    </dgm:pt>
    <dgm:pt modelId="{DC19FB9C-80E3-4EF3-94C9-3F08A8E856E1}" type="parTrans" cxnId="{67AE3C1A-EB9A-48BF-91E9-A79ABB6263FD}">
      <dgm:prSet/>
      <dgm:spPr/>
      <dgm:t>
        <a:bodyPr/>
        <a:lstStyle/>
        <a:p>
          <a:endParaRPr lang="ru-RU"/>
        </a:p>
      </dgm:t>
    </dgm:pt>
    <dgm:pt modelId="{8713DB42-E543-4948-9434-77F4A27D3BE1}" type="sibTrans" cxnId="{67AE3C1A-EB9A-48BF-91E9-A79ABB6263FD}">
      <dgm:prSet/>
      <dgm:spPr/>
      <dgm:t>
        <a:bodyPr/>
        <a:lstStyle/>
        <a:p>
          <a:endParaRPr lang="ru-RU"/>
        </a:p>
      </dgm:t>
    </dgm:pt>
    <dgm:pt modelId="{59BFCC53-65DB-4857-B6A9-9665CBC21F5F}">
      <dgm:prSet custT="1"/>
      <dgm:spPr/>
      <dgm:t>
        <a:bodyPr/>
        <a:lstStyle/>
        <a:p>
          <a:r>
            <a:rPr lang="ru-RU" sz="1600" dirty="0" smtClean="0"/>
            <a:t>Иные мероприятия в сфере социальной политики</a:t>
          </a:r>
          <a:endParaRPr lang="ru-RU" sz="1600" dirty="0"/>
        </a:p>
      </dgm:t>
    </dgm:pt>
    <dgm:pt modelId="{C9435E0F-4198-4E7C-A424-33CCE75916AB}" type="parTrans" cxnId="{46BA45F6-AB90-4E87-B6D6-8EB3F18ADCE3}">
      <dgm:prSet/>
      <dgm:spPr/>
      <dgm:t>
        <a:bodyPr/>
        <a:lstStyle/>
        <a:p>
          <a:endParaRPr lang="ru-RU"/>
        </a:p>
      </dgm:t>
    </dgm:pt>
    <dgm:pt modelId="{56D27115-52DA-48C0-AA08-36BC41E8ECF4}" type="sibTrans" cxnId="{46BA45F6-AB90-4E87-B6D6-8EB3F18ADCE3}">
      <dgm:prSet/>
      <dgm:spPr/>
      <dgm:t>
        <a:bodyPr/>
        <a:lstStyle/>
        <a:p>
          <a:endParaRPr lang="ru-RU"/>
        </a:p>
      </dgm:t>
    </dgm:pt>
    <dgm:pt modelId="{43A1D213-BC4A-48A2-9E50-DAA082E7AC84}" type="pres">
      <dgm:prSet presAssocID="{4BF35A76-F11F-4A4C-B2C6-F1C35D2FF4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F04CDC-BB6D-44CA-A955-4CC712E98ABB}" type="pres">
      <dgm:prSet presAssocID="{9A74F3A5-E4B7-4FBE-A1B2-D80547AE6588}" presName="composite" presStyleCnt="0"/>
      <dgm:spPr/>
    </dgm:pt>
    <dgm:pt modelId="{8D5ED4B3-E7C9-49C9-BCA4-DA3DCCA86DBE}" type="pres">
      <dgm:prSet presAssocID="{9A74F3A5-E4B7-4FBE-A1B2-D80547AE6588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B30D8-0798-4563-8568-FDD40B5C514B}" type="pres">
      <dgm:prSet presAssocID="{9A74F3A5-E4B7-4FBE-A1B2-D80547AE6588}" presName="descendantText" presStyleLbl="alignAcc1" presStyleIdx="0" presStyleCnt="6" custScaleY="113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A838D-BC0C-4561-ACEB-DD330A99202F}" type="pres">
      <dgm:prSet presAssocID="{0576F8AD-2456-454A-9074-68BEC4EC07F8}" presName="sp" presStyleCnt="0"/>
      <dgm:spPr/>
    </dgm:pt>
    <dgm:pt modelId="{DAE9481F-CDA3-4766-95D9-41344310178C}" type="pres">
      <dgm:prSet presAssocID="{31CD1AE1-8334-4FD9-A4E5-82029A33A84A}" presName="composite" presStyleCnt="0"/>
      <dgm:spPr/>
    </dgm:pt>
    <dgm:pt modelId="{CD5431EC-9B8B-41C9-B727-4C97C68E01CF}" type="pres">
      <dgm:prSet presAssocID="{31CD1AE1-8334-4FD9-A4E5-82029A33A84A}" presName="parentText" presStyleLbl="alignNode1" presStyleIdx="1" presStyleCnt="6" custLinFactNeighborX="0" custLinFactNeighborY="-209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77D21-60E6-42C2-8DA6-596DC8AF249E}" type="pres">
      <dgm:prSet presAssocID="{31CD1AE1-8334-4FD9-A4E5-82029A33A84A}" presName="descendantText" presStyleLbl="alignAcc1" presStyleIdx="1" presStyleCnt="6" custScaleY="117261" custLinFactNeighborX="567" custLinFactNeighborY="-21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76366-D572-4E9C-8FEA-64BAB5BF04CE}" type="pres">
      <dgm:prSet presAssocID="{1B33348B-8C74-4F87-B64B-CBE031D663EF}" presName="sp" presStyleCnt="0"/>
      <dgm:spPr/>
    </dgm:pt>
    <dgm:pt modelId="{D1C7FDF8-7423-417A-BA58-B373316D51E5}" type="pres">
      <dgm:prSet presAssocID="{3C9C1D27-BB4A-48BA-AD66-15EE649C50CF}" presName="composite" presStyleCnt="0"/>
      <dgm:spPr/>
    </dgm:pt>
    <dgm:pt modelId="{CE567B08-339C-47EB-A717-C590A1DC49B8}" type="pres">
      <dgm:prSet presAssocID="{3C9C1D27-BB4A-48BA-AD66-15EE649C50CF}" presName="parentText" presStyleLbl="alignNode1" presStyleIdx="2" presStyleCnt="6" custLinFactNeighborX="0" custLinFactNeighborY="-321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0B217-3081-4A48-8590-999A563E0011}" type="pres">
      <dgm:prSet presAssocID="{3C9C1D27-BB4A-48BA-AD66-15EE649C50CF}" presName="descendantText" presStyleLbl="alignAcc1" presStyleIdx="2" presStyleCnt="6" custScaleY="107770" custLinFactNeighborX="567" custLinFactNeighborY="-45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5F5A7-023B-4AC7-8708-9A3621FCFE82}" type="pres">
      <dgm:prSet presAssocID="{9FAD1BA2-292E-4C1A-8E4F-0D061698EFBA}" presName="sp" presStyleCnt="0"/>
      <dgm:spPr/>
    </dgm:pt>
    <dgm:pt modelId="{B104CDF4-8677-4B18-BDE9-EF43F7AF6B44}" type="pres">
      <dgm:prSet presAssocID="{991BBA5C-164F-4047-94AF-F4B160FE3A4E}" presName="composite" presStyleCnt="0"/>
      <dgm:spPr/>
    </dgm:pt>
    <dgm:pt modelId="{2CF069A9-155B-4874-9694-A07FD420C698}" type="pres">
      <dgm:prSet presAssocID="{991BBA5C-164F-4047-94AF-F4B160FE3A4E}" presName="parentText" presStyleLbl="alignNode1" presStyleIdx="3" presStyleCnt="6" custLinFactNeighborX="0" custLinFactNeighborY="-481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564AC-77CD-43B7-9896-3E6B0C488AC6}" type="pres">
      <dgm:prSet presAssocID="{991BBA5C-164F-4047-94AF-F4B160FE3A4E}" presName="descendantText" presStyleLbl="alignAcc1" presStyleIdx="3" presStyleCnt="6" custScaleY="96274" custLinFactNeighborX="567" custLinFactNeighborY="-75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ED964-2880-4C55-910B-C7619A11B903}" type="pres">
      <dgm:prSet presAssocID="{18582FDC-8465-41C8-9004-955FE6CFEC09}" presName="sp" presStyleCnt="0"/>
      <dgm:spPr/>
    </dgm:pt>
    <dgm:pt modelId="{A9505A73-3AD6-41C8-A87B-C1C071C0F074}" type="pres">
      <dgm:prSet presAssocID="{E84A9D32-67D7-40BE-AE69-15CD972393E0}" presName="composite" presStyleCnt="0"/>
      <dgm:spPr/>
    </dgm:pt>
    <dgm:pt modelId="{A3635AB2-826E-405E-B0B7-B20FFCD91F3E}" type="pres">
      <dgm:prSet presAssocID="{E84A9D32-67D7-40BE-AE69-15CD972393E0}" presName="parentText" presStyleLbl="alignNode1" presStyleIdx="4" presStyleCnt="6" custLinFactNeighborX="0" custLinFactNeighborY="-647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47497-BCE9-4CEE-A459-42F7BB212328}" type="pres">
      <dgm:prSet presAssocID="{E84A9D32-67D7-40BE-AE69-15CD972393E0}" presName="descendantText" presStyleLbl="alignAcc1" presStyleIdx="4" presStyleCnt="6" custScaleY="101688" custLinFactNeighborX="567" custLinFactNeighborY="-98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67290-192D-45CB-9CAA-14982BA993CE}" type="pres">
      <dgm:prSet presAssocID="{6EBACC1F-4E4B-4CA7-8F94-2EC2EEE8F999}" presName="sp" presStyleCnt="0"/>
      <dgm:spPr/>
    </dgm:pt>
    <dgm:pt modelId="{2F598BB5-92EF-4E07-9C3F-D4298856A234}" type="pres">
      <dgm:prSet presAssocID="{39430434-3F2F-4642-A0AB-16FF0CD36A68}" presName="composite" presStyleCnt="0"/>
      <dgm:spPr/>
    </dgm:pt>
    <dgm:pt modelId="{54DCDDBF-955A-4F08-8621-BD04749BC18B}" type="pres">
      <dgm:prSet presAssocID="{39430434-3F2F-4642-A0AB-16FF0CD36A68}" presName="parentText" presStyleLbl="alignNode1" presStyleIdx="5" presStyleCnt="6" custLinFactNeighborX="711" custLinFactNeighborY="-799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03052-4910-4067-A9C2-043D246C6893}" type="pres">
      <dgm:prSet presAssocID="{39430434-3F2F-4642-A0AB-16FF0CD36A68}" presName="descendantText" presStyleLbl="alignAcc1" presStyleIdx="5" presStyleCnt="6" custLinFactY="-2435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BED9F0-8913-4CDB-B1F0-734198E3330D}" srcId="{31CD1AE1-8334-4FD9-A4E5-82029A33A84A}" destId="{F94FC054-9E60-466E-B8DC-A9E83D5E457E}" srcOrd="0" destOrd="0" parTransId="{4E949298-B426-4F51-ABD9-AF0732DF57B7}" sibTransId="{D90B7E75-09E2-41C7-95E5-8573C60B3CB1}"/>
    <dgm:cxn modelId="{BBEE3ED3-3397-4ED2-B058-F8CAF6F5BE40}" srcId="{4BF35A76-F11F-4A4C-B2C6-F1C35D2FF4F4}" destId="{31CD1AE1-8334-4FD9-A4E5-82029A33A84A}" srcOrd="1" destOrd="0" parTransId="{3B0776A2-F29A-403D-B49B-52F00ACAE8A7}" sibTransId="{1B33348B-8C74-4F87-B64B-CBE031D663EF}"/>
    <dgm:cxn modelId="{8274ADAB-13D4-43FA-9D92-C6C4616DBCE0}" srcId="{E84A9D32-67D7-40BE-AE69-15CD972393E0}" destId="{16515391-07DB-428F-9C4A-6CE522EDADF5}" srcOrd="0" destOrd="0" parTransId="{A9CEC8BB-E980-4C01-9EDD-EDE1DCCF12A9}" sibTransId="{5CC643B3-6293-4314-9B9F-D572ADED7D69}"/>
    <dgm:cxn modelId="{46BA45F6-AB90-4E87-B6D6-8EB3F18ADCE3}" srcId="{39430434-3F2F-4642-A0AB-16FF0CD36A68}" destId="{59BFCC53-65DB-4857-B6A9-9665CBC21F5F}" srcOrd="0" destOrd="0" parTransId="{C9435E0F-4198-4E7C-A424-33CCE75916AB}" sibTransId="{56D27115-52DA-48C0-AA08-36BC41E8ECF4}"/>
    <dgm:cxn modelId="{CBED50EA-C773-4250-8594-7AE093267AB7}" type="presOf" srcId="{9A74F3A5-E4B7-4FBE-A1B2-D80547AE6588}" destId="{8D5ED4B3-E7C9-49C9-BCA4-DA3DCCA86DBE}" srcOrd="0" destOrd="0" presId="urn:microsoft.com/office/officeart/2005/8/layout/chevron2"/>
    <dgm:cxn modelId="{D279E8DD-21CE-4DC7-98EF-C7EDD8268E7B}" type="presOf" srcId="{4BF35A76-F11F-4A4C-B2C6-F1C35D2FF4F4}" destId="{43A1D213-BC4A-48A2-9E50-DAA082E7AC84}" srcOrd="0" destOrd="0" presId="urn:microsoft.com/office/officeart/2005/8/layout/chevron2"/>
    <dgm:cxn modelId="{099FC9E4-DCFB-410E-A003-C478E9B55925}" srcId="{991BBA5C-164F-4047-94AF-F4B160FE3A4E}" destId="{013C3EFB-8710-42CA-B3DD-1C9BD04EF93A}" srcOrd="0" destOrd="0" parTransId="{78323839-0DB9-4405-90CE-9D9DEFBF4956}" sibTransId="{055D0C2D-E452-4302-B5F3-D880DC637D15}"/>
    <dgm:cxn modelId="{96C731D4-C1F5-4789-9B95-DBE16C6E665D}" type="presOf" srcId="{F94FC054-9E60-466E-B8DC-A9E83D5E457E}" destId="{5EE77D21-60E6-42C2-8DA6-596DC8AF249E}" srcOrd="0" destOrd="0" presId="urn:microsoft.com/office/officeart/2005/8/layout/chevron2"/>
    <dgm:cxn modelId="{94462257-01DD-4D36-AFB5-095F31408B02}" srcId="{4BF35A76-F11F-4A4C-B2C6-F1C35D2FF4F4}" destId="{3C9C1D27-BB4A-48BA-AD66-15EE649C50CF}" srcOrd="2" destOrd="0" parTransId="{5C2E753D-81CD-4A11-9ECC-58A3AA5D65A6}" sibTransId="{9FAD1BA2-292E-4C1A-8E4F-0D061698EFBA}"/>
    <dgm:cxn modelId="{6F29D854-E1D9-4F48-8D7C-F3C54484AAE0}" type="presOf" srcId="{31CD1AE1-8334-4FD9-A4E5-82029A33A84A}" destId="{CD5431EC-9B8B-41C9-B727-4C97C68E01CF}" srcOrd="0" destOrd="0" presId="urn:microsoft.com/office/officeart/2005/8/layout/chevron2"/>
    <dgm:cxn modelId="{E74B90F6-C242-4C3B-A00F-EE224D9F479E}" type="presOf" srcId="{48E51560-9BF6-47FA-846B-FE5EB4E80C8F}" destId="{D190B217-3081-4A48-8590-999A563E0011}" srcOrd="0" destOrd="0" presId="urn:microsoft.com/office/officeart/2005/8/layout/chevron2"/>
    <dgm:cxn modelId="{5186FDBE-2D44-4BFF-B07F-63EE32D02560}" type="presOf" srcId="{16515391-07DB-428F-9C4A-6CE522EDADF5}" destId="{4D747497-BCE9-4CEE-A459-42F7BB212328}" srcOrd="0" destOrd="0" presId="urn:microsoft.com/office/officeart/2005/8/layout/chevron2"/>
    <dgm:cxn modelId="{67AE3C1A-EB9A-48BF-91E9-A79ABB6263FD}" srcId="{4BF35A76-F11F-4A4C-B2C6-F1C35D2FF4F4}" destId="{39430434-3F2F-4642-A0AB-16FF0CD36A68}" srcOrd="5" destOrd="0" parTransId="{DC19FB9C-80E3-4EF3-94C9-3F08A8E856E1}" sibTransId="{8713DB42-E543-4948-9434-77F4A27D3BE1}"/>
    <dgm:cxn modelId="{CF85797C-2CDC-4BBB-90D9-01093204E8FB}" type="presOf" srcId="{E84A9D32-67D7-40BE-AE69-15CD972393E0}" destId="{A3635AB2-826E-405E-B0B7-B20FFCD91F3E}" srcOrd="0" destOrd="0" presId="urn:microsoft.com/office/officeart/2005/8/layout/chevron2"/>
    <dgm:cxn modelId="{113354FF-FA08-4E38-B141-9A2549D62B6B}" type="presOf" srcId="{991BBA5C-164F-4047-94AF-F4B160FE3A4E}" destId="{2CF069A9-155B-4874-9694-A07FD420C698}" srcOrd="0" destOrd="0" presId="urn:microsoft.com/office/officeart/2005/8/layout/chevron2"/>
    <dgm:cxn modelId="{C0CDAC60-3B00-4B4F-9387-80F711E4C8A6}" type="presOf" srcId="{39430434-3F2F-4642-A0AB-16FF0CD36A68}" destId="{54DCDDBF-955A-4F08-8621-BD04749BC18B}" srcOrd="0" destOrd="0" presId="urn:microsoft.com/office/officeart/2005/8/layout/chevron2"/>
    <dgm:cxn modelId="{423B6728-DFDB-4DCE-8F05-08AECA6D94E3}" srcId="{9A74F3A5-E4B7-4FBE-A1B2-D80547AE6588}" destId="{8138BDE4-CB60-4522-AD58-88C84804A555}" srcOrd="0" destOrd="0" parTransId="{9166D45F-199C-4AEE-A16E-EA2E21C6FBD5}" sibTransId="{45B77DD4-F9D0-47B4-B696-B0CD16AA99A1}"/>
    <dgm:cxn modelId="{1D70E260-AB61-40C8-896F-8C0D8A8B7E1D}" type="presOf" srcId="{59BFCC53-65DB-4857-B6A9-9665CBC21F5F}" destId="{78803052-4910-4067-A9C2-043D246C6893}" srcOrd="0" destOrd="0" presId="urn:microsoft.com/office/officeart/2005/8/layout/chevron2"/>
    <dgm:cxn modelId="{22AB618E-AF97-45C9-B85B-15DCF48DA557}" type="presOf" srcId="{013C3EFB-8710-42CA-B3DD-1C9BD04EF93A}" destId="{A12564AC-77CD-43B7-9896-3E6B0C488AC6}" srcOrd="0" destOrd="0" presId="urn:microsoft.com/office/officeart/2005/8/layout/chevron2"/>
    <dgm:cxn modelId="{033E6291-A0E4-4162-9BFC-9A1B7E71B86C}" type="presOf" srcId="{3C9C1D27-BB4A-48BA-AD66-15EE649C50CF}" destId="{CE567B08-339C-47EB-A717-C590A1DC49B8}" srcOrd="0" destOrd="0" presId="urn:microsoft.com/office/officeart/2005/8/layout/chevron2"/>
    <dgm:cxn modelId="{9BC49983-A6B3-4223-9F0C-62F5439F736F}" srcId="{4BF35A76-F11F-4A4C-B2C6-F1C35D2FF4F4}" destId="{991BBA5C-164F-4047-94AF-F4B160FE3A4E}" srcOrd="3" destOrd="0" parTransId="{68144FCE-8E08-409E-8EBE-3A697758AB8E}" sibTransId="{18582FDC-8465-41C8-9004-955FE6CFEC09}"/>
    <dgm:cxn modelId="{65E0BDFA-E297-455A-AB99-F71820C1D8BA}" srcId="{4BF35A76-F11F-4A4C-B2C6-F1C35D2FF4F4}" destId="{E84A9D32-67D7-40BE-AE69-15CD972393E0}" srcOrd="4" destOrd="0" parTransId="{DE5BAC85-1BC5-4815-82E2-6925DB39A8C8}" sibTransId="{6EBACC1F-4E4B-4CA7-8F94-2EC2EEE8F999}"/>
    <dgm:cxn modelId="{7B828E1A-B076-4953-A9C3-4441B418A2DF}" srcId="{4BF35A76-F11F-4A4C-B2C6-F1C35D2FF4F4}" destId="{9A74F3A5-E4B7-4FBE-A1B2-D80547AE6588}" srcOrd="0" destOrd="0" parTransId="{A778DB2B-A4AC-42CF-AC11-38E292E65F3A}" sibTransId="{0576F8AD-2456-454A-9074-68BEC4EC07F8}"/>
    <dgm:cxn modelId="{959A8CB1-CF71-44C9-8480-DE9E0FC426CC}" srcId="{3C9C1D27-BB4A-48BA-AD66-15EE649C50CF}" destId="{48E51560-9BF6-47FA-846B-FE5EB4E80C8F}" srcOrd="0" destOrd="0" parTransId="{D84AA430-439D-440C-A859-11EFFA542196}" sibTransId="{448E28A5-3A6B-4DE3-B73D-45606966B6F0}"/>
    <dgm:cxn modelId="{71B9607F-ABAA-4DC2-B464-61BE50D44BEA}" type="presOf" srcId="{8138BDE4-CB60-4522-AD58-88C84804A555}" destId="{DEAB30D8-0798-4563-8568-FDD40B5C514B}" srcOrd="0" destOrd="0" presId="urn:microsoft.com/office/officeart/2005/8/layout/chevron2"/>
    <dgm:cxn modelId="{CD631C7A-3E0C-4125-BB14-AB358A7AC672}" type="presParOf" srcId="{43A1D213-BC4A-48A2-9E50-DAA082E7AC84}" destId="{42F04CDC-BB6D-44CA-A955-4CC712E98ABB}" srcOrd="0" destOrd="0" presId="urn:microsoft.com/office/officeart/2005/8/layout/chevron2"/>
    <dgm:cxn modelId="{CF876EDD-D242-47BC-B256-79586542E4B2}" type="presParOf" srcId="{42F04CDC-BB6D-44CA-A955-4CC712E98ABB}" destId="{8D5ED4B3-E7C9-49C9-BCA4-DA3DCCA86DBE}" srcOrd="0" destOrd="0" presId="urn:microsoft.com/office/officeart/2005/8/layout/chevron2"/>
    <dgm:cxn modelId="{B35B1460-0AC3-4683-8D17-58706F64C883}" type="presParOf" srcId="{42F04CDC-BB6D-44CA-A955-4CC712E98ABB}" destId="{DEAB30D8-0798-4563-8568-FDD40B5C514B}" srcOrd="1" destOrd="0" presId="urn:microsoft.com/office/officeart/2005/8/layout/chevron2"/>
    <dgm:cxn modelId="{75638231-801B-4EAA-95BF-F382FE6DE0E6}" type="presParOf" srcId="{43A1D213-BC4A-48A2-9E50-DAA082E7AC84}" destId="{D4CA838D-BC0C-4561-ACEB-DD330A99202F}" srcOrd="1" destOrd="0" presId="urn:microsoft.com/office/officeart/2005/8/layout/chevron2"/>
    <dgm:cxn modelId="{CF8214A0-B804-435D-9E78-59CE4E181681}" type="presParOf" srcId="{43A1D213-BC4A-48A2-9E50-DAA082E7AC84}" destId="{DAE9481F-CDA3-4766-95D9-41344310178C}" srcOrd="2" destOrd="0" presId="urn:microsoft.com/office/officeart/2005/8/layout/chevron2"/>
    <dgm:cxn modelId="{2B6F5B6F-BAE1-481B-99A6-9145181D1B5B}" type="presParOf" srcId="{DAE9481F-CDA3-4766-95D9-41344310178C}" destId="{CD5431EC-9B8B-41C9-B727-4C97C68E01CF}" srcOrd="0" destOrd="0" presId="urn:microsoft.com/office/officeart/2005/8/layout/chevron2"/>
    <dgm:cxn modelId="{25C7B6DC-8B92-453F-BFB7-D9A1104ACE9E}" type="presParOf" srcId="{DAE9481F-CDA3-4766-95D9-41344310178C}" destId="{5EE77D21-60E6-42C2-8DA6-596DC8AF249E}" srcOrd="1" destOrd="0" presId="urn:microsoft.com/office/officeart/2005/8/layout/chevron2"/>
    <dgm:cxn modelId="{6600DF18-FA51-462E-B34C-B7B7F9481509}" type="presParOf" srcId="{43A1D213-BC4A-48A2-9E50-DAA082E7AC84}" destId="{01176366-D572-4E9C-8FEA-64BAB5BF04CE}" srcOrd="3" destOrd="0" presId="urn:microsoft.com/office/officeart/2005/8/layout/chevron2"/>
    <dgm:cxn modelId="{AEF205E1-DA82-4A1A-99D2-69478859D5B9}" type="presParOf" srcId="{43A1D213-BC4A-48A2-9E50-DAA082E7AC84}" destId="{D1C7FDF8-7423-417A-BA58-B373316D51E5}" srcOrd="4" destOrd="0" presId="urn:microsoft.com/office/officeart/2005/8/layout/chevron2"/>
    <dgm:cxn modelId="{8562BB55-E507-41F0-A68B-5BC0CB60C991}" type="presParOf" srcId="{D1C7FDF8-7423-417A-BA58-B373316D51E5}" destId="{CE567B08-339C-47EB-A717-C590A1DC49B8}" srcOrd="0" destOrd="0" presId="urn:microsoft.com/office/officeart/2005/8/layout/chevron2"/>
    <dgm:cxn modelId="{51D7C8C4-8238-45EE-A947-F48EC42B5A9B}" type="presParOf" srcId="{D1C7FDF8-7423-417A-BA58-B373316D51E5}" destId="{D190B217-3081-4A48-8590-999A563E0011}" srcOrd="1" destOrd="0" presId="urn:microsoft.com/office/officeart/2005/8/layout/chevron2"/>
    <dgm:cxn modelId="{A200A3CF-24C2-43E4-9B08-1045FD5BE5F0}" type="presParOf" srcId="{43A1D213-BC4A-48A2-9E50-DAA082E7AC84}" destId="{8975F5A7-023B-4AC7-8708-9A3621FCFE82}" srcOrd="5" destOrd="0" presId="urn:microsoft.com/office/officeart/2005/8/layout/chevron2"/>
    <dgm:cxn modelId="{B35C9311-9991-48FF-98E4-C47B0697FEF8}" type="presParOf" srcId="{43A1D213-BC4A-48A2-9E50-DAA082E7AC84}" destId="{B104CDF4-8677-4B18-BDE9-EF43F7AF6B44}" srcOrd="6" destOrd="0" presId="urn:microsoft.com/office/officeart/2005/8/layout/chevron2"/>
    <dgm:cxn modelId="{0D1D130C-52C9-4ED6-9070-29472DD0A49E}" type="presParOf" srcId="{B104CDF4-8677-4B18-BDE9-EF43F7AF6B44}" destId="{2CF069A9-155B-4874-9694-A07FD420C698}" srcOrd="0" destOrd="0" presId="urn:microsoft.com/office/officeart/2005/8/layout/chevron2"/>
    <dgm:cxn modelId="{2A68529B-F3BF-4460-ABB2-441EEC2DE93D}" type="presParOf" srcId="{B104CDF4-8677-4B18-BDE9-EF43F7AF6B44}" destId="{A12564AC-77CD-43B7-9896-3E6B0C488AC6}" srcOrd="1" destOrd="0" presId="urn:microsoft.com/office/officeart/2005/8/layout/chevron2"/>
    <dgm:cxn modelId="{A1F8BFAA-8D89-425A-B2BD-E27B35A5C415}" type="presParOf" srcId="{43A1D213-BC4A-48A2-9E50-DAA082E7AC84}" destId="{C07ED964-2880-4C55-910B-C7619A11B903}" srcOrd="7" destOrd="0" presId="urn:microsoft.com/office/officeart/2005/8/layout/chevron2"/>
    <dgm:cxn modelId="{836F7662-2DAE-4634-961E-73279F8E9F14}" type="presParOf" srcId="{43A1D213-BC4A-48A2-9E50-DAA082E7AC84}" destId="{A9505A73-3AD6-41C8-A87B-C1C071C0F074}" srcOrd="8" destOrd="0" presId="urn:microsoft.com/office/officeart/2005/8/layout/chevron2"/>
    <dgm:cxn modelId="{359E804D-0883-432D-ABCA-5A94139EE157}" type="presParOf" srcId="{A9505A73-3AD6-41C8-A87B-C1C071C0F074}" destId="{A3635AB2-826E-405E-B0B7-B20FFCD91F3E}" srcOrd="0" destOrd="0" presId="urn:microsoft.com/office/officeart/2005/8/layout/chevron2"/>
    <dgm:cxn modelId="{3BA47217-91A9-48FE-8AC7-4F37D7CBED2A}" type="presParOf" srcId="{A9505A73-3AD6-41C8-A87B-C1C071C0F074}" destId="{4D747497-BCE9-4CEE-A459-42F7BB212328}" srcOrd="1" destOrd="0" presId="urn:microsoft.com/office/officeart/2005/8/layout/chevron2"/>
    <dgm:cxn modelId="{E17045EE-E752-4F20-A401-92B50A0614AF}" type="presParOf" srcId="{43A1D213-BC4A-48A2-9E50-DAA082E7AC84}" destId="{A8A67290-192D-45CB-9CAA-14982BA993CE}" srcOrd="9" destOrd="0" presId="urn:microsoft.com/office/officeart/2005/8/layout/chevron2"/>
    <dgm:cxn modelId="{1377A80D-F775-471B-A4F9-EC77336051EF}" type="presParOf" srcId="{43A1D213-BC4A-48A2-9E50-DAA082E7AC84}" destId="{2F598BB5-92EF-4E07-9C3F-D4298856A234}" srcOrd="10" destOrd="0" presId="urn:microsoft.com/office/officeart/2005/8/layout/chevron2"/>
    <dgm:cxn modelId="{50375F91-5FB6-4332-B8C1-BAFA1CD70BE4}" type="presParOf" srcId="{2F598BB5-92EF-4E07-9C3F-D4298856A234}" destId="{54DCDDBF-955A-4F08-8621-BD04749BC18B}" srcOrd="0" destOrd="0" presId="urn:microsoft.com/office/officeart/2005/8/layout/chevron2"/>
    <dgm:cxn modelId="{FC4B0074-2C0F-497A-8FD2-FB54D91F3DC7}" type="presParOf" srcId="{2F598BB5-92EF-4E07-9C3F-D4298856A234}" destId="{78803052-4910-4067-A9C2-043D246C6893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5ED4B3-E7C9-49C9-BCA4-DA3DCCA86DBE}">
      <dsp:nvSpPr>
        <dsp:cNvPr id="0" name=""/>
        <dsp:cNvSpPr/>
      </dsp:nvSpPr>
      <dsp:spPr>
        <a:xfrm rot="5400000">
          <a:off x="-145709" y="201892"/>
          <a:ext cx="971395" cy="67997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38,9</a:t>
          </a:r>
          <a:endParaRPr lang="ru-RU" sz="2000" kern="1200" dirty="0"/>
        </a:p>
      </dsp:txBody>
      <dsp:txXfrm rot="5400000">
        <a:off x="-145709" y="201892"/>
        <a:ext cx="971395" cy="679977"/>
      </dsp:txXfrm>
    </dsp:sp>
    <dsp:sp modelId="{DEAB30D8-0798-4563-8568-FDD40B5C514B}">
      <dsp:nvSpPr>
        <dsp:cNvPr id="0" name=""/>
        <dsp:cNvSpPr/>
      </dsp:nvSpPr>
      <dsp:spPr>
        <a:xfrm rot="5400000">
          <a:off x="3940554" y="-3248564"/>
          <a:ext cx="719747" cy="72409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Осуществление государственного полномочия Свердловской области по предоставлению гражданам субсидий на оплату жилого помещения и коммунальных услуг – (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1 143 человек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kern="1200" dirty="0"/>
        </a:p>
      </dsp:txBody>
      <dsp:txXfrm rot="5400000">
        <a:off x="3940554" y="-3248564"/>
        <a:ext cx="719747" cy="7240902"/>
      </dsp:txXfrm>
    </dsp:sp>
    <dsp:sp modelId="{CD5431EC-9B8B-41C9-B727-4C97C68E01CF}">
      <dsp:nvSpPr>
        <dsp:cNvPr id="0" name=""/>
        <dsp:cNvSpPr/>
      </dsp:nvSpPr>
      <dsp:spPr>
        <a:xfrm rot="5400000">
          <a:off x="-145709" y="929530"/>
          <a:ext cx="971395" cy="67997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56,8</a:t>
          </a:r>
          <a:endParaRPr lang="ru-RU" sz="2000" kern="1200" dirty="0"/>
        </a:p>
      </dsp:txBody>
      <dsp:txXfrm rot="5400000">
        <a:off x="-145709" y="929530"/>
        <a:ext cx="971395" cy="679977"/>
      </dsp:txXfrm>
    </dsp:sp>
    <dsp:sp modelId="{5EE77D21-60E6-42C2-8DA6-596DC8AF249E}">
      <dsp:nvSpPr>
        <dsp:cNvPr id="0" name=""/>
        <dsp:cNvSpPr/>
      </dsp:nvSpPr>
      <dsp:spPr>
        <a:xfrm rot="5400000">
          <a:off x="3930231" y="-2455333"/>
          <a:ext cx="740394" cy="72409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Осуществление государственного полномочия Свердловской области по предоставлению отдельным категориям граждан компенсаций расходов на оплату жилого помещения и коммунальных услуг  – (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2 768 человек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kern="1200" dirty="0"/>
        </a:p>
      </dsp:txBody>
      <dsp:txXfrm rot="5400000">
        <a:off x="3930231" y="-2455333"/>
        <a:ext cx="740394" cy="7240902"/>
      </dsp:txXfrm>
    </dsp:sp>
    <dsp:sp modelId="{CE567B08-339C-47EB-A717-C590A1DC49B8}">
      <dsp:nvSpPr>
        <dsp:cNvPr id="0" name=""/>
        <dsp:cNvSpPr/>
      </dsp:nvSpPr>
      <dsp:spPr>
        <a:xfrm rot="5400000">
          <a:off x="-145709" y="1722712"/>
          <a:ext cx="971395" cy="67997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13,3</a:t>
          </a:r>
          <a:endParaRPr lang="ru-RU" sz="2000" kern="1200" dirty="0"/>
        </a:p>
      </dsp:txBody>
      <dsp:txXfrm rot="5400000">
        <a:off x="-145709" y="1722712"/>
        <a:ext cx="971395" cy="679977"/>
      </dsp:txXfrm>
    </dsp:sp>
    <dsp:sp modelId="{D190B217-3081-4A48-8590-999A563E0011}">
      <dsp:nvSpPr>
        <dsp:cNvPr id="0" name=""/>
        <dsp:cNvSpPr/>
      </dsp:nvSpPr>
      <dsp:spPr>
        <a:xfrm rot="5400000">
          <a:off x="3960194" y="-1703210"/>
          <a:ext cx="680467" cy="72409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Осуществление государственного полномочия Российской Федерации по предоставлению отдельным категориям граждан компенсаций расходов на оплату жилого помещения и коммунальных услуг  – (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1 145 человек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kern="1200" dirty="0"/>
        </a:p>
      </dsp:txBody>
      <dsp:txXfrm rot="5400000">
        <a:off x="3960194" y="-1703210"/>
        <a:ext cx="680467" cy="7240902"/>
      </dsp:txXfrm>
    </dsp:sp>
    <dsp:sp modelId="{2CF069A9-155B-4874-9694-A07FD420C698}">
      <dsp:nvSpPr>
        <dsp:cNvPr id="0" name=""/>
        <dsp:cNvSpPr/>
      </dsp:nvSpPr>
      <dsp:spPr>
        <a:xfrm rot="5400000">
          <a:off x="-145709" y="2443795"/>
          <a:ext cx="971395" cy="67997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0,6</a:t>
          </a:r>
          <a:endParaRPr lang="ru-RU" sz="2000" kern="1200" dirty="0"/>
        </a:p>
      </dsp:txBody>
      <dsp:txXfrm rot="5400000">
        <a:off x="-145709" y="2443795"/>
        <a:ext cx="971395" cy="679977"/>
      </dsp:txXfrm>
    </dsp:sp>
    <dsp:sp modelId="{A12564AC-77CD-43B7-9896-3E6B0C488AC6}">
      <dsp:nvSpPr>
        <dsp:cNvPr id="0" name=""/>
        <dsp:cNvSpPr/>
      </dsp:nvSpPr>
      <dsp:spPr>
        <a:xfrm rot="5400000">
          <a:off x="3996488" y="-1018427"/>
          <a:ext cx="607881" cy="72409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Мероприятия по обеспечению жильем молодых семей, а так же предоставление региональной поддержки молодым семьям на улучшение жилищных условий </a:t>
          </a:r>
          <a:endParaRPr lang="ru-RU" sz="1600" kern="1200" dirty="0"/>
        </a:p>
      </dsp:txBody>
      <dsp:txXfrm rot="5400000">
        <a:off x="3996488" y="-1018427"/>
        <a:ext cx="607881" cy="7240902"/>
      </dsp:txXfrm>
    </dsp:sp>
    <dsp:sp modelId="{A3635AB2-826E-405E-B0B7-B20FFCD91F3E}">
      <dsp:nvSpPr>
        <dsp:cNvPr id="0" name=""/>
        <dsp:cNvSpPr/>
      </dsp:nvSpPr>
      <dsp:spPr>
        <a:xfrm rot="5400000">
          <a:off x="-145709" y="3164864"/>
          <a:ext cx="971395" cy="67997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0,6</a:t>
          </a:r>
          <a:endParaRPr lang="ru-RU" sz="2000" kern="1200" dirty="0"/>
        </a:p>
      </dsp:txBody>
      <dsp:txXfrm rot="5400000">
        <a:off x="-145709" y="3164864"/>
        <a:ext cx="971395" cy="679977"/>
      </dsp:txXfrm>
    </dsp:sp>
    <dsp:sp modelId="{4D747497-BCE9-4CEE-A459-42F7BB212328}">
      <dsp:nvSpPr>
        <dsp:cNvPr id="0" name=""/>
        <dsp:cNvSpPr/>
      </dsp:nvSpPr>
      <dsp:spPr>
        <a:xfrm rot="5400000">
          <a:off x="3979395" y="-280258"/>
          <a:ext cx="642065" cy="72409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Предоставление услуги бани льготным категориям граждан</a:t>
          </a:r>
          <a:endParaRPr lang="ru-RU" sz="1600" kern="1200" dirty="0"/>
        </a:p>
      </dsp:txBody>
      <dsp:txXfrm rot="5400000">
        <a:off x="3979395" y="-280258"/>
        <a:ext cx="642065" cy="7240902"/>
      </dsp:txXfrm>
    </dsp:sp>
    <dsp:sp modelId="{54DCDDBF-955A-4F08-8621-BD04749BC18B}">
      <dsp:nvSpPr>
        <dsp:cNvPr id="0" name=""/>
        <dsp:cNvSpPr/>
      </dsp:nvSpPr>
      <dsp:spPr>
        <a:xfrm rot="5400000">
          <a:off x="-140874" y="3893970"/>
          <a:ext cx="971395" cy="67997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6,8</a:t>
          </a:r>
          <a:endParaRPr lang="ru-RU" sz="2000" kern="1200" dirty="0">
            <a:solidFill>
              <a:schemeClr val="bg1"/>
            </a:solidFill>
          </a:endParaRPr>
        </a:p>
      </dsp:txBody>
      <dsp:txXfrm rot="5400000">
        <a:off x="-140874" y="3893970"/>
        <a:ext cx="971395" cy="679977"/>
      </dsp:txXfrm>
    </dsp:sp>
    <dsp:sp modelId="{78803052-4910-4067-A9C2-043D246C6893}">
      <dsp:nvSpPr>
        <dsp:cNvPr id="0" name=""/>
        <dsp:cNvSpPr/>
      </dsp:nvSpPr>
      <dsp:spPr>
        <a:xfrm rot="5400000">
          <a:off x="3984724" y="435293"/>
          <a:ext cx="631407" cy="72409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Иные мероприятия в сфере социальной политики</a:t>
          </a:r>
          <a:endParaRPr lang="ru-RU" sz="1600" kern="1200" dirty="0"/>
        </a:p>
      </dsp:txBody>
      <dsp:txXfrm rot="5400000">
        <a:off x="3984724" y="435293"/>
        <a:ext cx="631407" cy="7240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03B2A-822D-4F90-9A30-0A10446C0964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60AAE-E5A6-4A84-8546-0F54927FA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F8FF1-2283-4635-A516-457C434F6CB6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AC703-BA58-48DB-876A-AB8222125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AC703-BA58-48DB-876A-AB8222125A6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AC703-BA58-48DB-876A-AB8222125A6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AC703-BA58-48DB-876A-AB8222125A60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AC703-BA58-48DB-876A-AB8222125A60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29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4AA-DA6D-44DD-81A3-54D688FE4A55}" type="datetime1">
              <a:rPr lang="ru-RU" smtClean="0"/>
              <a:pPr/>
              <a:t>23.12.2021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305C-B9C2-4A25-B130-8741F3CAA81B}" type="datetime1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4580-15E0-440D-A07E-11CBF6902F56}" type="datetime1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Дмитрий\Рабочий стол\бюджет для граждан\фото_бюджет\4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31" y="116632"/>
            <a:ext cx="611561" cy="836712"/>
          </a:xfrm>
          <a:prstGeom prst="rect">
            <a:avLst/>
          </a:prstGeom>
          <a:noFill/>
          <a:effectLst/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539552" y="998730"/>
            <a:ext cx="0" cy="51845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742752" y="1113030"/>
            <a:ext cx="0" cy="51845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1CAD-EF04-4B68-AF8A-475F21670DAD}" type="datetime1">
              <a:rPr lang="ru-RU" smtClean="0"/>
              <a:pPr/>
              <a:t>23.12.2021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43541" y="656135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cap="none" spc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Финансовое управление администрации </a:t>
            </a:r>
            <a:r>
              <a:rPr lang="ru-RU" sz="1200" b="0" cap="none" spc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Камышловского</a:t>
            </a:r>
            <a:r>
              <a:rPr lang="ru-RU" sz="1200" b="0" cap="none" spc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городского округа</a:t>
            </a:r>
            <a:endParaRPr lang="ru-RU" sz="12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539552" y="6507342"/>
            <a:ext cx="825691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32B3-E61B-4FB5-9B79-9C5B7D24D1C1}" type="datetime1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FAFA-6A6A-49B8-9A4B-5B158A836190}" type="datetime1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86"/>
            <a:ext cx="762000" cy="365125"/>
          </a:xfrm>
        </p:spPr>
        <p:txBody>
          <a:bodyPr/>
          <a:lstStyle/>
          <a:p>
            <a:fld id="{A1293435-380D-4EA1-93EC-CEA7FE79D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6DF7-37CD-43F0-BFD2-108282CF5EB3}" type="datetime1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8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9" y="1535118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3" y="2362208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9" y="2362208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CA49-A5CF-468C-A76A-6EE3961FB87E}" type="datetime1">
              <a:rPr lang="ru-RU" smtClean="0"/>
              <a:pPr/>
              <a:t>23.12.2021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6F28-036C-4A93-971F-13A9C49369C4}" type="datetime1">
              <a:rPr lang="ru-RU" smtClean="0"/>
              <a:pPr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1508-F43A-4F1E-A129-F334B5DAF8A2}" type="datetime1">
              <a:rPr lang="ru-RU" smtClean="0"/>
              <a:pPr/>
              <a:t>23.12.2021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14" y="1524008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63" y="273054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75DB-76E2-4B23-9302-B43611CA7873}" type="datetime1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ED6D-7789-4F62-AD31-85A65FD85C7C}" type="datetime1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8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BB3151-41F6-4BE6-AA8E-F543EC5AEE33}" type="datetime1">
              <a:rPr lang="ru-RU" smtClean="0"/>
              <a:pPr/>
              <a:t>23.12.2021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8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8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293435-380D-4EA1-93EC-CEA7FE79D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random/>
  </p:transition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9A8F27169CA2DEF8292165C8C60D04A52A6502B2FA483DC8B2489294007335F0BE3FB48D61C633A9D9BBCB269F05BFA753D1ABF4CBB19E8Ar517I" TargetMode="External"/><Relationship Id="rId2" Type="http://schemas.openxmlformats.org/officeDocument/2006/relationships/hyperlink" Target="consultantplus://offline/ref=9A8F27169CA2DEF8292165C8C60D04A52B600BB9F3453DC8B2489294007335F0BE3FB4886A9165EF8FBD9E77C551B3B851CFA8rF15I" TargetMode="Externa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rod-kamyshlov.ru/" TargetMode="External"/><Relationship Id="rId2" Type="http://schemas.openxmlformats.org/officeDocument/2006/relationships/hyperlink" Target="http://www.kamrus.ru/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5106" name="Picture 2" descr="C:\Documents and Settings\Дмитрий\Рабочий стол\карта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339933">
                <a:tint val="45000"/>
                <a:satMod val="400000"/>
              </a:srgbClr>
            </a:duotone>
            <a:lum bright="30000"/>
          </a:blip>
          <a:srcRect/>
          <a:stretch>
            <a:fillRect/>
          </a:stretch>
        </p:blipFill>
        <p:spPr bwMode="auto">
          <a:xfrm>
            <a:off x="683568" y="1052736"/>
            <a:ext cx="7985963" cy="557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547664" y="1196752"/>
            <a:ext cx="597796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dirty="0" smtClean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Думы Камышловского городского округа от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16.12.2021        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Камышловского городского округа на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5107" name="Picture 3" descr="C:\Documents and Settings\Дмитрий\Рабочий стол\бюджет для граждан\фото_бюджет\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16632"/>
            <a:ext cx="864096" cy="1188132"/>
          </a:xfrm>
          <a:prstGeom prst="rect">
            <a:avLst/>
          </a:prstGeom>
          <a:noFill/>
          <a:effectLst/>
        </p:spPr>
      </p:pic>
      <p:sp>
        <p:nvSpPr>
          <p:cNvPr id="18" name="TextBox 17"/>
          <p:cNvSpPr txBox="1"/>
          <p:nvPr/>
        </p:nvSpPr>
        <p:spPr>
          <a:xfrm>
            <a:off x="2771800" y="1340768"/>
            <a:ext cx="480053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Камышловский городской округ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5817" y="6211679"/>
            <a:ext cx="326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Камышлов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p:control spid="1026" name="SapphireHiddenControl" r:id="rId2" imgW="6095880" imgH="2286000"/>
    </p:controls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7224" y="285728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Динамика доходов и расходов бюджета Камышловского городского округа на 2014-2023 годы, млн. руб.</a:t>
            </a:r>
            <a:endParaRPr lang="ru-RU" sz="24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683568" y="1124744"/>
          <a:ext cx="806489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7029" y="242646"/>
            <a:ext cx="8736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в 2022 году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836712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1 221,4</a:t>
            </a:r>
            <a:r>
              <a:rPr lang="ru-RU" sz="2200" b="1" dirty="0" smtClean="0"/>
              <a:t> млн. руб.</a:t>
            </a:r>
            <a:endParaRPr lang="ru-RU" sz="2200" b="1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6000000}"/>
              </a:ext>
            </a:extLst>
          </p:cNvPr>
          <p:cNvGraphicFramePr/>
          <p:nvPr/>
        </p:nvGraphicFramePr>
        <p:xfrm>
          <a:off x="179512" y="332656"/>
          <a:ext cx="8784976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1626" y="134639"/>
            <a:ext cx="75848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Структура налоговых и неналоговых доходов бюджета Камышловского городского округа в 2022 году</a:t>
            </a:r>
            <a:endParaRPr lang="ru-RU" sz="2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200-000003000000}"/>
              </a:ext>
            </a:extLst>
          </p:cNvPr>
          <p:cNvGraphicFramePr/>
          <p:nvPr/>
        </p:nvGraphicFramePr>
        <p:xfrm>
          <a:off x="0" y="692696"/>
          <a:ext cx="9124950" cy="6006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1626" y="134638"/>
            <a:ext cx="7584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Налоговые и неналоговые доходы бюджета Камышловского городского округа</a:t>
            </a:r>
            <a:endParaRPr lang="ru-RU" sz="2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9592" y="1268760"/>
          <a:ext cx="7858180" cy="5039736"/>
        </p:xfrm>
        <a:graphic>
          <a:graphicData uri="http://schemas.openxmlformats.org/drawingml/2006/table">
            <a:tbl>
              <a:tblPr/>
              <a:tblGrid>
                <a:gridCol w="4608512"/>
                <a:gridCol w="800366"/>
                <a:gridCol w="816434"/>
                <a:gridCol w="816434"/>
                <a:gridCol w="816434"/>
              </a:tblGrid>
              <a:tr h="586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bg1"/>
                          </a:solidFill>
                          <a:latin typeface="Liberation Serif" pitchFamily="18" charset="0"/>
                        </a:rPr>
                        <a:t>Наименование </a:t>
                      </a:r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latin typeface="Liberation Serif" pitchFamily="18" charset="0"/>
                        </a:rPr>
                        <a:t>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bg1"/>
                          </a:solidFill>
                          <a:latin typeface="Liberation Serif" pitchFamily="18" charset="0"/>
                        </a:rPr>
                        <a:t>2021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latin typeface="Liberation Serif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bg1"/>
                          </a:solidFill>
                          <a:latin typeface="Liberation Serif" pitchFamily="18" charset="0"/>
                        </a:rPr>
                        <a:t>2022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latin typeface="Liberation Serif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bg1"/>
                          </a:solidFill>
                          <a:latin typeface="Liberation Serif" pitchFamily="18" charset="0"/>
                        </a:rPr>
                        <a:t>2023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latin typeface="Liberation Serif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bg1"/>
                          </a:solidFill>
                          <a:latin typeface="Liberation Serif" pitchFamily="18" charset="0"/>
                        </a:rPr>
                        <a:t>2024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latin typeface="Liberation Serif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49154">
                <a:tc>
                  <a:txBody>
                    <a:bodyPr/>
                    <a:lstStyle/>
                    <a:p>
                      <a:pPr algn="l" fontAlgn="ctr"/>
                      <a:r>
                        <a:rPr lang="ru-RU" dirty="0">
                          <a:latin typeface="Liberation Serif" pitchFamily="18" charset="0"/>
                        </a:rPr>
                        <a:t> </a:t>
                      </a:r>
                      <a:r>
                        <a:rPr lang="ru-RU" dirty="0" smtClean="0">
                          <a:latin typeface="Liberation Serif" pitchFamily="18" charset="0"/>
                        </a:rPr>
                        <a:t>НАЛОГОВЫЕ </a:t>
                      </a:r>
                      <a:r>
                        <a:rPr lang="ru-RU" dirty="0">
                          <a:latin typeface="Liberation Serif" pitchFamily="18" charset="0"/>
                        </a:rPr>
                        <a:t>И НЕНАЛОГОВЫЕ 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360,5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413,5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533,7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512,6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dirty="0" smtClean="0">
                          <a:latin typeface="Liberation Serif" pitchFamily="18" charset="0"/>
                        </a:rPr>
                        <a:t> Налог </a:t>
                      </a:r>
                      <a:r>
                        <a:rPr lang="ru-RU" dirty="0">
                          <a:latin typeface="Liberation Serif" pitchFamily="18" charset="0"/>
                        </a:rPr>
                        <a:t>на доходы физических лиц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256,2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283,3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347,3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389,3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dirty="0" smtClean="0">
                          <a:latin typeface="Liberation Serif" pitchFamily="18" charset="0"/>
                        </a:rPr>
                        <a:t> Доходы </a:t>
                      </a:r>
                      <a:r>
                        <a:rPr lang="ru-RU" dirty="0">
                          <a:latin typeface="Liberation Serif" pitchFamily="18" charset="0"/>
                        </a:rPr>
                        <a:t>от уплаты акцизов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ru-RU" dirty="0" smtClean="0">
                          <a:latin typeface="Liberation Serif" pitchFamily="18" charset="0"/>
                        </a:rPr>
                        <a:t> Налог</a:t>
                      </a:r>
                      <a:r>
                        <a:rPr lang="ru-RU" dirty="0">
                          <a:latin typeface="Liberation Serif" pitchFamily="18" charset="0"/>
                        </a:rPr>
                        <a:t>, взимаемый в связи с применением </a:t>
                      </a:r>
                      <a:r>
                        <a:rPr lang="ru-RU" dirty="0" smtClean="0">
                          <a:latin typeface="Liberation Serif" pitchFamily="18" charset="0"/>
                        </a:rPr>
                        <a:t>  </a:t>
                      </a:r>
                    </a:p>
                    <a:p>
                      <a:pPr algn="l" fontAlgn="ctr"/>
                      <a:r>
                        <a:rPr lang="ru-RU" dirty="0" smtClean="0">
                          <a:latin typeface="Liberation Serif" pitchFamily="18" charset="0"/>
                        </a:rPr>
                        <a:t> упрощенной </a:t>
                      </a:r>
                      <a:r>
                        <a:rPr lang="ru-RU" dirty="0">
                          <a:latin typeface="Liberation Serif" pitchFamily="18" charset="0"/>
                        </a:rPr>
                        <a:t>системы налогообложения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44,5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49,5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51,9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ru-RU" dirty="0" smtClean="0">
                          <a:latin typeface="Liberation Serif" pitchFamily="18" charset="0"/>
                        </a:rPr>
                        <a:t> Единый </a:t>
                      </a:r>
                      <a:r>
                        <a:rPr lang="ru-RU" dirty="0">
                          <a:latin typeface="Liberation Serif" pitchFamily="18" charset="0"/>
                        </a:rPr>
                        <a:t>налог на вмененный доход для </a:t>
                      </a:r>
                      <a:endParaRPr lang="ru-RU" dirty="0" smtClean="0">
                        <a:latin typeface="Liberation Serif" pitchFamily="18" charset="0"/>
                      </a:endParaRPr>
                    </a:p>
                    <a:p>
                      <a:pPr algn="l" fontAlgn="ctr"/>
                      <a:r>
                        <a:rPr lang="ru-RU" dirty="0" smtClean="0">
                          <a:latin typeface="Liberation Serif" pitchFamily="18" charset="0"/>
                        </a:rPr>
                        <a:t> отдельных </a:t>
                      </a:r>
                      <a:r>
                        <a:rPr lang="ru-RU" dirty="0">
                          <a:latin typeface="Liberation Serif" pitchFamily="18" charset="0"/>
                        </a:rPr>
                        <a:t>видов деятельности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ctr"/>
                      <a:r>
                        <a:rPr lang="ru-RU" dirty="0" smtClean="0">
                          <a:latin typeface="Liberation Serif" pitchFamily="18" charset="0"/>
                        </a:rPr>
                        <a:t> Налог</a:t>
                      </a:r>
                      <a:r>
                        <a:rPr lang="ru-RU" dirty="0">
                          <a:latin typeface="Liberation Serif" pitchFamily="18" charset="0"/>
                        </a:rPr>
                        <a:t>, взимаемый в связи с применением </a:t>
                      </a:r>
                      <a:endParaRPr lang="ru-RU" dirty="0" smtClean="0">
                        <a:latin typeface="Liberation Serif" pitchFamily="18" charset="0"/>
                      </a:endParaRPr>
                    </a:p>
                    <a:p>
                      <a:pPr algn="l" fontAlgn="ctr"/>
                      <a:r>
                        <a:rPr lang="ru-RU" dirty="0" smtClean="0">
                          <a:latin typeface="Liberation Serif" pitchFamily="18" charset="0"/>
                        </a:rPr>
                        <a:t> патентной </a:t>
                      </a:r>
                      <a:r>
                        <a:rPr lang="ru-RU" dirty="0">
                          <a:latin typeface="Liberation Serif" pitchFamily="18" charset="0"/>
                        </a:rPr>
                        <a:t>системы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dirty="0" smtClean="0">
                          <a:latin typeface="Liberation Serif" pitchFamily="18" charset="0"/>
                        </a:rPr>
                        <a:t> Налог </a:t>
                      </a:r>
                      <a:r>
                        <a:rPr lang="ru-RU" dirty="0">
                          <a:latin typeface="Liberation Serif" pitchFamily="18" charset="0"/>
                        </a:rPr>
                        <a:t>на имущество физических лиц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dirty="0" smtClean="0">
                          <a:latin typeface="Liberation Serif" pitchFamily="18" charset="0"/>
                        </a:rPr>
                        <a:t> Земельный </a:t>
                      </a:r>
                      <a:r>
                        <a:rPr lang="ru-RU" dirty="0">
                          <a:latin typeface="Liberation Serif" pitchFamily="18" charset="0"/>
                        </a:rPr>
                        <a:t>налог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64"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 smtClean="0">
                          <a:latin typeface="Liberation Serif" pitchFamily="18" charset="0"/>
                        </a:rPr>
                        <a:t> Государственная </a:t>
                      </a:r>
                      <a:r>
                        <a:rPr lang="ru-RU" dirty="0">
                          <a:latin typeface="Liberation Serif" pitchFamily="18" charset="0"/>
                        </a:rPr>
                        <a:t>пошлина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95"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 smtClean="0">
                          <a:latin typeface="Liberation Serif" pitchFamily="18" charset="0"/>
                        </a:rPr>
                        <a:t> Неналоговые </a:t>
                      </a:r>
                      <a:r>
                        <a:rPr lang="ru-RU" dirty="0">
                          <a:latin typeface="Liberation Serif" pitchFamily="18" charset="0"/>
                        </a:rPr>
                        <a:t>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79,8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15298" y="933432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млн.руб.</a:t>
            </a:r>
            <a:endParaRPr lang="ru-RU" sz="14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115616" y="4797152"/>
            <a:ext cx="75724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     Рост поступлений по НДФЛ в 2022 году обусловлен ростом дополнительного норматива отчислений заменяющего дотацию из областного бюджета на выравнивание бюджетной обеспеченности с 35% в 2021 г. до 37% в 2022 году, плановый период 2023-2024 годов, дополнительный норматив заменяющий дотацию из областного бюджета на выравнивание бюджетной обеспеченности составит 42 процента. Прогноз по налогу рассчитан на основании прогноза социально - экономического развития Камышловского городского округа на 2022 год и плановый период 2023 и 2024 годов.</a:t>
            </a:r>
          </a:p>
          <a:p>
            <a:pPr algn="just"/>
            <a:endParaRPr lang="ru-RU" sz="1400" dirty="0" smtClean="0"/>
          </a:p>
          <a:p>
            <a:pPr algn="just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642918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Налог на доходы физических лиц, млн. руб.</a:t>
            </a:r>
            <a:endParaRPr lang="ru-RU" sz="2800" b="1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300-000002000000}"/>
              </a:ext>
            </a:extLst>
          </p:cNvPr>
          <p:cNvGraphicFramePr/>
          <p:nvPr/>
        </p:nvGraphicFramePr>
        <p:xfrm>
          <a:off x="1043608" y="1340768"/>
          <a:ext cx="7704856" cy="3383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3608" y="5013176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   Снижение поступлений по единому налогу на вмененный доход для отдельных видов деятельности в 2022 году обусловлен отменой налога с 01.01.2021 года в соответствии с </a:t>
            </a:r>
            <a:r>
              <a:rPr lang="ru-RU" sz="1400" dirty="0" smtClean="0">
                <a:hlinkClick r:id="rId2"/>
              </a:rPr>
              <a:t>пунктом 8 статьи 5</a:t>
            </a:r>
            <a:r>
              <a:rPr lang="ru-RU" sz="1400" dirty="0" smtClean="0"/>
              <a:t> Федерального закона от 29.06.2012 N 97-ФЗ "О внесении изменений в часть первую и часть вторую Налогового кодекса Российской Федерации" </a:t>
            </a:r>
            <a:r>
              <a:rPr lang="ru-RU" sz="1400" dirty="0" smtClean="0">
                <a:hlinkClick r:id="rId3"/>
              </a:rPr>
              <a:t>главы 26.3</a:t>
            </a:r>
            <a:r>
              <a:rPr lang="ru-RU" sz="1400" dirty="0" smtClean="0"/>
              <a:t> части второй Налогового кодекса Российской Федерации. Прогноз скорректирован с учетом прогноза главного администратора ИФНС № 19.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500042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Единый налог на вмененный доход для отдельных видов деятельности, млн. руб.</a:t>
            </a:r>
            <a:endParaRPr lang="ru-RU" sz="2800" b="1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300-000004000000}"/>
              </a:ext>
            </a:extLst>
          </p:cNvPr>
          <p:cNvGraphicFramePr/>
          <p:nvPr/>
        </p:nvGraphicFramePr>
        <p:xfrm>
          <a:off x="1043608" y="1556793"/>
          <a:ext cx="7848871" cy="3420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15616" y="5229200"/>
            <a:ext cx="757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     Положительная динамика поступлений от налога, взимаемого в связи с применением упрощенной системы налогообложения сложилась в результате роста числа налогоплательщиков. Размер дифференцированного норматива отчислений в бюджет Камышловского городского округа составит 58,3 процента в 2022 году и плановом периоде 2023 и 2024 годов.</a:t>
            </a:r>
          </a:p>
          <a:p>
            <a:pPr algn="just"/>
            <a:endParaRPr lang="ru-RU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85754" y="357166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Налог, взимаемый в связи с применением упрощенной системы </a:t>
            </a:r>
            <a:r>
              <a:rPr lang="ru-RU" sz="2800" b="1" dirty="0" err="1" smtClean="0"/>
              <a:t>налогооблажения</a:t>
            </a:r>
            <a:r>
              <a:rPr lang="ru-RU" sz="2800" b="1" dirty="0" smtClean="0"/>
              <a:t>, млн. руб.</a:t>
            </a:r>
            <a:endParaRPr lang="ru-RU" sz="2800" b="1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187624" y="1052736"/>
          <a:ext cx="756084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5616" y="5157192"/>
            <a:ext cx="7500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   Прогноз по доходам от акцизов на нефтепродукты в 2022 году, плановом периоде 2023 и 2024 года рассчитан с учетом дифференцированного норматива отчислений в местный бюджет 0,15025%.</a:t>
            </a:r>
          </a:p>
          <a:p>
            <a:pPr algn="just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357166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Доходы от уплаты акцизов, млн. руб.</a:t>
            </a:r>
            <a:endParaRPr lang="ru-RU" sz="2800" b="1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300-000003000000}"/>
              </a:ext>
            </a:extLst>
          </p:cNvPr>
          <p:cNvGraphicFramePr/>
          <p:nvPr/>
        </p:nvGraphicFramePr>
        <p:xfrm>
          <a:off x="1043608" y="908720"/>
          <a:ext cx="784887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2" y="5229200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     Прогноз по земельному налогу рассчитан на основании прогноза социально- экономического развития Камышловского городского округа на 2022 год и плановый период 2023 и 2024 годов. Прогноз скорректирован с учетом прогноза главного администратора ИФНС № 19.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500042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Земельный налог, млн. руб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300-000006000000}"/>
              </a:ext>
            </a:extLst>
          </p:cNvPr>
          <p:cNvGraphicFramePr/>
          <p:nvPr/>
        </p:nvGraphicFramePr>
        <p:xfrm>
          <a:off x="1259632" y="980728"/>
          <a:ext cx="741682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2" y="4797152"/>
            <a:ext cx="76438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     Положительная динамика поступлений по налогу на имущество физических лиц рассчитана с учетом фактического начисления за 2020 год, 5-НМ «Отчет о налоговой базе и структуре начислений по местным налогам», поступления по налогу рассчитаны на основании прогноза социально- экономического развития Камышловского городского округа на 2022 год и плановый период 2023 и 2024 годов. Прогноз скорректирован с учетом прогноза главного администратора ИФНС № 19.</a:t>
            </a:r>
          </a:p>
          <a:p>
            <a:r>
              <a:rPr lang="ru-RU" sz="1400" dirty="0" smtClean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38" y="500042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Налог на имущество физических лиц, млн. руб.</a:t>
            </a:r>
            <a:endParaRPr lang="ru-RU" sz="2800" b="1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300-000005000000}"/>
              </a:ext>
            </a:extLst>
          </p:cNvPr>
          <p:cNvGraphicFramePr/>
          <p:nvPr/>
        </p:nvGraphicFramePr>
        <p:xfrm>
          <a:off x="1043608" y="1268760"/>
          <a:ext cx="7848872" cy="3460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836722"/>
            <a:ext cx="7920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8864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17800333"/>
              </p:ext>
            </p:extLst>
          </p:nvPr>
        </p:nvGraphicFramePr>
        <p:xfrm>
          <a:off x="1071538" y="714356"/>
          <a:ext cx="7407697" cy="5542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65407"/>
                <a:gridCol w="542290"/>
              </a:tblGrid>
              <a:tr h="198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1. Вводная часть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Основные понятия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Бюджетный процесс –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Основные направления бюджетной и налоговой политики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24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Показатели социально-экономического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развития Камышловского городского округа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 Общие характеристики бюджета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262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Основные параметры Бюджета Камышловского городского округа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Динамика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доходов и расходов бюджета Камышловского городского округа на 2015-2024 годы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 Доходы бюджета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Структура доходов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бюджета в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Структура налоговых и неналоговых доходов бюджета Камышловского городского округа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Налоговые и неналоговые доходы бюджета Камышловского городского округа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Налог на доходы физических лиц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Единый налог на вмененный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доход для отдельных видов деятельности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Налог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взимаемый в связи с применением упрощенной системы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налогооблажения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Доходы от уплаты акцизов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Земельный налог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Налог на имущество физических лиц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Межбюджетные трансферты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 Расходы бюджета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Структура расходов бюджета на 2022 год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Расходы бюджета по разделам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Расходы бюджета в разрезе программ и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непрограммных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направлений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Муниципальная программа «Развитие социально-экономического комплекса Камышловского городского округа на                  2021 – 2027 годы»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Целевые показатели муниципальной программы «Развитие социально-экономического комплекса Камышловского городского округа на 2021 – 2027 годы»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Развитие образования, культуры, спорта и молодежной политики в Камышловском городском округе до 2027 года»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296653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Межбюджетные трансферты, млн. руб.</a:t>
            </a:r>
            <a:endParaRPr lang="ru-RU" sz="28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400-000008000000}"/>
              </a:ext>
            </a:extLst>
          </p:cNvPr>
          <p:cNvGraphicFramePr/>
          <p:nvPr/>
        </p:nvGraphicFramePr>
        <p:xfrm>
          <a:off x="683568" y="1268760"/>
          <a:ext cx="8208912" cy="4976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23928" y="1988840"/>
            <a:ext cx="53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716,8</a:t>
            </a:r>
            <a:endParaRPr lang="ru-RU" sz="1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2089423"/>
            <a:ext cx="53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697,4</a:t>
            </a:r>
            <a:endParaRPr lang="ru-RU" sz="1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1556792"/>
            <a:ext cx="53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807,8</a:t>
            </a:r>
            <a:endParaRPr lang="ru-RU" sz="1200" b="1" dirty="0"/>
          </a:p>
        </p:txBody>
      </p:sp>
      <p:sp>
        <p:nvSpPr>
          <p:cNvPr id="7" name="TextBox 1"/>
          <p:cNvSpPr txBox="1"/>
          <p:nvPr/>
        </p:nvSpPr>
        <p:spPr>
          <a:xfrm>
            <a:off x="1259632" y="1772816"/>
            <a:ext cx="64807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756,5</a:t>
            </a:r>
            <a:endParaRPr lang="ru-RU" sz="1200" b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14414" y="404664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Структура расходов </a:t>
            </a:r>
            <a:r>
              <a:rPr lang="ru-RU" sz="2800" b="1" dirty="0"/>
              <a:t>б</a:t>
            </a:r>
            <a:r>
              <a:rPr lang="ru-RU" sz="2800" b="1" dirty="0" smtClean="0"/>
              <a:t>юджета на 2022 год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90872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1 232,6 млн. руб.</a:t>
            </a:r>
            <a:endParaRPr lang="ru-RU" sz="2200" b="1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755576" y="647699"/>
          <a:ext cx="8208912" cy="6093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260648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Расходы </a:t>
            </a:r>
            <a:r>
              <a:rPr lang="ru-RU" sz="2800" b="1" dirty="0"/>
              <a:t>б</a:t>
            </a:r>
            <a:r>
              <a:rPr lang="ru-RU" sz="2800" b="1" dirty="0" smtClean="0"/>
              <a:t>юджета по разделам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22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1600" y="928670"/>
          <a:ext cx="7886679" cy="5404053"/>
        </p:xfrm>
        <a:graphic>
          <a:graphicData uri="http://schemas.openxmlformats.org/drawingml/2006/table">
            <a:tbl>
              <a:tblPr/>
              <a:tblGrid>
                <a:gridCol w="4312775"/>
                <a:gridCol w="842808"/>
                <a:gridCol w="983276"/>
                <a:gridCol w="871950"/>
                <a:gridCol w="875870"/>
              </a:tblGrid>
              <a:tr h="208839">
                <a:tc gridSpan="5"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5E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3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Наименование раздела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Сумма на 2021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Сумма на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2022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Сумма на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2023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Сумма на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2024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2674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Общегосударственные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вопросы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9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безопасность и правоохранительная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деятельность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экономика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Жилищно-коммунальное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хозяйство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Охрана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окружающей среды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Образование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628,5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706,0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713,6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733,1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Культура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Кинематография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Социальная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политика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Физическая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культура и спорт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Средства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массовой информации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Обслуживание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государственного (муниципального)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долга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34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baseline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/>
                        </a:rPr>
                        <a:t>Итого расходов</a:t>
                      </a:r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1 117,0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1 232,6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1 231,2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1 164,7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29554" y="785794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млн. руб.</a:t>
            </a:r>
            <a:endParaRPr lang="ru-RU" sz="16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9" y="404665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Расходы </a:t>
            </a:r>
            <a:r>
              <a:rPr lang="ru-RU" sz="2800" b="1" dirty="0"/>
              <a:t>б</a:t>
            </a:r>
            <a:r>
              <a:rPr lang="ru-RU" sz="2800" b="1" dirty="0" smtClean="0"/>
              <a:t>юджета в разрезе программ и </a:t>
            </a:r>
            <a:r>
              <a:rPr lang="ru-RU" sz="2800" b="1" dirty="0" err="1" smtClean="0"/>
              <a:t>непрограммных</a:t>
            </a:r>
            <a:r>
              <a:rPr lang="ru-RU" sz="2800" b="1" dirty="0" smtClean="0"/>
              <a:t> направлений деятельности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23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71601" y="1268760"/>
          <a:ext cx="7992887" cy="5060680"/>
        </p:xfrm>
        <a:graphic>
          <a:graphicData uri="http://schemas.openxmlformats.org/drawingml/2006/table">
            <a:tbl>
              <a:tblPr/>
              <a:tblGrid>
                <a:gridCol w="4366483"/>
                <a:gridCol w="924378"/>
                <a:gridCol w="924378"/>
                <a:gridCol w="924428"/>
                <a:gridCol w="853220"/>
              </a:tblGrid>
              <a:tr h="250171">
                <a:tc gridSpan="5">
                  <a:txBody>
                    <a:bodyPr/>
                    <a:lstStyle/>
                    <a:p>
                      <a:pPr algn="r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490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Наименование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Сумма на 2021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Сумма на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2022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Сумма на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2023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Сумма на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2024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25754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Муниципальная программа "Развитие социально-экономического комплекса Камышловского городского округа на 2021 - 2027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264,8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305,9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334,0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242,0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4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Муниципальная программа "Развитие образования, культуры, спорта и молодежной политики в Камышловском городском округе до 2027 года"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685,7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772,2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778,2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800,2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Муниципальная программа "Повышение эффективности управления муниципальной собственностью Камышловского городского округа на 2021-2027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9,6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2,4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2,4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2,4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   Муниципальная программа "Формирование современной городской среды на территории Камышловского городского округа на 2017-2024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61,1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smtClean="0">
                          <a:solidFill>
                            <a:schemeClr val="tx1"/>
                          </a:solidFill>
                          <a:latin typeface="Liberation Serif"/>
                        </a:rPr>
                        <a:t>31,3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0,6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0,6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2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   Муниципальная программа "Профилактика терроризма, а также минимизация и (или) ликвидация последствий его проявлений в Камышловском городском округе на 2022 - 2028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0,3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0,3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0,3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2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Муниципальная программа "Профилактика экстремизма и гармонизация межнациональных и межконфессиональных отношений в Камышловском городском округе до 2028 года"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0,2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0,2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0,2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0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Непрограммные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направления деятельности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95,8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120,3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115,6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119,0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4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</a:p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Всего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расходов: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1 117,0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Liberation Serif"/>
                        </a:rPr>
                        <a:t>1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232,6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Liberation Serif"/>
                        </a:rPr>
                        <a:t>1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231,2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Liberation Serif"/>
                        </a:rPr>
                        <a:t>1 164,7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29554" y="1196752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млн. руб.</a:t>
            </a:r>
            <a:endParaRPr lang="ru-RU" sz="16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26064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b="1" dirty="0" smtClean="0">
                <a:solidFill>
                  <a:srgbClr val="000000"/>
                </a:solidFill>
              </a:rPr>
              <a:t>Муниципальная программа "Развитие социально-экономического комплекса Камышловского городского округа на 2021 - 2027 годы"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1772816"/>
            <a:ext cx="482889" cy="424847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dirty="0" smtClean="0"/>
              <a:t>Подпрограммы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755576" y="908720"/>
          <a:ext cx="820891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24128" y="3789040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305,9 млн. руб.</a:t>
            </a:r>
            <a:endParaRPr lang="ru-RU" sz="36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85728"/>
            <a:ext cx="7815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Целевые показатели муниципальной программы </a:t>
            </a:r>
          </a:p>
          <a:p>
            <a:pPr algn="ctr"/>
            <a:r>
              <a:rPr lang="ru-RU" b="1" dirty="0" smtClean="0"/>
              <a:t>«Развитие социально- экономического комплекса Камышловского городского округа на 2021-2027 годы» </a:t>
            </a:r>
            <a:endParaRPr lang="ru-RU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71599" y="1244377"/>
          <a:ext cx="7920881" cy="5268137"/>
        </p:xfrm>
        <a:graphic>
          <a:graphicData uri="http://schemas.openxmlformats.org/drawingml/2006/table">
            <a:tbl>
              <a:tblPr/>
              <a:tblGrid>
                <a:gridCol w="499515"/>
                <a:gridCol w="5566024"/>
                <a:gridCol w="642234"/>
                <a:gridCol w="642234"/>
                <a:gridCol w="570874"/>
              </a:tblGrid>
              <a:tr h="133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№ п.п.</a:t>
                      </a:r>
                    </a:p>
                  </a:txBody>
                  <a:tcPr marL="18621" marR="1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Целевой показатель</a:t>
                      </a:r>
                    </a:p>
                  </a:txBody>
                  <a:tcPr marL="18621" marR="1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621" marR="1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621" marR="1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621" marR="1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33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Площадь территорий, предназначенных для развития жилищного строительства, на которых разработаны проекты планировки, га 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50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50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50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6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Площадь введенного жилья на территории КГО, кв.м. 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5789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6241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7095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3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Уровень внедрения геоинформационной системы обеспечения градостроительной деятельности с приобретением и установкой соответственного программного обеспечения и оборудования, %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55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75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85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4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Подготовка инвестиционных программ и разработка проектно-сметной документации на объекты капитального строительства (в т.ч. экспертиза сметной документации), шт.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4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4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5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9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5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Обеспеченность актуализированными документами территориального планирования и градостроительного зонирования, % 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90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9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6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Подготовка проектной документации, шт.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3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3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4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7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Количество муниципальных маршрутов, ед.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8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Объем финансирования для обеспечения нормативов Социального стандарта транспортного обслуживания, % 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9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Протяженность отремонтированных (модернизированных) инженерных сетей, объектов организации коммунального комплекса, км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0,3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0,3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0,3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Количество </a:t>
                      </a:r>
                      <a:r>
                        <a:rPr lang="ru-RU" sz="1170" dirty="0" err="1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светоточек</a:t>
                      </a: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, шт.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1550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1550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1600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11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Ремонт мест накопления ТКО, шт.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12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Создание контейнерных площадок (мест накопления ТКО), шт.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13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Количество отловленных животных без владельцев, обитающими на территории КГО, шт.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40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40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40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14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Количество обслуживаемых светофорных объектов, шт.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12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12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12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26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43608" y="404664"/>
          <a:ext cx="7848873" cy="6212702"/>
        </p:xfrm>
        <a:graphic>
          <a:graphicData uri="http://schemas.openxmlformats.org/drawingml/2006/table">
            <a:tbl>
              <a:tblPr/>
              <a:tblGrid>
                <a:gridCol w="504058"/>
                <a:gridCol w="5248712"/>
                <a:gridCol w="727952"/>
                <a:gridCol w="720080"/>
                <a:gridCol w="648071"/>
              </a:tblGrid>
              <a:tr h="133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15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Количество граждан, получивших льготу (бани), ед.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750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788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827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3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16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Количество граждан, получивших вознаграждение (почетные граждане города Камышлова), чел.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7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7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7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17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Количество граждан, получивших вознаграждение (председатели уличных комитетов), чел.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41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41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41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18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Количество граждан (организаций), получивших памятные подарки, ед. 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235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240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245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3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19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Количество граждан, получающих субсидии СО, чел.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1277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1277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1277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6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20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Количество граждан, получающих компенсации расходов СО, чел.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3240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3240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3240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21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Количество граждан, получающих компенсации расходов РФ, чел.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1270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1270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1270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9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22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Количество граждан, получивших меру социальной поддержки, чел.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23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23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23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3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23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Количество мероприятий (для граждан старшего поколения), ед.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5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5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5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3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24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Количество социально ориентированных некоммерческих организаций на территории КГО, ед.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3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25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Количество субъектов малого и среднего предпринимательства, (в КГО в т.ч. </a:t>
                      </a:r>
                      <a:r>
                        <a:rPr lang="ru-RU" sz="1170" dirty="0" err="1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самозанятых</a:t>
                      </a: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 граждан, зафиксировавших свой статус учетом введения налогового режима для </a:t>
                      </a:r>
                      <a:r>
                        <a:rPr lang="ru-RU" sz="1170" dirty="0" err="1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самозянатых</a:t>
                      </a: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), ед.  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860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870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880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3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26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Организация и проведение ярмарок с участием субъектов малого и среднего предпринимательства и производителей сельскохозяйственной продукции, ед.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4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4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4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3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27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Количество организованных и проведенных мероприятий для субъектов малого и среднего предпринимательства, ед.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3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28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Процент охвата оповещения всех категорий населения, %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3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29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Доля укрываемого населения в защитных сооружениях, %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3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3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6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3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30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Наличие средств индивидуальной защиты, %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15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20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3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31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Доля руководящего состава РСЧС, специалистов органов управления и населения прошедших подготовку в области защиты населения и территории, %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3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32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Повышение уровня пожарной защиты, %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50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75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3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33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Оснащение пожарным инвентарем, оборудованием, %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50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75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3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34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Количество выпущенных (размещенных) видео-аудио роликов и печатной продукции по вопросам профилактики терроризма, ед. 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30 000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30 000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30 000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27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43608" y="692696"/>
          <a:ext cx="7776863" cy="1855915"/>
        </p:xfrm>
        <a:graphic>
          <a:graphicData uri="http://schemas.openxmlformats.org/drawingml/2006/table">
            <a:tbl>
              <a:tblPr/>
              <a:tblGrid>
                <a:gridCol w="494584"/>
                <a:gridCol w="5150067"/>
                <a:gridCol w="714269"/>
                <a:gridCol w="706546"/>
                <a:gridCol w="711397"/>
              </a:tblGrid>
              <a:tr h="133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35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Количество единиц хранения архивных документов, относящихся к государственной собственности Свердловской области, хранящихся в архивах Свердловской области, ед</a:t>
                      </a:r>
                      <a:r>
                        <a:rPr lang="ru-RU" sz="1170" dirty="0" smtClean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. хранения 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9823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9833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9843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3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36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Количество составленных протоколов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5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5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3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37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Уплата взноса нанимателями на капитальный ремонт общего имущества, соразмерно занимаемой площади в муниципальных квартирах, кВ</a:t>
                      </a:r>
                      <a:r>
                        <a:rPr lang="ru-RU" sz="1170" dirty="0" smtClean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. м</a:t>
                      </a: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. 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9521,35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9521,35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9521,35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3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38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Количество молодых семей, получивших социальные выплаты, ед.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</a:t>
                      </a:r>
                      <a:endParaRPr lang="ru-RU" sz="117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3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39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Количество молодых семей, получивших региональные социальные выплаты, ед.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7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</a:t>
                      </a:r>
                      <a:endParaRPr lang="ru-RU" sz="117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3608" y="26064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образования, культуры, спорта и молодежной политики в Камышловском городском округе до 2027 года"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1772816"/>
            <a:ext cx="482889" cy="424847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dirty="0" smtClean="0"/>
              <a:t>Подпрограммы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971600" y="1052736"/>
          <a:ext cx="802565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24128" y="285293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772,2 млн. руб.</a:t>
            </a:r>
            <a:endParaRPr lang="ru-RU" sz="36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225" y="120261"/>
            <a:ext cx="8736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57224" y="571480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Целевые показатели муниципальной программы "Развитие образования, культуры, спорта и молодежной политики в Камышловском городском округе до 2027 года"</a:t>
            </a:r>
            <a:endParaRPr lang="ru-RU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71600" y="1484786"/>
          <a:ext cx="7848873" cy="4890374"/>
        </p:xfrm>
        <a:graphic>
          <a:graphicData uri="http://schemas.openxmlformats.org/drawingml/2006/table">
            <a:tbl>
              <a:tblPr/>
              <a:tblGrid>
                <a:gridCol w="5472608"/>
                <a:gridCol w="792088"/>
                <a:gridCol w="792088"/>
                <a:gridCol w="792089"/>
              </a:tblGrid>
              <a:tr h="864094">
                <a:tc>
                  <a:txBody>
                    <a:bodyPr/>
                    <a:lstStyle/>
                    <a:p>
                      <a:pPr algn="ctr" defTabSz="720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400" dirty="0"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5753" marR="65753" marT="32877" marB="328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5E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200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Calibri"/>
                          <a:cs typeface="Times New Roman"/>
                        </a:rPr>
                        <a:t>2022 год (план)</a:t>
                      </a:r>
                      <a:endParaRPr lang="ru-RU" sz="1400" dirty="0" smtClean="0"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5E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200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Calibri"/>
                          <a:cs typeface="Times New Roman"/>
                        </a:rPr>
                        <a:t>2023 год (план)</a:t>
                      </a:r>
                      <a:endParaRPr lang="ru-RU" sz="1400" dirty="0" smtClean="0"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5E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200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Calibri"/>
                          <a:cs typeface="Times New Roman"/>
                        </a:rPr>
                        <a:t>2024 год (план)</a:t>
                      </a:r>
                      <a:endParaRPr lang="ru-RU" sz="1400" dirty="0" smtClean="0"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5E3C"/>
                    </a:solidFill>
                  </a:tcPr>
                </a:tc>
              </a:tr>
              <a:tr h="992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Отношение среднемесячной заработной платы педагогических работников муниципальных дошкольных образовательных организаций к среднемесячной заработной плате в общем образовании в Свердловской области,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</a:tr>
              <a:tr h="124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Охват детей школьного возраста в муниципальных общеобразовательных организациях Камышловского городского округа образовательными услугами в рамках государственного образовательного стандарта и федерального государственного образовательного стандарта,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Liberation Serif" pitchFamily="18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</a:tr>
              <a:tr h="739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Охват детей-сирот и детей, оставшихся без попечения родителей, образовательными услугами в муниципальных образовательных организациях Камышловского городского </a:t>
                      </a:r>
                      <a:r>
                        <a:rPr lang="ru-RU" sz="1400" dirty="0" smtClean="0">
                          <a:latin typeface="Liberation Serif" pitchFamily="18" charset="0"/>
                          <a:ea typeface="Calibri"/>
                          <a:cs typeface="Times New Roman"/>
                        </a:rPr>
                        <a:t>округа,</a:t>
                      </a:r>
                      <a:r>
                        <a:rPr lang="ru-RU" sz="1400" baseline="0" dirty="0" smtClean="0">
                          <a:latin typeface="Liberation Serif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Liberation Serif" pitchFamily="18" charset="0"/>
                          <a:ea typeface="Calibri"/>
                          <a:cs typeface="Times New Roman"/>
                        </a:rPr>
                        <a:t>%</a:t>
                      </a:r>
                      <a:endParaRPr lang="ru-RU" sz="1400" dirty="0"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Times New Roman"/>
                          <a:cs typeface="Calibri"/>
                        </a:rPr>
                        <a:t>100</a:t>
                      </a:r>
                      <a:endParaRPr lang="ru-RU" sz="1400" dirty="0"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Times New Roman"/>
                          <a:cs typeface="Calibri"/>
                        </a:rPr>
                        <a:t>100</a:t>
                      </a:r>
                      <a:endParaRPr lang="ru-RU" sz="1400" dirty="0"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Times New Roman"/>
                          <a:cs typeface="Calibri"/>
                        </a:rPr>
                        <a:t>100</a:t>
                      </a:r>
                      <a:endParaRPr lang="ru-RU" sz="1400" dirty="0"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</a:tr>
              <a:tr h="1048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Доля выпускников муниципальных общеобразовательных организаций, не сдавших единый государственный экзамен в общей численности выпускников муниципальных общеобразовательных организаций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, 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3,8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3,75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3,65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928670"/>
          <a:ext cx="7358114" cy="5283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19454"/>
                <a:gridCol w="538660"/>
              </a:tblGrid>
              <a:tr h="236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Целевые показатели муниципальной программы «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Развитие образования, культуры, спорта и молодежной политики в Камышловском городском округе до 2027 года»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Муниципальная программа «Повышение эффективности управления муниципальной собственностью Камышловского городского округа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 2021 – 2027 годы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Целевые показатели муниципальной программы «Повышение эффективности управления муниципальной собственностью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Камышловского городского округа на 2021 – 2027 годы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городской среды на территории Камышловского городского округа на 2017 – 2024 годы»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Целевые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показатели м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униципальной программы «Формирование современной городской среды на территории Камышловского городского округа на 2017 – 2024 годы»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Муниципальная программа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«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Профилактика терроризма, а также минимизация и (или) ликвидация последствий его проявлений в Камышловском городском округе на 2022 - 2028 годы»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Целевые показатели муниципальной программы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«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Профилактика терроризма, а также минимизация и (или) ликвидация последствий его проявлений в Камышловском городском округе на 2022 - 2028 годы»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38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Муниципальная программа «Профилактика экстремизма и гармонизация межнациональных и межконфессиональных отношений в Камышловском городском округе до 2028 года»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39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Целевые показатели муниципальной программы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«Профилактика экстремизма и гармонизация межнациональных и межконфессиональных отношений в Камышловском городском округе до 2028 года»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Жилищно-коммунальное хозяйство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Дорожно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– транспортное хозяйство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5. Муниципальный долг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Верхний предел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муниципального внутреннего долга Камышловского городского округа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30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43608" y="548680"/>
          <a:ext cx="7848873" cy="2602992"/>
        </p:xfrm>
        <a:graphic>
          <a:graphicData uri="http://schemas.openxmlformats.org/drawingml/2006/table">
            <a:tbl>
              <a:tblPr/>
              <a:tblGrid>
                <a:gridCol w="5472608"/>
                <a:gridCol w="792088"/>
                <a:gridCol w="792088"/>
                <a:gridCol w="792089"/>
              </a:tblGrid>
              <a:tr h="36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Охват организованным горячим питанием учащихся общеобразовательных организаций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, 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</a:tr>
              <a:tr h="36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Количество проведенных обследований детей в возрасте от 0 до 18 лет, обучающихся и воспитанников образовательных организаций Камышловского городского округа, 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220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240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260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</a:tr>
              <a:tr h="365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</a:rPr>
                        <a:t>Доля детей, охваченных образовательными программами дополнительного образования детей, в общей численности детей и молодежи в возрасте 5-18 лет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</a:rPr>
                        <a:t>, %</a:t>
                      </a:r>
                      <a:endParaRPr lang="ru-RU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69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70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72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</a:tr>
              <a:tr h="36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Соотношение среднемесячной заработной платы педагогических работников организаций дополнительного образования детей к среднемесячной заработной плате в Свердловской области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, 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85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90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95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5" y="120261"/>
            <a:ext cx="8736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8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31</a:t>
            </a:fld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99592" y="1556792"/>
          <a:ext cx="7747793" cy="4833128"/>
        </p:xfrm>
        <a:graphic>
          <a:graphicData uri="http://schemas.openxmlformats.org/drawingml/2006/table">
            <a:tbl>
              <a:tblPr/>
              <a:tblGrid>
                <a:gridCol w="4817345"/>
                <a:gridCol w="976816"/>
                <a:gridCol w="976816"/>
                <a:gridCol w="976816"/>
              </a:tblGrid>
              <a:tr h="495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5E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2022 год (план)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5E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2023 год (план)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5E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2024 год (план)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5E3C"/>
                    </a:solidFill>
                  </a:tcPr>
                </a:tc>
              </a:tr>
              <a:tr h="478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Посещаемость муниципальных музеев в Камышловском городском округе в расчете на 1000 жителей, посещения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419,5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419,5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419,5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Число посещений муниципальных библиотек, тыс.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84,7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85,1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85,6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7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Доля детей, посещающих 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культурно - </a:t>
                      </a:r>
                      <a:r>
                        <a:rPr lang="ru-RU" sz="1400" dirty="0" err="1" smtClean="0">
                          <a:latin typeface="+mn-lt"/>
                          <a:ea typeface="Calibri"/>
                          <a:cs typeface="Times New Roman"/>
                        </a:rPr>
                        <a:t>досуговые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учреждения и творческие кружки на постоянной основе, от общего числа детей в возрасте до 18 лет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, 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1,06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1,1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1,15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7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Количество экземпляров новых поступлений в фонды муниципальных библиотек Камышловского городского округа в расчете на 1000 человек жителей, ед.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150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160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7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Соотношение средней заработной платы работников учреждений культуры к средней заработной плате по экономике Свердловской области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, 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7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Доля учащихся детских школ искусств, привлекаемых к участию в творческих мероприятиях, от общего числа учащихся Камышловского городского округа,%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6,7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6,8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6,9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2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Количество творчески одаренных детей, участвующих  в 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летней оздоровительной 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кампании,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80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80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80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99592" y="548680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Целевые показатели муниципальной программы "Развитие образования, культуры, спорта и молодежной политики в Камышловском городском округе до 2027 года"</a:t>
            </a:r>
            <a:endParaRPr lang="ru-RU" b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562" y="134634"/>
            <a:ext cx="8736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  <a:endParaRPr lang="ru-RU" sz="28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54868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Целевые показатели муниципальной программы "Развитие образования, культуры, спорта и молодежной политики в Камышловском городском округе до 2027 года"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9592" y="1484784"/>
          <a:ext cx="7992888" cy="4908028"/>
        </p:xfrm>
        <a:graphic>
          <a:graphicData uri="http://schemas.openxmlformats.org/drawingml/2006/table">
            <a:tbl>
              <a:tblPr/>
              <a:tblGrid>
                <a:gridCol w="5765362"/>
                <a:gridCol w="786186"/>
                <a:gridCol w="720670"/>
                <a:gridCol w="720670"/>
              </a:tblGrid>
              <a:tr h="469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Наименование показателя 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668" marR="72668" marT="7570" marB="36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5E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год (план)</a:t>
                      </a:r>
                      <a:endParaRPr lang="ru-RU" sz="13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5E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2023 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год (план)</a:t>
                      </a:r>
                      <a:endParaRPr lang="ru-RU" sz="13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5E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2024 год (план)</a:t>
                      </a:r>
                      <a:endParaRPr lang="ru-RU" sz="13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5E3C"/>
                    </a:solidFill>
                  </a:tcPr>
                </a:tc>
              </a:tr>
              <a:tr h="666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+mn-lt"/>
                          <a:ea typeface="Calibri"/>
                          <a:cs typeface="Times New Roman"/>
                        </a:rPr>
                        <a:t>Доля населения Камышловского городского округа, систематически занимающихся физической культурой и спортом, в общей численности населения Камышловского городского округа в возрасте от 3 до 79 лет</a:t>
                      </a:r>
                      <a:r>
                        <a:rPr lang="ru-RU" sz="1250" dirty="0" smtClean="0">
                          <a:latin typeface="+mn-lt"/>
                          <a:ea typeface="Calibri"/>
                          <a:cs typeface="Times New Roman"/>
                        </a:rPr>
                        <a:t>, %</a:t>
                      </a:r>
                      <a:endParaRPr lang="ru-RU" sz="125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  <a:ea typeface="Calibri"/>
                          <a:cs typeface="Times New Roman"/>
                        </a:rPr>
                        <a:t>34,4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  <a:ea typeface="Calibri"/>
                          <a:cs typeface="Times New Roman"/>
                        </a:rPr>
                        <a:t>34,4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+mn-lt"/>
                          <a:ea typeface="Calibri"/>
                          <a:cs typeface="Times New Roman"/>
                        </a:rPr>
                        <a:t>34,4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</a:tr>
              <a:tr h="444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+mn-lt"/>
                          <a:ea typeface="Calibri"/>
                          <a:cs typeface="Times New Roman"/>
                        </a:rPr>
                        <a:t>Количество спортивно-массовых и физкультурно-оздоровительных мероприятий, </a:t>
                      </a:r>
                      <a:r>
                        <a:rPr lang="ru-RU" sz="1250" dirty="0" smtClean="0">
                          <a:latin typeface="+mn-lt"/>
                          <a:ea typeface="Calibri"/>
                          <a:cs typeface="Times New Roman"/>
                        </a:rPr>
                        <a:t> ед.</a:t>
                      </a:r>
                      <a:endParaRPr lang="ru-RU" sz="125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Calibri"/>
                          <a:cs typeface="Times New Roman"/>
                        </a:rPr>
                        <a:t>115</a:t>
                      </a:r>
                      <a:endParaRPr lang="ru-RU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Calibri"/>
                          <a:cs typeface="Times New Roman"/>
                        </a:rPr>
                        <a:t>120</a:t>
                      </a:r>
                      <a:endParaRPr lang="ru-RU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Calibri"/>
                          <a:cs typeface="Times New Roman"/>
                        </a:rPr>
                        <a:t>125</a:t>
                      </a:r>
                      <a:endParaRPr lang="ru-RU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</a:tr>
              <a:tr h="666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+mn-lt"/>
                          <a:ea typeface="Calibri"/>
                          <a:cs typeface="Times New Roman"/>
                        </a:rPr>
                        <a:t>Доля населения Камышловского городского округа, занятого в экономике, занимающегося физической культурой и спортом в общей численности населения, занятого в экономике,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+mn-lt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</a:tr>
              <a:tr h="666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+mn-lt"/>
                          <a:ea typeface="Calibri"/>
                          <a:cs typeface="Times New Roman"/>
                        </a:rPr>
                        <a:t>Удельный вес детей и подростков, систематически занимающихся в учреждениях дополнительного образования спортивной направленности (ДЮСШ, СДЮШОР),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Calibri"/>
                          <a:cs typeface="Times New Roman"/>
                        </a:rPr>
                        <a:t>35</a:t>
                      </a:r>
                      <a:endParaRPr lang="ru-RU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Calibri"/>
                          <a:cs typeface="Times New Roman"/>
                        </a:rPr>
                        <a:t>38</a:t>
                      </a:r>
                      <a:endParaRPr lang="ru-RU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Calibri"/>
                          <a:cs typeface="Times New Roman"/>
                        </a:rPr>
                        <a:t>41</a:t>
                      </a:r>
                      <a:endParaRPr lang="ru-RU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</a:tr>
              <a:tr h="888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+mn-lt"/>
                          <a:ea typeface="Calibri"/>
                          <a:cs typeface="Times New Roman"/>
                        </a:rPr>
                        <a:t>Доля детей, обучающихся  в специализированных спортивных учреждениях и ставших победителями призерами спортивных соревнований регионального, всероссийского и международного уровней, в общей численности обучающихся в специализированных спортивных учреждениях,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Calibri"/>
                          <a:cs typeface="Times New Roman"/>
                        </a:rPr>
                        <a:t>27</a:t>
                      </a:r>
                      <a:endParaRPr lang="ru-RU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Calibri"/>
                          <a:cs typeface="Times New Roman"/>
                        </a:rPr>
                        <a:t>27,6</a:t>
                      </a:r>
                      <a:endParaRPr lang="ru-RU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+mn-lt"/>
                          <a:ea typeface="Calibri"/>
                          <a:cs typeface="Times New Roman"/>
                        </a:rPr>
                        <a:t>28,2</a:t>
                      </a:r>
                      <a:endParaRPr lang="ru-RU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</a:tr>
              <a:tr h="6666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Доля населения  Камышловского городского округа, выполнивших нормативы испытаний (тестов) ВФСК «ГТО», в общей численности населения, принявшего участие в выполнении нормативов испытаний (тестов) ВФСК «ГТО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Times New Roman"/>
                          <a:cs typeface="Calibri"/>
                        </a:rPr>
                        <a:t>70</a:t>
                      </a:r>
                      <a:endParaRPr lang="ru-RU" sz="1250" dirty="0"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Times New Roman"/>
                          <a:cs typeface="Calibri"/>
                        </a:rPr>
                        <a:t>70</a:t>
                      </a:r>
                      <a:endParaRPr lang="ru-RU" sz="1250" dirty="0"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Times New Roman"/>
                          <a:cs typeface="Calibri"/>
                        </a:rPr>
                        <a:t>70</a:t>
                      </a:r>
                      <a:endParaRPr lang="ru-RU" sz="1250" dirty="0"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</a:tr>
              <a:tr h="4266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Доля квалифицированных специалистов, работающих в сфере физической культуры, спорта и молодежной политики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78,5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79,0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79,5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3608" y="26064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Муниципальная программа "Повышение эффективности управления муниципальной собственностью Камышловского городского округа на 2021-2027 годы"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1772816"/>
            <a:ext cx="482889" cy="424847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dirty="0" smtClean="0"/>
              <a:t>Мероприятия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827584" y="1124744"/>
          <a:ext cx="806489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00192" y="2708920"/>
            <a:ext cx="31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2,4 млн. руб.</a:t>
            </a:r>
            <a:endParaRPr lang="ru-RU" sz="36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34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43608" y="1412776"/>
          <a:ext cx="7604916" cy="4992057"/>
        </p:xfrm>
        <a:graphic>
          <a:graphicData uri="http://schemas.openxmlformats.org/drawingml/2006/table">
            <a:tbl>
              <a:tblPr/>
              <a:tblGrid>
                <a:gridCol w="578635"/>
                <a:gridCol w="4632141"/>
                <a:gridCol w="844990"/>
                <a:gridCol w="774575"/>
                <a:gridCol w="774575"/>
              </a:tblGrid>
              <a:tr h="7858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п.п.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2022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2023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(план)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(план)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7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Инвентаризация имущества (количество объектов), шт.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Liberation Serif" pitchFamily="18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4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Оценка имущества (количество объектов), шт.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Liberation Serif" pitchFamily="18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3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Оформление права собственности (количество объектов), шт.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2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Снос ветхого недвижимого имущества, шт.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Liberation Serif" pitchFamily="18" charset="0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2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Снятие жилых домов с технического, кадастрового учета, прекращение государственной регистрации права на </a:t>
                      </a:r>
                      <a:r>
                        <a:rPr lang="ru-RU" sz="2000" dirty="0" smtClean="0">
                          <a:latin typeface="Liberation Serif" pitchFamily="18" charset="0"/>
                          <a:ea typeface="Calibri"/>
                          <a:cs typeface="Times New Roman"/>
                        </a:rPr>
                        <a:t>объект, шт.</a:t>
                      </a:r>
                      <a:endParaRPr lang="ru-RU" sz="2000" dirty="0"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Liberation Serif" pitchFamily="18" charset="0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Liberation Serif" pitchFamily="18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071538" y="428604"/>
            <a:ext cx="76438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Целевые показатели муниципальной программы </a:t>
            </a:r>
            <a:r>
              <a:rPr lang="ru-RU" b="1" dirty="0" smtClean="0"/>
              <a:t>"Повышение эффективности управления муниципальной собственностью Камышловского городского округа на 2021-2027 годы"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00100" y="21429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Муниципальная программа "Формирование современной городской среды на территории Камышловского городского округа на 2017-2024 годы"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1772816"/>
            <a:ext cx="482889" cy="424847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dirty="0" smtClean="0"/>
              <a:t>Мероприятия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043608" y="1052736"/>
          <a:ext cx="792088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68144" y="3284984"/>
            <a:ext cx="3069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31,2 млн. руб.</a:t>
            </a:r>
            <a:endParaRPr lang="ru-RU" sz="36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36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2" y="1268760"/>
          <a:ext cx="7848872" cy="4989554"/>
        </p:xfrm>
        <a:graphic>
          <a:graphicData uri="http://schemas.openxmlformats.org/drawingml/2006/table">
            <a:tbl>
              <a:tblPr/>
              <a:tblGrid>
                <a:gridCol w="474711"/>
                <a:gridCol w="5027852"/>
                <a:gridCol w="809072"/>
                <a:gridCol w="809072"/>
                <a:gridCol w="728165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№ п.п.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Целевой показатель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2022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(план)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(план)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(план)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20" dirty="0" smtClean="0">
                          <a:latin typeface="+mn-lt"/>
                          <a:ea typeface="Calibri"/>
                          <a:cs typeface="Times New Roman"/>
                        </a:rPr>
                        <a:t>Количество благоустроенных дворовых территорий многоквартирных домов, Ед.</a:t>
                      </a:r>
                      <a:r>
                        <a:rPr lang="ru-RU" sz="152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2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20" dirty="0" smtClean="0">
                          <a:latin typeface="+mn-lt"/>
                          <a:ea typeface="Calibri"/>
                          <a:cs typeface="Times New Roman"/>
                        </a:rPr>
                        <a:t>Удовлетворенность жителей многоквартирных домов выполненными работами по благоустройству дворовых территорий, %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812" marR="3681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20" dirty="0" smtClean="0">
                          <a:latin typeface="+mn-lt"/>
                          <a:ea typeface="Calibri"/>
                          <a:cs typeface="Times New Roman"/>
                        </a:rPr>
                        <a:t>Количество благоустроенных общественных территорий, Ед.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6812" marR="3681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20" dirty="0" smtClean="0">
                          <a:latin typeface="+mn-lt"/>
                          <a:ea typeface="Calibri"/>
                          <a:cs typeface="Times New Roman"/>
                        </a:rPr>
                        <a:t>Удовлетворенность жителей выполненными работами по благоустройству общественных территорий, % 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6812" marR="3681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20" dirty="0" smtClean="0">
                          <a:latin typeface="+mn-lt"/>
                          <a:ea typeface="Calibri"/>
                          <a:cs typeface="Times New Roman"/>
                        </a:rPr>
                        <a:t>Доля удовлетворенных заявок о включении дворовой или общественной территории в муниципальную программу, поданных жителями Камышловского городского округа, % </a:t>
                      </a:r>
                      <a:endParaRPr lang="ru-RU" sz="152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28572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Целевые показатели муниципальной программы «Формирование современной городской среды на территории Камышловского городского округа на 2017-2024 годы»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00100" y="21429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Муниципальная программа "Профилактика терроризма, а также минимизация и (или) ликвидация последствий его проявлений в Камышловском городском округе на 2022 - 2028 годы"</a:t>
            </a:r>
            <a:endParaRPr lang="ru-RU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115616" y="1268760"/>
          <a:ext cx="777686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1772816"/>
            <a:ext cx="482889" cy="424847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dirty="0" smtClean="0"/>
              <a:t>Мероприятия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3284984"/>
            <a:ext cx="3069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0</a:t>
            </a:r>
            <a:r>
              <a:rPr lang="ru-RU" sz="3600" b="1" dirty="0" smtClean="0"/>
              <a:t>,2</a:t>
            </a:r>
            <a:r>
              <a:rPr lang="en-US" sz="3600" b="1" dirty="0" smtClean="0"/>
              <a:t>9</a:t>
            </a:r>
            <a:r>
              <a:rPr lang="ru-RU" sz="3600" b="1" dirty="0" smtClean="0"/>
              <a:t> млн. руб.</a:t>
            </a:r>
            <a:endParaRPr lang="ru-RU" sz="3600" b="1" dirty="0"/>
          </a:p>
        </p:txBody>
      </p:sp>
    </p:spTree>
  </p:cSld>
  <p:clrMapOvr>
    <a:masterClrMapping/>
  </p:clrMapOvr>
  <p:transition spd="slow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71600" y="28572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Целевые показатели муниципальной программы "Профилактика терроризма, а также минимизация и (или) ликвидация последствий его проявлений в Камышловском городском округе на 2022 - 2028 годы"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99592" y="1268761"/>
          <a:ext cx="7776864" cy="5095988"/>
        </p:xfrm>
        <a:graphic>
          <a:graphicData uri="http://schemas.openxmlformats.org/drawingml/2006/table">
            <a:tbl>
              <a:tblPr/>
              <a:tblGrid>
                <a:gridCol w="470356"/>
                <a:gridCol w="5290284"/>
                <a:gridCol w="648072"/>
                <a:gridCol w="720080"/>
                <a:gridCol w="648072"/>
              </a:tblGrid>
              <a:tr h="625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№ п.п.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Целевой показатель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2022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(план)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(план)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(план)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47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Доля заседаний антитеррористической комиссии в КГО, по которым осуществлено организационное обеспечение их проведения, от общего количество данных заседаний, % 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1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</a:t>
                      </a:r>
                      <a:endParaRPr lang="ru-RU" sz="11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Обеспечение проверки состояния антитеррористической защищенности мест массового пребывания людей, своевременной актуализации паспортов антитеррористической защищенности, % 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3</a:t>
                      </a:r>
                      <a:endParaRPr lang="ru-RU" sz="11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Обеспечение соответствия уровня антитеррористической защищенности объектов (территорий), находящихся в муниципальной собственности или в ведении органов местного самоуправления предъявляемым требованиям, % 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40</a:t>
                      </a:r>
                      <a:endParaRPr lang="ru-RU" sz="11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50</a:t>
                      </a:r>
                      <a:endParaRPr lang="ru-RU" sz="11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60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4</a:t>
                      </a:r>
                      <a:endParaRPr lang="ru-RU" sz="11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Доля охвата населения КГО информационно-пропагандистскими мероприятиями по разъяснению сущности терроризма и его общественной опасности, %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50</a:t>
                      </a:r>
                      <a:endParaRPr lang="ru-RU" sz="11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50</a:t>
                      </a:r>
                      <a:endParaRPr lang="ru-RU" sz="11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70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5</a:t>
                      </a:r>
                      <a:endParaRPr lang="ru-RU" sz="11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Количество выпущенной (размещенной) печатной продукции по вопросам профилактики терроризма, шт.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1000</a:t>
                      </a:r>
                      <a:endParaRPr lang="ru-RU" sz="11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1000</a:t>
                      </a:r>
                      <a:endParaRPr lang="ru-RU" sz="11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1000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6</a:t>
                      </a:r>
                      <a:endParaRPr lang="ru-RU" sz="11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Количество изготовленных и размещенных в средствах массовой информации (включая официальный сайт КГО) информационных материалов по вопросам профилактики терроризма, ед.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4</a:t>
                      </a:r>
                      <a:endParaRPr lang="ru-RU" sz="11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4</a:t>
                      </a:r>
                      <a:endParaRPr lang="ru-RU" sz="11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4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7</a:t>
                      </a:r>
                      <a:endParaRPr lang="ru-RU" sz="11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Количество тренировок по отработке порядка действий при угрозе совершения или совершении террористического акта работников объектов (территорий), к антитеррористической защищенности которых установлены отдельные требования нормативными правовыми актами РФ, находящихся в муниципальной собственности или в ведении органов местного самоуправления, ед.    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100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00100" y="21429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Муниципальная программа "Профилактика экстремизма и гармонизация межнациональных и межконфессиональных отношений в Камышловском городском округе до 2028 года"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772816"/>
            <a:ext cx="482889" cy="424847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dirty="0" smtClean="0"/>
              <a:t>Мероприятие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43608" y="1340768"/>
          <a:ext cx="777686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52120" y="2204864"/>
            <a:ext cx="3069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0</a:t>
            </a:r>
            <a:r>
              <a:rPr lang="ru-RU" sz="3600" b="1" dirty="0" smtClean="0"/>
              <a:t>,18 млн. руб.</a:t>
            </a:r>
            <a:endParaRPr lang="ru-RU" sz="3600" b="1" dirty="0"/>
          </a:p>
        </p:txBody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594420" y="1916832"/>
            <a:ext cx="8082036" cy="400169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163"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188640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itchFamily="18" charset="0"/>
              </a:rPr>
              <a:t>Бюджет для граждан – 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реализация принципа прозрачности (открытости) бюджетной системы</a:t>
            </a:r>
            <a:endParaRPr lang="ru-RU" sz="2800" b="1" dirty="0" smtClean="0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204864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163" indent="36513" algn="ctr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None/>
            </a:pPr>
            <a:r>
              <a:rPr lang="ru-RU" sz="3200" b="1" dirty="0" smtClean="0">
                <a:latin typeface="Times New Roman" pitchFamily="18" charset="0"/>
              </a:rPr>
              <a:t>Основная цель бюджета для граждан – предоставление гражданам актуальной информации о бюджете в объективной,  заслуживающей доверия, доступной для понимания форме</a:t>
            </a:r>
            <a:endParaRPr lang="ru-RU" sz="32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71600" y="28572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Целевые показатели муниципальной программы "Профилактика экстремизма и гармонизация межнациональных и межконфессиональных отношений в Камышловском городском округе до 2028 года"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99592" y="1340768"/>
          <a:ext cx="7920880" cy="4896544"/>
        </p:xfrm>
        <a:graphic>
          <a:graphicData uri="http://schemas.openxmlformats.org/drawingml/2006/table">
            <a:tbl>
              <a:tblPr/>
              <a:tblGrid>
                <a:gridCol w="479066"/>
                <a:gridCol w="5073979"/>
                <a:gridCol w="816495"/>
                <a:gridCol w="816495"/>
                <a:gridCol w="734845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№ п.п.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Целевой показатель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2022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(план)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(план)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(план)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Liberation Serif" pitchFamily="18" charset="0"/>
                        </a:rPr>
                        <a:t>Доля </a:t>
                      </a:r>
                      <a:r>
                        <a:rPr lang="ru-RU" sz="1600" dirty="0">
                          <a:latin typeface="Liberation Serif" pitchFamily="18" charset="0"/>
                        </a:rPr>
                        <a:t>информированных граждан по вопросам противодействия </a:t>
                      </a:r>
                      <a:r>
                        <a:rPr lang="ru-RU" sz="1600" dirty="0" smtClean="0">
                          <a:latin typeface="Liberation Serif" pitchFamily="18" charset="0"/>
                        </a:rPr>
                        <a:t>экстремизму,</a:t>
                      </a:r>
                      <a:r>
                        <a:rPr lang="ru-RU" sz="1600" baseline="0" dirty="0" smtClean="0">
                          <a:latin typeface="Liberation Serif" pitchFamily="18" charset="0"/>
                        </a:rPr>
                        <a:t> %</a:t>
                      </a:r>
                      <a:endParaRPr lang="ru-RU" sz="1600" dirty="0" smtClean="0">
                        <a:latin typeface="Liberation Serif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50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55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Количество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заседаний Консультационного совета по взаимодействию с национально-культурными и религиозными организациями и комиссий по противодействию проявлениям экстремизма (в год), ед.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Организация повышения квалификации муниципальных служащих по вопросам гармонизации межнациональных отношений, поддержания межэтнического мира, профилактики экстремизма, чел.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Доля жителей, вовлеченных в мероприятия, направленные на профилактику экстремизма и укрепление межнациональных отношений, 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25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Liberation Serif"/>
                          <a:ea typeface="Times New Roman"/>
                          <a:cs typeface="Calibri"/>
                        </a:rPr>
                        <a:t>30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562" y="134634"/>
            <a:ext cx="8736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28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165304"/>
            <a:ext cx="2952328" cy="320889"/>
          </a:xfrm>
          <a:prstGeom prst="rect">
            <a:avLst/>
          </a:prstGeom>
          <a:gradFill>
            <a:gsLst>
              <a:gs pos="50000">
                <a:srgbClr val="828282"/>
              </a:gs>
              <a:gs pos="100000">
                <a:srgbClr val="5F5F5F"/>
              </a:gs>
              <a:gs pos="0">
                <a:srgbClr val="5F5F5F"/>
              </a:gs>
            </a:gsLst>
            <a:lin ang="5400000" scaled="0"/>
          </a:gradFill>
          <a:ln w="12700" cap="sq">
            <a:solidFill>
              <a:srgbClr val="4D4D4D"/>
            </a:solidFill>
            <a:round/>
          </a:ln>
          <a:effectLst>
            <a:outerShdw blurRad="50800" dist="38100" algn="l" rotWithShape="0">
              <a:srgbClr val="5F5F5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2024 год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56,3 млн.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877272"/>
            <a:ext cx="2952328" cy="288032"/>
          </a:xfrm>
          <a:prstGeom prst="rect">
            <a:avLst/>
          </a:prstGeom>
          <a:gradFill>
            <a:gsLst>
              <a:gs pos="50000">
                <a:srgbClr val="828282"/>
              </a:gs>
              <a:gs pos="100000">
                <a:srgbClr val="5F5F5F"/>
              </a:gs>
              <a:gs pos="0">
                <a:srgbClr val="5F5F5F"/>
              </a:gs>
            </a:gsLst>
            <a:lin ang="5400000" scaled="0"/>
          </a:gradFill>
          <a:ln w="12700" cap="sq">
            <a:solidFill>
              <a:srgbClr val="4D4D4D"/>
            </a:solidFill>
            <a:round/>
          </a:ln>
          <a:effectLst>
            <a:outerShdw blurRad="50800" dist="38100" algn="l" rotWithShape="0">
              <a:srgbClr val="5F5F5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152,3 млн.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899592" y="1124744"/>
          <a:ext cx="7872875" cy="448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3568" y="620688"/>
            <a:ext cx="1344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млн. рублей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5589240"/>
            <a:ext cx="2952328" cy="288032"/>
          </a:xfrm>
          <a:prstGeom prst="rect">
            <a:avLst/>
          </a:prstGeom>
          <a:gradFill>
            <a:gsLst>
              <a:gs pos="50000">
                <a:srgbClr val="828282"/>
              </a:gs>
              <a:gs pos="100000">
                <a:srgbClr val="5F5F5F"/>
              </a:gs>
              <a:gs pos="0">
                <a:srgbClr val="5F5F5F"/>
              </a:gs>
            </a:gsLst>
            <a:lin ang="5400000" scaled="0"/>
          </a:gradFill>
          <a:ln w="12700" cap="sq">
            <a:solidFill>
              <a:srgbClr val="4D4D4D"/>
            </a:solidFill>
            <a:round/>
          </a:ln>
          <a:effectLst>
            <a:outerShdw blurRad="50800" dist="38100" algn="l" rotWithShape="0">
              <a:srgbClr val="5F5F5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год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130,0 млн.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pic>
        <p:nvPicPr>
          <p:cNvPr id="13" name="Рисунок 12" descr="2dAU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9520" y="5214950"/>
            <a:ext cx="1084836" cy="1261902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562" y="134634"/>
            <a:ext cx="8736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Дорожно-транспортное хозяйство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692696"/>
            <a:ext cx="777686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Протяженность автомобильных дорог местного значения, в отношении которых выполняется комплекс работ по содержанию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b="1" dirty="0" smtClean="0">
                <a:solidFill>
                  <a:schemeClr val="tx1"/>
                </a:solidFill>
              </a:rPr>
              <a:t>153,3 км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899592" y="1700808"/>
          <a:ext cx="7872875" cy="3618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9592" y="5373216"/>
            <a:ext cx="2958028" cy="360040"/>
          </a:xfrm>
          <a:prstGeom prst="rect">
            <a:avLst/>
          </a:prstGeom>
          <a:gradFill>
            <a:gsLst>
              <a:gs pos="50000">
                <a:srgbClr val="828282"/>
              </a:gs>
              <a:gs pos="100000">
                <a:srgbClr val="5F5F5F"/>
              </a:gs>
              <a:gs pos="0">
                <a:srgbClr val="5F5F5F"/>
              </a:gs>
            </a:gsLst>
            <a:lin ang="5400000" scaled="0"/>
          </a:gradFill>
          <a:ln w="12700" cap="sq">
            <a:solidFill>
              <a:srgbClr val="4D4D4D"/>
            </a:solidFill>
            <a:round/>
          </a:ln>
          <a:effectLst>
            <a:outerShdw blurRad="50800" dist="38100" algn="l" rotWithShape="0">
              <a:srgbClr val="5F5F5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77,4 млн.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733256"/>
            <a:ext cx="2958028" cy="342037"/>
          </a:xfrm>
          <a:prstGeom prst="rect">
            <a:avLst/>
          </a:prstGeom>
          <a:gradFill>
            <a:gsLst>
              <a:gs pos="50000">
                <a:srgbClr val="828282"/>
              </a:gs>
              <a:gs pos="100000">
                <a:srgbClr val="5F5F5F"/>
              </a:gs>
              <a:gs pos="0">
                <a:srgbClr val="5F5F5F"/>
              </a:gs>
            </a:gsLst>
            <a:lin ang="5400000" scaled="0"/>
          </a:gradFill>
          <a:ln w="12700" cap="sq">
            <a:solidFill>
              <a:srgbClr val="4D4D4D"/>
            </a:solidFill>
            <a:round/>
          </a:ln>
          <a:effectLst>
            <a:outerShdw blurRad="50800" dist="38100" algn="l" rotWithShape="0">
              <a:srgbClr val="5F5F5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59,0 млн.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135" y="122532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млн. рублей</a:t>
            </a:r>
            <a:endParaRPr lang="ru-RU" dirty="0"/>
          </a:p>
        </p:txBody>
      </p:sp>
      <p:pic>
        <p:nvPicPr>
          <p:cNvPr id="10" name="Рисунок 9" descr="DSC024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5051" y="4797152"/>
            <a:ext cx="2743334" cy="1642683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6093296"/>
            <a:ext cx="2958028" cy="342037"/>
          </a:xfrm>
          <a:prstGeom prst="rect">
            <a:avLst/>
          </a:prstGeom>
          <a:gradFill>
            <a:gsLst>
              <a:gs pos="50000">
                <a:srgbClr val="828282"/>
              </a:gs>
              <a:gs pos="100000">
                <a:srgbClr val="5F5F5F"/>
              </a:gs>
              <a:gs pos="0">
                <a:srgbClr val="5F5F5F"/>
              </a:gs>
            </a:gsLst>
            <a:lin ang="5400000" scaled="0"/>
          </a:gradFill>
          <a:ln w="12700" cap="sq">
            <a:solidFill>
              <a:srgbClr val="4D4D4D"/>
            </a:solidFill>
            <a:round/>
          </a:ln>
          <a:effectLst>
            <a:outerShdw blurRad="50800" dist="38100" algn="l" rotWithShape="0">
              <a:srgbClr val="5F5F5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59,3 млн.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923595" y="1484784"/>
          <a:ext cx="7824869" cy="3996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2" y="5733256"/>
            <a:ext cx="3148906" cy="320889"/>
          </a:xfrm>
          <a:prstGeom prst="rect">
            <a:avLst/>
          </a:prstGeom>
          <a:gradFill>
            <a:gsLst>
              <a:gs pos="50000">
                <a:srgbClr val="828282"/>
              </a:gs>
              <a:gs pos="100000">
                <a:srgbClr val="5F5F5F"/>
              </a:gs>
              <a:gs pos="0">
                <a:srgbClr val="5F5F5F"/>
              </a:gs>
            </a:gsLst>
            <a:lin ang="5400000" scaled="0"/>
          </a:gradFill>
          <a:ln w="12700" cap="sq">
            <a:solidFill>
              <a:srgbClr val="4D4D4D"/>
            </a:solidFill>
            <a:round/>
          </a:ln>
          <a:effectLst>
            <a:outerShdw blurRad="50800" dist="38100" algn="l" rotWithShape="0">
              <a:srgbClr val="5F5F5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713,6 млн.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6093296"/>
            <a:ext cx="3148906" cy="342037"/>
          </a:xfrm>
          <a:prstGeom prst="rect">
            <a:avLst/>
          </a:prstGeom>
          <a:gradFill>
            <a:gsLst>
              <a:gs pos="50000">
                <a:srgbClr val="828282"/>
              </a:gs>
              <a:gs pos="100000">
                <a:srgbClr val="5F5F5F"/>
              </a:gs>
              <a:gs pos="0">
                <a:srgbClr val="5F5F5F"/>
              </a:gs>
            </a:gsLst>
            <a:lin ang="5400000" scaled="0"/>
          </a:gradFill>
          <a:ln w="12700" cap="sq">
            <a:solidFill>
              <a:srgbClr val="4D4D4D"/>
            </a:solidFill>
            <a:round/>
          </a:ln>
          <a:effectLst>
            <a:outerShdw blurRad="50800" dist="38100" algn="l" rotWithShape="0">
              <a:srgbClr val="5F5F5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  <a:r>
              <a:rPr lang="ru-RU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733,1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27584" y="908720"/>
            <a:ext cx="960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млн. рублей</a:t>
            </a:r>
            <a:endParaRPr lang="ru-RU" sz="1600" dirty="0"/>
          </a:p>
        </p:txBody>
      </p:sp>
      <p:sp>
        <p:nvSpPr>
          <p:cNvPr id="104" name="TextBox 103"/>
          <p:cNvSpPr txBox="1"/>
          <p:nvPr/>
        </p:nvSpPr>
        <p:spPr>
          <a:xfrm>
            <a:off x="2195736" y="62068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Расходы бюджета на образование</a:t>
            </a:r>
            <a:endParaRPr lang="ru-RU" sz="24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6225" y="120261"/>
            <a:ext cx="8736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rgbClr val="33333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5373216"/>
            <a:ext cx="3148906" cy="320889"/>
          </a:xfrm>
          <a:prstGeom prst="rect">
            <a:avLst/>
          </a:prstGeom>
          <a:gradFill>
            <a:gsLst>
              <a:gs pos="50000">
                <a:srgbClr val="828282"/>
              </a:gs>
              <a:gs pos="100000">
                <a:srgbClr val="5F5F5F"/>
              </a:gs>
              <a:gs pos="0">
                <a:srgbClr val="5F5F5F"/>
              </a:gs>
            </a:gsLst>
            <a:lin ang="5400000" scaled="0"/>
          </a:gradFill>
          <a:ln w="12700" cap="sq">
            <a:solidFill>
              <a:srgbClr val="4D4D4D"/>
            </a:solidFill>
            <a:round/>
          </a:ln>
          <a:effectLst>
            <a:outerShdw blurRad="50800" dist="38100" algn="l" rotWithShape="0">
              <a:srgbClr val="5F5F5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706,0 млн.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pic>
        <p:nvPicPr>
          <p:cNvPr id="27650" name="Picture 2" descr="C:\Users\Дом\Desktop\фотки для бюджета\5952200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5214950"/>
            <a:ext cx="1857388" cy="1231810"/>
          </a:xfrm>
          <a:prstGeom prst="rect">
            <a:avLst/>
          </a:prstGeom>
          <a:noFill/>
        </p:spPr>
      </p:pic>
      <p:pic>
        <p:nvPicPr>
          <p:cNvPr id="27651" name="Picture 3" descr="C:\Users\Дом\Desktop\фотки для бюджета\Kjd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5214950"/>
            <a:ext cx="1888354" cy="12541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000100" y="1285860"/>
          <a:ext cx="7680853" cy="406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9592" y="5733256"/>
            <a:ext cx="2860874" cy="320889"/>
          </a:xfrm>
          <a:prstGeom prst="rect">
            <a:avLst/>
          </a:prstGeom>
          <a:gradFill>
            <a:gsLst>
              <a:gs pos="50000">
                <a:srgbClr val="828282"/>
              </a:gs>
              <a:gs pos="100000">
                <a:srgbClr val="5F5F5F"/>
              </a:gs>
              <a:gs pos="0">
                <a:srgbClr val="5F5F5F"/>
              </a:gs>
            </a:gsLst>
            <a:lin ang="5400000" scaled="0"/>
          </a:gradFill>
          <a:ln w="12700" cap="sq">
            <a:solidFill>
              <a:srgbClr val="4D4D4D"/>
            </a:solidFill>
            <a:round/>
          </a:ln>
          <a:effectLst>
            <a:outerShdw blurRad="50800" dist="38100" algn="l" rotWithShape="0">
              <a:srgbClr val="5F5F5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54,2 млн.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6093296"/>
            <a:ext cx="2860874" cy="342037"/>
          </a:xfrm>
          <a:prstGeom prst="rect">
            <a:avLst/>
          </a:prstGeom>
          <a:gradFill>
            <a:gsLst>
              <a:gs pos="50000">
                <a:srgbClr val="828282"/>
              </a:gs>
              <a:gs pos="100000">
                <a:srgbClr val="5F5F5F"/>
              </a:gs>
              <a:gs pos="0">
                <a:srgbClr val="5F5F5F"/>
              </a:gs>
            </a:gsLst>
            <a:lin ang="5400000" scaled="0"/>
          </a:gradFill>
          <a:ln w="12700" cap="sq">
            <a:solidFill>
              <a:srgbClr val="4D4D4D"/>
            </a:solidFill>
            <a:round/>
          </a:ln>
          <a:effectLst>
            <a:outerShdw blurRad="50800" dist="38100" algn="l" rotWithShape="0">
              <a:srgbClr val="5F5F5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  <a:r>
              <a:rPr lang="ru-RU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56,1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5984" y="714356"/>
            <a:ext cx="5088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Расходы бюджета на культуру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78579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млн. рублей</a:t>
            </a:r>
            <a:endParaRPr lang="ru-RU" sz="16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6225" y="120261"/>
            <a:ext cx="8736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800" b="1" dirty="0">
              <a:solidFill>
                <a:srgbClr val="33333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5373216"/>
            <a:ext cx="2860874" cy="320889"/>
          </a:xfrm>
          <a:prstGeom prst="rect">
            <a:avLst/>
          </a:prstGeom>
          <a:gradFill>
            <a:gsLst>
              <a:gs pos="50000">
                <a:srgbClr val="828282"/>
              </a:gs>
              <a:gs pos="100000">
                <a:srgbClr val="5F5F5F"/>
              </a:gs>
              <a:gs pos="0">
                <a:srgbClr val="5F5F5F"/>
              </a:gs>
            </a:gsLst>
            <a:lin ang="5400000" scaled="0"/>
          </a:gradFill>
          <a:ln w="12700" cap="sq">
            <a:solidFill>
              <a:srgbClr val="4D4D4D"/>
            </a:solidFill>
            <a:round/>
          </a:ln>
          <a:effectLst>
            <a:outerShdw blurRad="50800" dist="38100" algn="l" rotWithShape="0">
              <a:srgbClr val="5F5F5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64,5 млн.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pic>
        <p:nvPicPr>
          <p:cNvPr id="29698" name="Picture 2" descr="C:\Users\Дом\Desktop\фотки для бюджета\2fsK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5000636"/>
            <a:ext cx="2427505" cy="1428760"/>
          </a:xfrm>
          <a:prstGeom prst="rect">
            <a:avLst/>
          </a:prstGeom>
          <a:noFill/>
        </p:spPr>
      </p:pic>
      <p:pic>
        <p:nvPicPr>
          <p:cNvPr id="29699" name="Picture 3" descr="C:\Users\Дом\Desktop\фотки для бюджета\2fpH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5000636"/>
            <a:ext cx="2212002" cy="14763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28662" y="857232"/>
          <a:ext cx="7920880" cy="550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5786" y="5572140"/>
            <a:ext cx="2857520" cy="284884"/>
          </a:xfrm>
          <a:prstGeom prst="rect">
            <a:avLst/>
          </a:prstGeom>
          <a:gradFill>
            <a:gsLst>
              <a:gs pos="50000">
                <a:srgbClr val="828282"/>
              </a:gs>
              <a:gs pos="100000">
                <a:srgbClr val="5F5F5F"/>
              </a:gs>
              <a:gs pos="0">
                <a:srgbClr val="5F5F5F"/>
              </a:gs>
            </a:gsLst>
            <a:lin ang="5400000" scaled="0"/>
          </a:gradFill>
          <a:ln w="12700" cap="sq">
            <a:solidFill>
              <a:srgbClr val="4D4D4D"/>
            </a:solidFill>
            <a:round/>
          </a:ln>
          <a:effectLst>
            <a:outerShdw blurRad="50800" dist="38100" algn="l" rotWithShape="0">
              <a:srgbClr val="5F5F5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117,0 млн. </a:t>
            </a: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5857892"/>
            <a:ext cx="2857520" cy="306034"/>
          </a:xfrm>
          <a:prstGeom prst="rect">
            <a:avLst/>
          </a:prstGeom>
          <a:gradFill>
            <a:gsLst>
              <a:gs pos="50000">
                <a:srgbClr val="828282"/>
              </a:gs>
              <a:gs pos="100000">
                <a:srgbClr val="5F5F5F"/>
              </a:gs>
              <a:gs pos="0">
                <a:srgbClr val="5F5F5F"/>
              </a:gs>
            </a:gsLst>
            <a:lin ang="5400000" scaled="0"/>
          </a:gradFill>
          <a:ln w="12700" cap="sq">
            <a:solidFill>
              <a:srgbClr val="4D4D4D"/>
            </a:solidFill>
            <a:round/>
          </a:ln>
          <a:effectLst>
            <a:outerShdw blurRad="50800" dist="38100" algn="l" rotWithShape="0">
              <a:srgbClr val="5F5F5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121,0 млн. </a:t>
            </a: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6225" y="120261"/>
            <a:ext cx="8736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endParaRPr lang="ru-RU" sz="2800" b="1" dirty="0">
              <a:solidFill>
                <a:srgbClr val="3333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548680"/>
            <a:ext cx="960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млн. рублей</a:t>
            </a:r>
            <a:endParaRPr lang="ru-RU" sz="14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6143644"/>
            <a:ext cx="2857520" cy="306034"/>
          </a:xfrm>
          <a:prstGeom prst="rect">
            <a:avLst/>
          </a:prstGeom>
          <a:gradFill>
            <a:gsLst>
              <a:gs pos="50000">
                <a:srgbClr val="828282"/>
              </a:gs>
              <a:gs pos="100000">
                <a:srgbClr val="5F5F5F"/>
              </a:gs>
              <a:gs pos="0">
                <a:srgbClr val="5F5F5F"/>
              </a:gs>
            </a:gsLst>
            <a:lin ang="5400000" scaled="0"/>
          </a:gradFill>
          <a:ln w="12700" cap="sq">
            <a:solidFill>
              <a:srgbClr val="4D4D4D"/>
            </a:solidFill>
            <a:round/>
          </a:ln>
          <a:effectLst>
            <a:outerShdw blurRad="50800" dist="38100" algn="l" rotWithShape="0">
              <a:srgbClr val="5F5F5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124,5 млн. </a:t>
            </a: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pic>
        <p:nvPicPr>
          <p:cNvPr id="14" name="Рисунок 13" descr="2bD5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768" y="5286388"/>
            <a:ext cx="1634661" cy="1175185"/>
          </a:xfrm>
          <a:prstGeom prst="rect">
            <a:avLst/>
          </a:prstGeom>
        </p:spPr>
      </p:pic>
      <p:pic>
        <p:nvPicPr>
          <p:cNvPr id="28674" name="Picture 2" descr="C:\Users\Дом\Desktop\фотки для бюджета\2div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5286388"/>
            <a:ext cx="1818553" cy="12077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562" y="134634"/>
            <a:ext cx="8736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  <a:endParaRPr lang="ru-RU" sz="2800" b="1" dirty="0">
              <a:solidFill>
                <a:srgbClr val="3333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620688"/>
            <a:ext cx="5088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бюджета на физическую культуру и спорт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5013176"/>
            <a:ext cx="4500594" cy="432048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14,9 млн.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5517232"/>
            <a:ext cx="4500594" cy="432048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15,4 млн.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>
          <a:ln>
            <a:noFill/>
          </a:ln>
        </p:spPr>
        <p:txBody>
          <a:bodyPr/>
          <a:lstStyle/>
          <a:p>
            <a:fld id="{A1293435-380D-4EA1-93EC-CEA7FE79D970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27584" y="1340768"/>
            <a:ext cx="4608512" cy="2880320"/>
          </a:xfrm>
          <a:prstGeom prst="rect">
            <a:avLst/>
          </a:prstGeom>
          <a:solidFill>
            <a:srgbClr val="CCCC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FontTx/>
              <a:buChar char="-"/>
            </a:pPr>
            <a:r>
              <a:rPr lang="ru-RU" sz="2000" dirty="0" smtClean="0"/>
              <a:t>Муниципальные услуги (работы) в сфере физической культуры и спорта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2000" dirty="0" smtClean="0"/>
              <a:t>Реализация Всероссийского физкультурно-спортивного комплекса «Готов к труду и обороне» (ГТО)</a:t>
            </a:r>
          </a:p>
          <a:p>
            <a:endParaRPr lang="ru-RU" sz="2000" dirty="0" smtClean="0"/>
          </a:p>
          <a:p>
            <a:endParaRPr lang="ru-RU" sz="1600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4499992" y="4221088"/>
            <a:ext cx="792088" cy="792088"/>
          </a:xfrm>
          <a:prstGeom prst="downArrow">
            <a:avLst/>
          </a:prstGeom>
          <a:solidFill>
            <a:srgbClr val="CCCC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283968" y="6021288"/>
            <a:ext cx="4500594" cy="432048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16,1 млн.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pic>
        <p:nvPicPr>
          <p:cNvPr id="30723" name="Picture 3" descr="C:\Users\Дом\Desktop\фотки для бюджета\2bm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365104"/>
            <a:ext cx="3103388" cy="2071702"/>
          </a:xfrm>
          <a:prstGeom prst="rect">
            <a:avLst/>
          </a:prstGeom>
          <a:noFill/>
        </p:spPr>
      </p:pic>
      <p:pic>
        <p:nvPicPr>
          <p:cNvPr id="30724" name="Picture 4" descr="C:\Users\Дом\Desktop\фотки для бюджета\5858906m.jpg"/>
          <p:cNvPicPr>
            <a:picLocks noChangeAspect="1" noChangeArrowheads="1"/>
          </p:cNvPicPr>
          <p:nvPr/>
        </p:nvPicPr>
        <p:blipFill>
          <a:blip r:embed="rId4" cstate="print"/>
          <a:srcRect b="11870"/>
          <a:stretch>
            <a:fillRect/>
          </a:stretch>
        </p:blipFill>
        <p:spPr bwMode="auto">
          <a:xfrm>
            <a:off x="5553108" y="1772816"/>
            <a:ext cx="3245133" cy="19970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/>
        </p:nvGraphicFramePr>
        <p:xfrm>
          <a:off x="600075" y="1196752"/>
          <a:ext cx="8436421" cy="538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55577" y="134635"/>
            <a:ext cx="8102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муниципального внутреннего долга Камышловского городского округа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14" name="TextBox 1"/>
          <p:cNvSpPr txBox="1"/>
          <p:nvPr/>
        </p:nvSpPr>
        <p:spPr>
          <a:xfrm>
            <a:off x="4979665" y="2891036"/>
            <a:ext cx="527177" cy="2160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55,6</a:t>
            </a:r>
            <a:endParaRPr lang="ru-RU" sz="1400" b="1" dirty="0"/>
          </a:p>
        </p:txBody>
      </p:sp>
      <p:sp>
        <p:nvSpPr>
          <p:cNvPr id="10" name="TextBox 1"/>
          <p:cNvSpPr txBox="1"/>
          <p:nvPr/>
        </p:nvSpPr>
        <p:spPr>
          <a:xfrm>
            <a:off x="3275856" y="3284984"/>
            <a:ext cx="527177" cy="2160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47,4</a:t>
            </a:r>
            <a:endParaRPr lang="ru-RU" sz="1400" b="1" dirty="0"/>
          </a:p>
        </p:txBody>
      </p:sp>
      <p:sp>
        <p:nvSpPr>
          <p:cNvPr id="13" name="TextBox 1"/>
          <p:cNvSpPr txBox="1"/>
          <p:nvPr/>
        </p:nvSpPr>
        <p:spPr>
          <a:xfrm>
            <a:off x="1686347" y="1638325"/>
            <a:ext cx="527177" cy="2160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81,4</a:t>
            </a:r>
            <a:endParaRPr lang="ru-RU" sz="1400" b="1" dirty="0"/>
          </a:p>
        </p:txBody>
      </p:sp>
      <p:sp>
        <p:nvSpPr>
          <p:cNvPr id="8" name="TextBox 1"/>
          <p:cNvSpPr txBox="1"/>
          <p:nvPr/>
        </p:nvSpPr>
        <p:spPr>
          <a:xfrm>
            <a:off x="6588224" y="2464321"/>
            <a:ext cx="527177" cy="2160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64,1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52320" y="141277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млн. рублей</a:t>
            </a:r>
            <a:endParaRPr lang="ru-RU" sz="1400" b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59633" y="188641"/>
            <a:ext cx="700877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Брошюра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Думы Камышловского городского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от 16.12.2021 № 45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Камышловского городского округа на 2022 год и плановый период 2023 и 2024 годов»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работали: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финансового управления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Камышловского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Фотоматериал предоставлен администрацией сайта: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www.kamrus.ru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Свердлова, ул.,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Камышлов, 624860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2-34-94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2-31-93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2-34-94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Интернет-сайт: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gorod-kamyshlov.ru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суббота-воскресенье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выходной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Финансовое управление администрации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Камышловского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736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понятия: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99592" y="998730"/>
            <a:ext cx="7896877" cy="53978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  <a:endParaRPr lang="en-US" sz="1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поступающие в бюджет денежные средства, за исключением источников финансирования дефицита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en-US" sz="1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источников финансирования дефицита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en-US" sz="1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превышение расходов бюджета над его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</a:t>
            </a:r>
            <a:endParaRPr lang="en-US" sz="1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превышение доходов бюджета над его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расходами</a:t>
            </a:r>
            <a:endParaRPr lang="en-US" sz="1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обязательства, возникающие из муниципальных заимствований и гарантий</a:t>
            </a:r>
          </a:p>
          <a:p>
            <a:pPr algn="just"/>
            <a:endParaRPr lang="ru-RU" sz="14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инвестиции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бюджетные средства, направляемые на создание или увеличение за счет средств бюджета стоимости муниципального имущества</a:t>
            </a:r>
          </a:p>
          <a:p>
            <a:pPr algn="just" defTabSz="914196">
              <a:defRPr/>
            </a:pPr>
            <a:endParaRPr lang="ru-RU" sz="14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196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денежные средства, направляемые из одного уровня бюджетной системы в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другой:</a:t>
            </a:r>
            <a:endParaRPr lang="en-US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196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безвозмездная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помощь государства</a:t>
            </a:r>
          </a:p>
          <a:p>
            <a:pPr algn="just" defTabSz="914196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финансирование «переданных» другим публично-правовым образованиям полномочий</a:t>
            </a:r>
          </a:p>
          <a:p>
            <a:pPr algn="just" defTabSz="914196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условиях долевого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других бюджетов</a:t>
            </a:r>
          </a:p>
          <a:p>
            <a:pPr algn="just"/>
            <a:endParaRPr lang="ru-RU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188640"/>
            <a:ext cx="8736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– 2022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043608" y="728700"/>
            <a:ext cx="7457483" cy="3942438"/>
            <a:chOff x="1340768" y="971600"/>
            <a:chExt cx="5394879" cy="525658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340768" y="971600"/>
              <a:ext cx="1728192" cy="9361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Июнь 2021</a:t>
              </a:r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1340768" y="1979712"/>
              <a:ext cx="1728192" cy="9361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Август – сентябрь 2021</a:t>
              </a:r>
              <a:endPara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340768" y="2987824"/>
              <a:ext cx="1728192" cy="9361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Октябрь - ноябрь 2021</a:t>
              </a:r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340768" y="4067944"/>
              <a:ext cx="1728192" cy="9361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15 </a:t>
              </a:r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ноября 2021</a:t>
              </a:r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340768" y="5148064"/>
              <a:ext cx="1728192" cy="108012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Ноябрь - декабрь 2021</a:t>
              </a:r>
              <a:endPara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Выноска со стрелкой влево 8"/>
            <p:cNvSpPr/>
            <p:nvPr/>
          </p:nvSpPr>
          <p:spPr>
            <a:xfrm>
              <a:off x="3068960" y="971600"/>
              <a:ext cx="3666687" cy="1008112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686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Утверждение Плана мероприятий по составлению проекта бюджета </a:t>
              </a:r>
              <a:r>
                <a:rPr lang="ru-RU" sz="1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Камышловского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городского округа</a:t>
              </a:r>
              <a:endPara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Выноска со стрелкой влево 9"/>
            <p:cNvSpPr/>
            <p:nvPr/>
          </p:nvSpPr>
          <p:spPr>
            <a:xfrm>
              <a:off x="3068960" y="1979712"/>
              <a:ext cx="3660936" cy="936104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686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Согласование с Министерством финансов Свердловской области расчетной базы по доходам и оценке расходных полномочий для составления проекта бюджета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Выноска со стрелкой влево 10"/>
            <p:cNvSpPr/>
            <p:nvPr/>
          </p:nvSpPr>
          <p:spPr>
            <a:xfrm>
              <a:off x="3068959" y="2987824"/>
              <a:ext cx="3660937" cy="936104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686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Балансировка бюджета. </a:t>
              </a:r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проекта бюджета</a:t>
              </a:r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Выноска со стрелкой влево 11"/>
            <p:cNvSpPr/>
            <p:nvPr/>
          </p:nvSpPr>
          <p:spPr>
            <a:xfrm>
              <a:off x="3068960" y="4067944"/>
              <a:ext cx="3660936" cy="936104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686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Внесение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администрацией </a:t>
              </a:r>
              <a:r>
                <a:rPr lang="ru-RU" sz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Камышловского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городского округа на рассмотрение Думы </a:t>
              </a:r>
              <a:r>
                <a:rPr lang="ru-RU" sz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Камышловского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городского округа проекта решения о бюджете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Выноска со стрелкой влево 12"/>
            <p:cNvSpPr/>
            <p:nvPr/>
          </p:nvSpPr>
          <p:spPr>
            <a:xfrm>
              <a:off x="3068959" y="5148064"/>
              <a:ext cx="3660937" cy="108012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6865"/>
              </a:avLst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Рассмотрение проекта решения о бюджете Думой </a:t>
              </a:r>
              <a:r>
                <a:rPr lang="ru-RU" sz="1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Камышловского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городского округа</a:t>
              </a:r>
              <a:endPara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1043609" y="4725144"/>
            <a:ext cx="2376264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2021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Выноска со стрелкой влево 14"/>
          <p:cNvSpPr/>
          <p:nvPr/>
        </p:nvSpPr>
        <p:spPr>
          <a:xfrm>
            <a:off x="3419879" y="4725144"/>
            <a:ext cx="5073273" cy="91810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865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по проекту, утверждение проекта решения о бюджете Думой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Камышловского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43609" y="5643246"/>
            <a:ext cx="2376264" cy="75608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33996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 января 2022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Выноска со стрелкой влево 16"/>
          <p:cNvSpPr/>
          <p:nvPr/>
        </p:nvSpPr>
        <p:spPr>
          <a:xfrm>
            <a:off x="3419880" y="5697252"/>
            <a:ext cx="5073271" cy="70207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865"/>
            </a:avLst>
          </a:prstGeom>
          <a:solidFill>
            <a:schemeClr val="bg1">
              <a:lumMod val="85000"/>
            </a:schemeClr>
          </a:solidFill>
          <a:ln>
            <a:solidFill>
              <a:srgbClr val="33996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 в силу решения о бюджете, исполнение бюджета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3608" y="26064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Основные направления бюджетной и налоговой политики</a:t>
            </a:r>
            <a:endParaRPr lang="ru-RU" sz="2800" b="1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683568" y="1196752"/>
            <a:ext cx="8136904" cy="51845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66700" marR="0" lvl="0" indent="0" algn="just" defTabSz="914400" rtl="0" eaLnBrk="1" fontAlgn="auto" latinLnBrk="0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268760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1600" dirty="0" smtClean="0"/>
              <a:t>Основные направления бюджетной и налоговой политики Камышловского городского округа определяют приоритеты бюджетной и налоговой политики в среднесрочной перспективе и подходы, используемые при составлении проекта бюджета Камышловского городского округа на 2022 год и плановый период 2023 и 2024 годов.</a:t>
            </a:r>
          </a:p>
          <a:p>
            <a:pPr indent="447675" algn="just"/>
            <a:r>
              <a:rPr lang="ru-RU" sz="1600" dirty="0" smtClean="0"/>
              <a:t>С учетом приоритетов федеральной налоговой политики и налоговой политики Свердловской области ключевым ориентиром налоговой политики Камышловского городского округа в среднесрочной перспективе является сохранение долговременных стабильных налоговых условий, повышение эффективности применения стимулирующих налоговых мер при обеспечении роста реальных доходов населения.</a:t>
            </a:r>
          </a:p>
          <a:p>
            <a:pPr indent="447675" algn="just"/>
            <a:r>
              <a:rPr lang="ru-RU" sz="1600" dirty="0" smtClean="0"/>
              <a:t>Бюджетная политика, как и прежде, сохранит социальную направленность и будет ориентирована на последовательное повышение качества жизни населения Камышловского городского округа и создания условий для решения неотложных социально-экономических проблем Камышловского городского округа.</a:t>
            </a:r>
          </a:p>
          <a:p>
            <a:pPr indent="447675" algn="just"/>
            <a:r>
              <a:rPr lang="ru-RU" sz="1600" dirty="0" smtClean="0"/>
              <a:t>В 2022–2024 годах необходимо обеспечить оплату труда отдельных категорий работников бюджетной сферы, определенных указами Президента Российской Федерации, с учетом установленных показателей соотношения заработной платы соответствующих категорий работников и уровня среднемесячного дохода от трудовой деятельности в Свердловской области, а также проведение ежегодной индексации заработной платы иных категорий работников организаций бюджетного сектора экономики.</a:t>
            </a:r>
            <a:endParaRPr lang="ru-RU" sz="16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57224" y="214290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Показатели социально-экономического развития Камышловского городского округа</a:t>
            </a:r>
            <a:endParaRPr lang="ru-RU" sz="2800" b="1" dirty="0"/>
          </a:p>
        </p:txBody>
      </p:sp>
      <p:graphicFrame>
        <p:nvGraphicFramePr>
          <p:cNvPr id="4" name="Group 119"/>
          <p:cNvGraphicFramePr>
            <a:graphicFrameLocks/>
          </p:cNvGraphicFramePr>
          <p:nvPr/>
        </p:nvGraphicFramePr>
        <p:xfrm>
          <a:off x="899592" y="1556792"/>
          <a:ext cx="7920769" cy="4428269"/>
        </p:xfrm>
        <a:graphic>
          <a:graphicData uri="http://schemas.openxmlformats.org/drawingml/2006/table">
            <a:tbl>
              <a:tblPr/>
              <a:tblGrid>
                <a:gridCol w="4172474"/>
                <a:gridCol w="928694"/>
                <a:gridCol w="928694"/>
                <a:gridCol w="928694"/>
                <a:gridCol w="962213"/>
              </a:tblGrid>
              <a:tr h="648072">
                <a:tc>
                  <a:txBody>
                    <a:bodyPr/>
                    <a:lstStyle/>
                    <a:p>
                      <a:pPr marL="547688" marR="0" lvl="0" indent="-4111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Наименование показателя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5E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5E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5E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5E3C"/>
                    </a:solidFill>
                  </a:tcPr>
                </a:tc>
              </a:tr>
              <a:tr h="944715">
                <a:tc>
                  <a:txBody>
                    <a:bodyPr/>
                    <a:lstStyle/>
                    <a:p>
                      <a:pPr marL="0" marR="0" lvl="0" indent="216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Оборот организаций (по полному кругу) по видам экономической деятельности,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11 490,48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12 059,93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12 843,34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13 690,56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715">
                <a:tc>
                  <a:txBody>
                    <a:bodyPr/>
                    <a:lstStyle/>
                    <a:p>
                      <a:pPr marL="0" marR="0" lvl="0" indent="216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Объем инвестиций в основной капитал за счет всех источников финансирования,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285,29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304,60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324,89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346,87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052">
                <a:tc>
                  <a:txBody>
                    <a:bodyPr/>
                    <a:lstStyle/>
                    <a:p>
                      <a:pPr marL="0" marR="0" lvl="0" indent="216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Доходы населения муниципального образования, 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5 521,94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5 820,40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6 143,11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6 484,36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715">
                <a:tc>
                  <a:txBody>
                    <a:bodyPr/>
                    <a:lstStyle/>
                    <a:p>
                      <a:pPr marL="0" marR="0" lvl="0" indent="216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Оборот розничной торговли в ценах соответствующего периода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3 918,24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4 176,78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4 452,03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4 741,45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72404" y="1242997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млн. руб.</a:t>
            </a:r>
            <a:endParaRPr lang="ru-RU" sz="16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34640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Камышловского городского округа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93435-380D-4EA1-93EC-CEA7FE79D970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99592" y="1142983"/>
          <a:ext cx="7848360" cy="5238344"/>
        </p:xfrm>
        <a:graphic>
          <a:graphicData uri="http://schemas.openxmlformats.org/drawingml/2006/table">
            <a:tbl>
              <a:tblPr/>
              <a:tblGrid>
                <a:gridCol w="3240360"/>
                <a:gridCol w="1152000"/>
                <a:gridCol w="1152000"/>
                <a:gridCol w="1152000"/>
                <a:gridCol w="1152000"/>
              </a:tblGrid>
              <a:tr h="457412"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r" rtl="0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71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6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12700" marR="12700" marT="7144" marB="0" anchor="ctr">
                    <a:lnL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12700" marR="12700" marT="7144" marB="0" anchor="ctr">
                    <a:lnL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2022 год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2023 год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12700" marR="12700" marT="7144" marB="0" anchor="ctr">
                    <a:lnL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266066"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Доходы</a:t>
                      </a:r>
                    </a:p>
                  </a:txBody>
                  <a:tcPr marL="12700" marR="12700" marT="7144" marB="0" anchor="ctr">
                    <a:lnL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1 117,0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7144" marB="0" anchor="ctr">
                    <a:lnL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1 221,4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1 250,5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1 210,0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7144" marB="0" anchor="ctr">
                    <a:lnL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179354"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7144" marB="0" anchor="ctr">
                    <a:lnL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1 117,0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7144" marB="0" anchor="ctr">
                    <a:lnL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1 232,6</a:t>
                      </a:r>
                    </a:p>
                    <a:p>
                      <a:pPr algn="ctr" rtl="0" fontAlgn="ctr"/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1 250,5</a:t>
                      </a:r>
                    </a:p>
                    <a:p>
                      <a:pPr algn="ctr" rtl="0" fontAlgn="ctr"/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1 210,0</a:t>
                      </a:r>
                    </a:p>
                    <a:p>
                      <a:pPr algn="ctr" rtl="0" fontAlgn="ctr"/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7144" marB="0" anchor="ctr">
                    <a:lnL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179354"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Дефицит</a:t>
                      </a:r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/</a:t>
                      </a:r>
                      <a:endParaRPr lang="ru-RU" sz="2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lvl="0" algn="ctr" rtl="0" fontAlgn="ctr"/>
                      <a:r>
                        <a:rPr lang="ru-RU" sz="2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 Профицит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7144" marB="0" anchor="ctr">
                    <a:lnL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7144" marB="0" anchor="ctr">
                    <a:lnL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11,2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7144" marB="0" anchor="ctr">
                    <a:lnL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67627" y="1271572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16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12987</TotalTime>
  <Words>4783</Words>
  <Application>Microsoft Office PowerPoint</Application>
  <PresentationFormat>Экран (4:3)</PresentationFormat>
  <Paragraphs>1103</Paragraphs>
  <Slides>48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Company>Финансовое управление администрации КГО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Финансовое управление администрации КГО</dc:creator>
  <cp:lastModifiedBy>Василий</cp:lastModifiedBy>
  <cp:revision>1323</cp:revision>
  <dcterms:created xsi:type="dcterms:W3CDTF">2014-11-25T03:24:01Z</dcterms:created>
  <dcterms:modified xsi:type="dcterms:W3CDTF">2021-12-23T03:14:24Z</dcterms:modified>
</cp:coreProperties>
</file>