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CC3399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посещаемости за последние 3 года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6.6554885163954081E-2"/>
                  <c:y val="7.07971273408577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513F8C-26A3-4982-9B86-2B4256A2E4B2}" type="VALUE">
                      <a:rPr lang="ru-RU" sz="2400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ru-RU" sz="2400" dirty="0" smtClean="0">
                        <a:solidFill>
                          <a:schemeClr val="bg1"/>
                        </a:solidFill>
                      </a:rPr>
                      <a:t> чел.</a:t>
                    </a:r>
                  </a:p>
                </c:rich>
              </c:tx>
              <c:spPr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92006521191783"/>
                      <c:h val="9.761013461630009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6119171517548981E-2"/>
                  <c:y val="8.54060583794474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7B87B2-C149-4FC5-AD9F-9A48EB4ED6F0}" type="VALUE">
                      <a:rPr lang="ru-RU" sz="2400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ru-RU" sz="2400" dirty="0" smtClean="0">
                        <a:solidFill>
                          <a:schemeClr val="bg1"/>
                        </a:solidFill>
                      </a:rPr>
                      <a:t> чел.</a:t>
                    </a:r>
                  </a:p>
                </c:rich>
              </c:tx>
              <c:spPr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38969892604"/>
                      <c:h val="9.680102458954743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9382477601178432E-2"/>
                  <c:y val="0.103386458166870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49A3CFB-E8DA-4ADB-A82B-39572050E4F5}" type="VALUE">
                      <a:rPr lang="ru-RU" sz="2400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[ЗНАЧЕНИЕ]</a:t>
                    </a:fld>
                    <a:r>
                      <a:rPr lang="ru-RU" sz="2400" dirty="0" smtClean="0">
                        <a:solidFill>
                          <a:schemeClr val="bg1"/>
                        </a:solidFill>
                      </a:rPr>
                      <a:t> чел.</a:t>
                    </a:r>
                  </a:p>
                </c:rich>
              </c:tx>
              <c:spPr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93137692003343"/>
                      <c:h val="0.109779524596537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9130</c:v>
                </c:pt>
                <c:pt idx="1">
                  <c:v>10530</c:v>
                </c:pt>
                <c:pt idx="2">
                  <c:v>10824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9418856"/>
        <c:axId val="129419248"/>
      </c:lineChart>
      <c:catAx>
        <c:axId val="12941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19248"/>
        <c:crosses val="autoZero"/>
        <c:auto val="1"/>
        <c:lblAlgn val="ctr"/>
        <c:lblOffset val="100"/>
        <c:noMultiLvlLbl val="0"/>
      </c:catAx>
      <c:valAx>
        <c:axId val="1294192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941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glow rad="203200">
        <a:srgbClr val="92D050">
          <a:alpha val="89000"/>
        </a:srgbClr>
      </a:glow>
      <a:outerShdw blurRad="406400" dist="139700" dir="4320000" algn="ctr" rotWithShape="0">
        <a:srgbClr val="92D050"/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Количество проведенных экскурсий</a:t>
            </a:r>
          </a:p>
        </c:rich>
      </c:tx>
      <c:layout>
        <c:manualLayout>
          <c:xMode val="edge"/>
          <c:yMode val="edge"/>
          <c:x val="0.2483593339895013"/>
          <c:y val="5.55555555555555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140748031496066E-2"/>
          <c:y val="0.10303124366195597"/>
          <c:w val="0.92435925196850399"/>
          <c:h val="0.768935791773142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100000">
                  <a:schemeClr val="accent1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</c:v>
                </c:pt>
                <c:pt idx="1">
                  <c:v>119</c:v>
                </c:pt>
                <c:pt idx="2">
                  <c:v>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3"/>
                </a:gs>
                <a:gs pos="100000">
                  <a:schemeClr val="accent3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20032"/>
        <c:axId val="129419640"/>
        <c:axId val="0"/>
      </c:bar3DChart>
      <c:catAx>
        <c:axId val="1294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19640"/>
        <c:crosses val="autoZero"/>
        <c:auto val="1"/>
        <c:lblAlgn val="ctr"/>
        <c:lblOffset val="100"/>
        <c:noMultiLvlLbl val="0"/>
      </c:catAx>
      <c:valAx>
        <c:axId val="1294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5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потребителей, удовлетворенных качеством оказываемых услуг</a:t>
            </a:r>
          </a:p>
        </c:rich>
      </c:tx>
      <c:layout/>
      <c:overlay val="0"/>
      <c:spPr>
        <a:gradFill flip="none" rotWithShape="1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8100000" scaled="1"/>
          <a:tileRect/>
        </a:gra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20000"/>
                    <a:satMod val="180000"/>
                    <a:lumMod val="98000"/>
                  </a:schemeClr>
                </a:gs>
                <a:gs pos="40000">
                  <a:schemeClr val="accent1">
                    <a:tint val="30000"/>
                    <a:satMod val="260000"/>
                    <a:lumMod val="84000"/>
                  </a:schemeClr>
                </a:gs>
                <a:gs pos="100000">
                  <a:schemeClr val="accent1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0.74</c:v>
                </c:pt>
                <c:pt idx="1">
                  <c:v>0.75</c:v>
                </c:pt>
                <c:pt idx="2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421600"/>
        <c:axId val="129421992"/>
        <c:axId val="0"/>
      </c:bar3DChart>
      <c:catAx>
        <c:axId val="12942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21992"/>
        <c:crosses val="autoZero"/>
        <c:auto val="1"/>
        <c:lblAlgn val="ctr"/>
        <c:lblOffset val="100"/>
        <c:noMultiLvlLbl val="0"/>
      </c:catAx>
      <c:valAx>
        <c:axId val="12942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2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rgbClr val="FFC000">
            <a:tint val="66000"/>
            <a:satMod val="160000"/>
          </a:srgbClr>
        </a:gs>
        <a:gs pos="50000">
          <a:srgbClr val="FFC000">
            <a:tint val="44500"/>
            <a:satMod val="160000"/>
          </a:srgbClr>
        </a:gs>
        <a:gs pos="100000">
          <a:srgbClr val="FFC000">
            <a:tint val="23500"/>
            <a:satMod val="160000"/>
          </a:srgbClr>
        </a:gs>
      </a:gsLst>
      <a:lin ang="8100000" scaled="1"/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1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доходов музея от ПДД с 2011 по 2013 год</a:t>
            </a:r>
          </a:p>
        </c:rich>
      </c:tx>
      <c:layout>
        <c:manualLayout>
          <c:xMode val="edge"/>
          <c:yMode val="edge"/>
          <c:x val="0.17942708333333332"/>
          <c:y val="1.9241907261592302E-2"/>
        </c:manualLayout>
      </c:layout>
      <c:overlay val="0"/>
      <c:spPr>
        <a:solidFill>
          <a:schemeClr val="tx2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1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7.6756151574803269E-2"/>
                  <c:y val="0.121969480685932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173609744094487"/>
                  <c:y val="-6.34971663695149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945915354330703"/>
                  <c:y val="-7.056532538353066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73645</c:v>
                </c:pt>
                <c:pt idx="1">
                  <c:v>140145</c:v>
                </c:pt>
                <c:pt idx="2">
                  <c:v>248000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tx1">
            <a:lumMod val="75000"/>
            <a:shade val="30000"/>
            <a:satMod val="115000"/>
          </a:schemeClr>
        </a:gs>
        <a:gs pos="50000">
          <a:schemeClr val="tx1">
            <a:lumMod val="75000"/>
            <a:shade val="67500"/>
            <a:satMod val="115000"/>
          </a:schemeClr>
        </a:gs>
        <a:gs pos="100000">
          <a:schemeClr val="tx1">
            <a:lumMod val="75000"/>
            <a:shade val="100000"/>
            <a:satMod val="115000"/>
          </a:schemeClr>
        </a:gs>
      </a:gsLst>
      <a:lin ang="27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основного музейного фонда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предметов)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20497047244092E-2"/>
          <c:y val="0.11505468042232526"/>
          <c:w val="0.89325762795275587"/>
          <c:h val="0.8251562607556434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4693</c:v>
                </c:pt>
                <c:pt idx="1">
                  <c:v>4764</c:v>
                </c:pt>
                <c:pt idx="2">
                  <c:v>4808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3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76488896"/>
        <c:axId val="176489288"/>
        <c:axId val="0"/>
      </c:bar3DChart>
      <c:catAx>
        <c:axId val="17648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489288"/>
        <c:crosses val="autoZero"/>
        <c:auto val="1"/>
        <c:lblAlgn val="ctr"/>
        <c:lblOffset val="100"/>
        <c:noMultiLvlLbl val="0"/>
      </c:catAx>
      <c:valAx>
        <c:axId val="176489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48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научно-вспомогательного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музейного фонда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(кол-во предметов)</a:t>
            </a:r>
          </a:p>
        </c:rich>
      </c:tx>
      <c:layout>
        <c:manualLayout>
          <c:xMode val="edge"/>
          <c:yMode val="edge"/>
          <c:x val="0.1541119586614173"/>
          <c:y val="3.1481486071957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20497047244092E-2"/>
          <c:y val="0.11505468042232526"/>
          <c:w val="0.89325762795275587"/>
          <c:h val="0.8251562607556434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4939</c:v>
                </c:pt>
                <c:pt idx="1">
                  <c:v>5012</c:v>
                </c:pt>
                <c:pt idx="2">
                  <c:v>5113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3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76490072"/>
        <c:axId val="176490464"/>
        <c:axId val="0"/>
      </c:bar3DChart>
      <c:catAx>
        <c:axId val="176490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490464"/>
        <c:crosses val="autoZero"/>
        <c:auto val="1"/>
        <c:lblAlgn val="ctr"/>
        <c:lblOffset val="100"/>
        <c:noMultiLvlLbl val="0"/>
      </c:catAx>
      <c:valAx>
        <c:axId val="17649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490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 экспонируемых музейных предметов основного фонда</a:t>
            </a:r>
          </a:p>
          <a:p>
            <a:pPr>
              <a:defRPr/>
            </a:pPr>
            <a:r>
              <a:rPr lang="ru-RU" sz="2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2011г. по 2013г.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20497047244092E-2"/>
          <c:y val="0.11505468042232526"/>
          <c:w val="0.89325762795275587"/>
          <c:h val="0.8251562607556434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100000">
                  <a:schemeClr val="accent1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381</c:v>
                </c:pt>
                <c:pt idx="1">
                  <c:v>432</c:v>
                </c:pt>
                <c:pt idx="2">
                  <c:v>447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3"/>
                </a:gs>
                <a:gs pos="100000">
                  <a:schemeClr val="accent3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>
              <a:bevelT w="101600" h="25400" prst="softRound"/>
              <a:contourClr>
                <a:scrgbClr r="0" g="0" b="0">
                  <a:shade val="30000"/>
                </a:scrgb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058600"/>
        <c:axId val="221058992"/>
        <c:axId val="0"/>
      </c:bar3DChart>
      <c:catAx>
        <c:axId val="221058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058992"/>
        <c:crosses val="autoZero"/>
        <c:auto val="1"/>
        <c:lblAlgn val="ctr"/>
        <c:lblOffset val="100"/>
        <c:noMultiLvlLbl val="0"/>
      </c:catAx>
      <c:valAx>
        <c:axId val="22105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058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4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1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484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5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64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876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7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1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2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6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41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570FF4-68A9-4AA8-8051-9112E4A571F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541682-5B8A-4B09-9548-8B46A5F3E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2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53" y="337829"/>
            <a:ext cx="10515600" cy="1325563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337829"/>
            <a:ext cx="10233800" cy="563989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</a:p>
          <a:p>
            <a:pPr marL="0" indent="0" algn="ctr">
              <a:buNone/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деятельности  муниципального бюджетного учреждения культуры </a:t>
            </a:r>
          </a:p>
          <a:p>
            <a:pPr marL="0" indent="0" algn="ctr">
              <a:buNone/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Камышловского городского округа</a:t>
            </a:r>
          </a:p>
          <a:p>
            <a:pPr marL="0" indent="0" algn="ctr">
              <a:buNone/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«Камышловский краеведческий музей»</a:t>
            </a:r>
          </a:p>
          <a:p>
            <a:pPr marL="0" indent="0" algn="ctr">
              <a:buNone/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2013г.</a:t>
            </a:r>
            <a:endParaRPr lang="ru-RU" sz="4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06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16149266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8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12" y="122830"/>
            <a:ext cx="11696132" cy="764174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ультурно-образовательная деятельность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3834" y="1049472"/>
            <a:ext cx="3057098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7214" y="1049193"/>
            <a:ext cx="3665334" cy="7078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364" y="2519474"/>
            <a:ext cx="3370997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«Музей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чемодане»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479" y="4421699"/>
            <a:ext cx="4776716" cy="85901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Камышловская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-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новь и старина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352431" y="1777179"/>
            <a:ext cx="990868" cy="2442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608023" y="1757080"/>
            <a:ext cx="1064525" cy="40219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246961" y="4197542"/>
            <a:ext cx="468118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открытый конкурс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Легенды моего города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6191" y="2616095"/>
            <a:ext cx="680113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открытый конкурс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экскурсия по городу Камышлов»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0734" y="5778989"/>
            <a:ext cx="440581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открытый конкурс юных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экскурсоводов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520245" y="1700659"/>
            <a:ext cx="697173" cy="8188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977688" y="1777180"/>
            <a:ext cx="697173" cy="8188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457314" y="1695803"/>
            <a:ext cx="946933" cy="27258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7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69" y="347514"/>
            <a:ext cx="11891749" cy="7506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кспозиционно-выставочная деятельность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69" y="1098141"/>
            <a:ext cx="11891749" cy="2169994"/>
          </a:xfr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новой экспозиции «Храмовое зодчество Камышловского уезда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«На службе Отечеству с верностью и храбростью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770" y="3949989"/>
            <a:ext cx="1189174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Экскурсионная деятельность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771" y="4719430"/>
            <a:ext cx="11891749" cy="107721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Пешие экскурсии (новая форма);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«Архитектура </a:t>
            </a:r>
            <a:r>
              <a:rPr lang="ru-RU" sz="3200" dirty="0" err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г.Камышлов</a:t>
            </a:r>
            <a:r>
              <a:rPr lang="ru-RU" sz="32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новая автобусная экскурсия  </a:t>
            </a:r>
            <a:endParaRPr lang="ru-RU" sz="32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8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0690" y="163773"/>
            <a:ext cx="10957328" cy="1473958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инансово- хозяйственная деятельность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0690" y="1637731"/>
            <a:ext cx="10957328" cy="4763069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парковой зоны музея: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 нового ограждения;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 информационного стенда;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Укладка дополнительной тротуарной дорожки;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кованых скамеек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освещение по периметру территории музея</a:t>
            </a:r>
          </a:p>
          <a:p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частичный ремонт кровли здания музея.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80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6223" y="2661314"/>
            <a:ext cx="10602487" cy="873456"/>
          </a:xfr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27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6222" y="191069"/>
            <a:ext cx="10711670" cy="832513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виды деятельности музея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728" y="1146411"/>
            <a:ext cx="11477767" cy="5431809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хранение и реставрация музейных предметов;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систематизация предметов хранения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омплектование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музейных, архивных и библиотечных фондов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экспозиционно-выставочной деятельности, организация выездных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убликация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изучения музейных предметов и музейных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консультативной, методической и организационно-творческой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исследований в области истории, культуры  и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доступа гражданам к музейным предметам и музейным коллекциям через информационное обеспечение выставочной, научно-исследовательской, просветительской, экскурсионной и иной деятельности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80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6472770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8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589923183"/>
              </p:ext>
            </p:extLst>
          </p:nvPr>
        </p:nvGraphicFramePr>
        <p:xfrm>
          <a:off x="0" y="95534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698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785" y="382137"/>
            <a:ext cx="11368585" cy="777923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проводимых мероприятий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71788"/>
              </p:ext>
            </p:extLst>
          </p:nvPr>
        </p:nvGraphicFramePr>
        <p:xfrm>
          <a:off x="395786" y="1392073"/>
          <a:ext cx="11368584" cy="4449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889"/>
                <a:gridCol w="2506243"/>
                <a:gridCol w="1894566"/>
                <a:gridCol w="2286594"/>
                <a:gridCol w="2129050"/>
                <a:gridCol w="1269242"/>
              </a:tblGrid>
              <a:tr h="1142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Год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Экскурсий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Лекций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Массовых мероприятий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Образователь.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Программ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Всего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447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2011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113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45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193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1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2012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119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52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59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243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10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2013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122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29 -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по 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effectLst/>
                        </a:rPr>
                        <a:t>мун.зад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</a:rPr>
                        <a:t>239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3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3762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53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867266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418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69532618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33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36578577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79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337</Words>
  <Application>Microsoft Office PowerPoint</Application>
  <PresentationFormat>Широкоэкранный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  </vt:lpstr>
      <vt:lpstr>Основные виды деятельности музея:</vt:lpstr>
      <vt:lpstr>Презентация PowerPoint</vt:lpstr>
      <vt:lpstr>Презентация PowerPoint</vt:lpstr>
      <vt:lpstr>Количество проводимых мероприятий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Культурно-образовательная деятельность</vt:lpstr>
      <vt:lpstr>Экспозиционно-выставочная деятельность</vt:lpstr>
      <vt:lpstr>Финансово- хозяйственная деятельность</vt:lpstr>
      <vt:lpstr>Спасибо за внимание!</vt:lpstr>
    </vt:vector>
  </TitlesOfParts>
  <Company>kiryandr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Букчик</dc:creator>
  <cp:lastModifiedBy>Букчик</cp:lastModifiedBy>
  <cp:revision>38</cp:revision>
  <dcterms:created xsi:type="dcterms:W3CDTF">2014-01-29T12:57:29Z</dcterms:created>
  <dcterms:modified xsi:type="dcterms:W3CDTF">2014-05-07T15:30:59Z</dcterms:modified>
</cp:coreProperties>
</file>