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58" r:id="rId4"/>
    <p:sldId id="289" r:id="rId5"/>
    <p:sldId id="277" r:id="rId6"/>
    <p:sldId id="257" r:id="rId7"/>
    <p:sldId id="278" r:id="rId8"/>
    <p:sldId id="279" r:id="rId9"/>
    <p:sldId id="286" r:id="rId10"/>
    <p:sldId id="268" r:id="rId11"/>
    <p:sldId id="263" r:id="rId12"/>
    <p:sldId id="275" r:id="rId13"/>
    <p:sldId id="276" r:id="rId14"/>
    <p:sldId id="274" r:id="rId15"/>
    <p:sldId id="273" r:id="rId16"/>
    <p:sldId id="281" r:id="rId17"/>
    <p:sldId id="283" r:id="rId18"/>
    <p:sldId id="284" r:id="rId19"/>
    <p:sldId id="285" r:id="rId20"/>
    <p:sldId id="282" r:id="rId21"/>
    <p:sldId id="287" r:id="rId22"/>
    <p:sldId id="288" r:id="rId23"/>
    <p:sldId id="26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B5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2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5"/>
  <c:chart>
    <c:plotArea>
      <c:layout>
        <c:manualLayout>
          <c:layoutTarget val="inner"/>
          <c:xMode val="edge"/>
          <c:yMode val="edge"/>
          <c:x val="6.4099175306465819E-2"/>
          <c:y val="2.6279718264495752E-2"/>
          <c:w val="0.90281058617672771"/>
          <c:h val="0.6217422822147236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Лист1!$A$2:$A$12</c:f>
              <c:strCache>
                <c:ptCount val="10"/>
                <c:pt idx="0">
                  <c:v>Беседка</c:v>
                </c:pt>
                <c:pt idx="1">
                  <c:v>Деревья, кустарники</c:v>
                </c:pt>
                <c:pt idx="2">
                  <c:v>Скульптура</c:v>
                </c:pt>
                <c:pt idx="3">
                  <c:v>Фонтан</c:v>
                </c:pt>
                <c:pt idx="4">
                  <c:v>Скамья</c:v>
                </c:pt>
                <c:pt idx="5">
                  <c:v>Цветы, клумбы</c:v>
                </c:pt>
                <c:pt idx="6">
                  <c:v>Доска почета</c:v>
                </c:pt>
                <c:pt idx="7">
                  <c:v>Выставки</c:v>
                </c:pt>
                <c:pt idx="8">
                  <c:v>Парковка</c:v>
                </c:pt>
                <c:pt idx="9">
                  <c:v>Эмблема города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12.5</c:v>
                </c:pt>
                <c:pt idx="1">
                  <c:v>87.5</c:v>
                </c:pt>
                <c:pt idx="2">
                  <c:v>87.5</c:v>
                </c:pt>
                <c:pt idx="3">
                  <c:v>87.5</c:v>
                </c:pt>
                <c:pt idx="4">
                  <c:v>87.5</c:v>
                </c:pt>
                <c:pt idx="5">
                  <c:v>100</c:v>
                </c:pt>
                <c:pt idx="6">
                  <c:v>12.5</c:v>
                </c:pt>
                <c:pt idx="7">
                  <c:v>12.5</c:v>
                </c:pt>
                <c:pt idx="8">
                  <c:v>12.5</c:v>
                </c:pt>
                <c:pt idx="9">
                  <c:v>12.5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Лист1!$A$2:$A$12</c:f>
              <c:strCache>
                <c:ptCount val="10"/>
                <c:pt idx="0">
                  <c:v>Беседка</c:v>
                </c:pt>
                <c:pt idx="1">
                  <c:v>Деревья, кустарники</c:v>
                </c:pt>
                <c:pt idx="2">
                  <c:v>Скульптура</c:v>
                </c:pt>
                <c:pt idx="3">
                  <c:v>Фонтан</c:v>
                </c:pt>
                <c:pt idx="4">
                  <c:v>Скамья</c:v>
                </c:pt>
                <c:pt idx="5">
                  <c:v>Цветы, клумбы</c:v>
                </c:pt>
                <c:pt idx="6">
                  <c:v>Доска почета</c:v>
                </c:pt>
                <c:pt idx="7">
                  <c:v>Выставки</c:v>
                </c:pt>
                <c:pt idx="8">
                  <c:v>Парковка</c:v>
                </c:pt>
                <c:pt idx="9">
                  <c:v>Эмблема города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Лист1!$A$2:$A$12</c:f>
              <c:strCache>
                <c:ptCount val="10"/>
                <c:pt idx="0">
                  <c:v>Беседка</c:v>
                </c:pt>
                <c:pt idx="1">
                  <c:v>Деревья, кустарники</c:v>
                </c:pt>
                <c:pt idx="2">
                  <c:v>Скульптура</c:v>
                </c:pt>
                <c:pt idx="3">
                  <c:v>Фонтан</c:v>
                </c:pt>
                <c:pt idx="4">
                  <c:v>Скамья</c:v>
                </c:pt>
                <c:pt idx="5">
                  <c:v>Цветы, клумбы</c:v>
                </c:pt>
                <c:pt idx="6">
                  <c:v>Доска почета</c:v>
                </c:pt>
                <c:pt idx="7">
                  <c:v>Выставки</c:v>
                </c:pt>
                <c:pt idx="8">
                  <c:v>Парковка</c:v>
                </c:pt>
                <c:pt idx="9">
                  <c:v>Эмблема города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11"/>
              </c:numCache>
            </c:numRef>
          </c:val>
        </c:ser>
        <c:axId val="118023680"/>
        <c:axId val="118024448"/>
      </c:barChart>
      <c:catAx>
        <c:axId val="118023680"/>
        <c:scaling>
          <c:orientation val="minMax"/>
        </c:scaling>
        <c:axPos val="b"/>
        <c:tickLblPos val="nextTo"/>
        <c:crossAx val="118024448"/>
        <c:crosses val="autoZero"/>
        <c:auto val="1"/>
        <c:lblAlgn val="ctr"/>
        <c:lblOffset val="100"/>
      </c:catAx>
      <c:valAx>
        <c:axId val="118024448"/>
        <c:scaling>
          <c:orientation val="minMax"/>
        </c:scaling>
        <c:axPos val="l"/>
        <c:majorGridlines/>
        <c:numFmt formatCode="General" sourceLinked="1"/>
        <c:tickLblPos val="nextTo"/>
        <c:crossAx val="118023680"/>
        <c:crosses val="autoZero"/>
        <c:crossBetween val="between"/>
      </c:valAx>
    </c:plotArea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D27C-76C7-41BC-9A2C-1D563329B5DB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0821-5175-4899-9DA8-64E6749E7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D27C-76C7-41BC-9A2C-1D563329B5DB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0821-5175-4899-9DA8-64E6749E7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D27C-76C7-41BC-9A2C-1D563329B5DB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0821-5175-4899-9DA8-64E6749E7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D27C-76C7-41BC-9A2C-1D563329B5DB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0821-5175-4899-9DA8-64E6749E7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D27C-76C7-41BC-9A2C-1D563329B5DB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0821-5175-4899-9DA8-64E6749E7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D27C-76C7-41BC-9A2C-1D563329B5DB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0821-5175-4899-9DA8-64E6749E7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D27C-76C7-41BC-9A2C-1D563329B5DB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0821-5175-4899-9DA8-64E6749E7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D27C-76C7-41BC-9A2C-1D563329B5DB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0821-5175-4899-9DA8-64E6749E7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D27C-76C7-41BC-9A2C-1D563329B5DB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0821-5175-4899-9DA8-64E6749E7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D27C-76C7-41BC-9A2C-1D563329B5DB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0821-5175-4899-9DA8-64E6749E7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D27C-76C7-41BC-9A2C-1D563329B5DB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0821-5175-4899-9DA8-64E6749E7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4D27C-76C7-41BC-9A2C-1D563329B5DB}" type="datetimeFigureOut">
              <a:rPr lang="ru-RU" smtClean="0"/>
              <a:pPr/>
              <a:t>02.04.2013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40821-5175-4899-9DA8-64E6749E7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955974">
            <a:off x="3887283" y="-4503"/>
            <a:ext cx="3566299" cy="667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2418" y="3140968"/>
            <a:ext cx="6401582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6840760" cy="1296144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«</a:t>
            </a:r>
            <a:r>
              <a:rPr lang="ru-RU" b="1" dirty="0">
                <a:ln/>
                <a:solidFill>
                  <a:schemeClr val="accent3"/>
                </a:solidFill>
              </a:rPr>
              <a:t>П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арк учителей»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501008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40152" y="1052736"/>
            <a:ext cx="4572000" cy="203132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</a:rPr>
              <a:t>Презентация</a:t>
            </a:r>
          </a:p>
          <a:p>
            <a:r>
              <a:rPr lang="ru-RU" b="1" dirty="0" smtClean="0">
                <a:ln/>
              </a:rPr>
              <a:t>выполнена</a:t>
            </a:r>
          </a:p>
          <a:p>
            <a:r>
              <a:rPr lang="ru-RU" b="1" dirty="0" smtClean="0">
                <a:ln/>
              </a:rPr>
              <a:t>Анашкиной Юлией,</a:t>
            </a:r>
          </a:p>
          <a:p>
            <a:r>
              <a:rPr lang="ru-RU" b="1" dirty="0" smtClean="0">
                <a:ln/>
              </a:rPr>
              <a:t>Макаровой Светланой</a:t>
            </a:r>
          </a:p>
          <a:p>
            <a:r>
              <a:rPr lang="ru-RU" b="1" dirty="0" smtClean="0">
                <a:ln/>
              </a:rPr>
              <a:t>студентками 1 курса ДПИ</a:t>
            </a:r>
          </a:p>
          <a:p>
            <a:r>
              <a:rPr lang="ru-RU" b="1" dirty="0" smtClean="0">
                <a:ln/>
              </a:rPr>
              <a:t> ГБОУ СПО “</a:t>
            </a:r>
            <a:r>
              <a:rPr lang="ru-RU" b="1" dirty="0" err="1" smtClean="0">
                <a:ln/>
              </a:rPr>
              <a:t>Камышловский</a:t>
            </a:r>
            <a:r>
              <a:rPr lang="ru-RU" b="1" dirty="0" smtClean="0">
                <a:ln/>
              </a:rPr>
              <a:t> </a:t>
            </a:r>
          </a:p>
          <a:p>
            <a:r>
              <a:rPr lang="ru-RU" b="1" dirty="0" smtClean="0">
                <a:ln/>
              </a:rPr>
              <a:t>Педагогический колледж»</a:t>
            </a:r>
            <a:endParaRPr lang="ru-RU" b="1" dirty="0">
              <a:ln/>
            </a:endParaRPr>
          </a:p>
        </p:txBody>
      </p:sp>
      <p:pic>
        <p:nvPicPr>
          <p:cNvPr id="12289" name="Picture 1" descr="C:\Users\1\Desktop\sm_f_4ed2cad47af6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845059" y="3085420"/>
            <a:ext cx="4641431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ван\Desktop\Новая папка\шрщргщ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32444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3563888" y="40466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solidFill>
                  <a:schemeClr val="accent3"/>
                </a:solidFill>
              </a:rPr>
              <a:t>Входная арка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41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923928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solidFill>
                  <a:schemeClr val="accent3"/>
                </a:solidFill>
              </a:rPr>
              <a:t>Беседка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1437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563888" y="18864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solidFill>
                  <a:schemeClr val="accent3"/>
                </a:solidFill>
              </a:rPr>
              <a:t>Доска почета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39952" y="188640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solidFill>
                  <a:schemeClr val="accent3"/>
                </a:solidFill>
              </a:rPr>
              <a:t>Фонтан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836712"/>
            <a:ext cx="9163050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иван\Desktop\img5fd42a611e15c2722c60642f13cb0d14a59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1558" y="2476535"/>
            <a:ext cx="5852442" cy="438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5746750" cy="383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300192" y="62068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200" b="1" dirty="0" smtClean="0">
                <a:ln/>
                <a:solidFill>
                  <a:schemeClr val="accent3"/>
                </a:solidFill>
              </a:rPr>
              <a:t>Аллея звезд</a:t>
            </a:r>
            <a:endParaRPr lang="ru-RU" sz="32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6415087" cy="555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948264" y="188640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200" b="1" dirty="0" smtClean="0">
                <a:ln/>
                <a:solidFill>
                  <a:schemeClr val="accent3"/>
                </a:solidFill>
              </a:rPr>
              <a:t>Скамья</a:t>
            </a:r>
            <a:endParaRPr lang="ru-RU" sz="32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881062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204864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/>
                <a:solidFill>
                  <a:schemeClr val="accent3"/>
                </a:solidFill>
              </a:rPr>
              <a:t>Исследование природной зоны города Камышлова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Picture 1" descr="C:\Users\1\Desktop\sm_f_4ed2cad47af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396552" y="2276872"/>
            <a:ext cx="6048673" cy="4581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"/>
            <a:ext cx="6624736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4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0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Сирень обыкновенная</a:t>
            </a:r>
            <a:endParaRPr lang="ru-RU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Рисунок 3" descr="Legendy_proiskhozhdeniya_cvetov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836712"/>
            <a:ext cx="6410275" cy="5671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60648"/>
            <a:ext cx="698477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китайская </a:t>
            </a:r>
            <a:r>
              <a:rPr lang="ru-RU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сливолистная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яблоня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8674" name="Picture 2" descr="C:\Users\1\Desktop\насаждения\китайская 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380819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476672"/>
            <a:ext cx="3744416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</a:t>
            </a:r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Альстиба</a:t>
            </a:r>
            <a:endParaRPr lang="ru-RU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9698" name="Picture 2" descr="C:\Users\1\Desktop\насаждения\astilba-gibridnaya-gloriya-purpur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33800"/>
            <a:ext cx="44450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Picture 3" descr="C:\Users\1\Desktop\насаждения\альстиб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4572000" cy="3992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771800" y="4653136"/>
            <a:ext cx="6372200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771800" y="260648"/>
            <a:ext cx="6372200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547664" cy="6858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315416"/>
            <a:ext cx="7920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</a:t>
            </a:r>
            <a:endParaRPr lang="ru-RU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0"/>
            <a:ext cx="936104" cy="115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</a:t>
            </a:r>
            <a:endParaRPr lang="ru-RU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8680"/>
            <a:ext cx="936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</a:t>
            </a:r>
            <a:endParaRPr lang="ru-RU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908720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</a:t>
            </a:r>
            <a:endParaRPr lang="ru-RU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772816"/>
            <a:ext cx="1368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</a:t>
            </a:r>
            <a:endParaRPr lang="ru-RU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2204864"/>
            <a:ext cx="1944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</a:t>
            </a:r>
            <a:endParaRPr lang="ru-RU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996952"/>
            <a:ext cx="2016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ь</a:t>
            </a:r>
            <a:endParaRPr lang="ru-RU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3429000"/>
            <a:ext cx="1368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</a:t>
            </a:r>
            <a:endParaRPr lang="ru-RU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221088"/>
            <a:ext cx="2016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</a:t>
            </a:r>
            <a:endParaRPr lang="ru-RU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592" y="4509120"/>
            <a:ext cx="22322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</a:t>
            </a:r>
            <a:endParaRPr lang="ru-RU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229200"/>
            <a:ext cx="23042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</a:t>
            </a:r>
            <a:endParaRPr lang="ru-RU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9592" y="5750004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ь</a:t>
            </a:r>
            <a:endParaRPr lang="ru-RU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Ромб 14"/>
          <p:cNvSpPr/>
          <p:nvPr/>
        </p:nvSpPr>
        <p:spPr>
          <a:xfrm>
            <a:off x="1547664" y="404664"/>
            <a:ext cx="1224136" cy="1196752"/>
          </a:xfrm>
          <a:prstGeom prst="diamon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771800" y="260648"/>
            <a:ext cx="6552728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normalizeH="0" baseline="0" dirty="0" smtClean="0">
              <a:ln/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normalizeH="0" baseline="0" dirty="0" smtClean="0">
                <a:ln/>
                <a:solidFill>
                  <a:schemeClr val="accent3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Педагогическая профессия </a:t>
            </a:r>
            <a:r>
              <a:rPr kumimoji="0" lang="ru-RU" sz="1400" b="1" i="0" u="none" strike="noStrike" normalizeH="0" baseline="0" dirty="0" smtClean="0">
                <a:ln/>
                <a:latin typeface="Arial" pitchFamily="34" charset="0"/>
                <a:ea typeface="Calibri" pitchFamily="34" charset="0"/>
                <a:cs typeface="Times New Roman" pitchFamily="18" charset="0"/>
              </a:rPr>
              <a:t>– одна из самых древних в мире. Ее социальная значимость и потребность в ней никогда не исчезнут. Педагогическая деятельность сложна по общественным функциям, требованиям и творческим сторонам личности. Особенности ее в том, что объектом ее труда является самый уникальный по своей сущности материал – человек. В этом выражается смысл педагогической деятельности</a:t>
            </a:r>
            <a:r>
              <a:rPr kumimoji="0" lang="ru-RU" sz="800" b="1" i="0" u="none" strike="noStrike" normalizeH="0" baseline="0" dirty="0" smtClean="0">
                <a:ln/>
                <a:latin typeface="Arial" pitchFamily="34" charset="0"/>
                <a:cs typeface="Arial" pitchFamily="34" charset="0"/>
              </a:rPr>
              <a:t> .</a:t>
            </a:r>
            <a:endParaRPr kumimoji="0" lang="ru-RU" sz="1800" b="1" i="0" u="none" strike="noStrike" normalizeH="0" baseline="0" dirty="0" smtClean="0">
              <a:ln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Ромб 18"/>
          <p:cNvSpPr/>
          <p:nvPr/>
        </p:nvSpPr>
        <p:spPr>
          <a:xfrm>
            <a:off x="1547664" y="2636912"/>
            <a:ext cx="1224136" cy="1196752"/>
          </a:xfrm>
          <a:prstGeom prst="diamon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915816" y="5157192"/>
            <a:ext cx="60121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утем озеленения,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помощью растительных насаждений, мы также хотим улучшения экологического состояния окружающей среды и благоустройства  территории, так как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серьёзную тревогу вызывает состояние воздушного бассейна города Камышлова.</a:t>
            </a:r>
            <a:endParaRPr kumimoji="0" lang="ru-RU" sz="1800" b="1" i="0" u="sng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Ромб 21"/>
          <p:cNvSpPr/>
          <p:nvPr/>
        </p:nvSpPr>
        <p:spPr>
          <a:xfrm>
            <a:off x="1547664" y="5085184"/>
            <a:ext cx="1224136" cy="1196752"/>
          </a:xfrm>
          <a:prstGeom prst="diamon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771800" y="2420888"/>
            <a:ext cx="6372200" cy="18722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 Narrow" pitchFamily="34" charset="0"/>
              </a:rPr>
              <a:t>Одной из задач современного образования является умение педагога сориентировать обучающихся в современной </a:t>
            </a:r>
            <a:r>
              <a:rPr lang="ru-RU" b="1" dirty="0" err="1" smtClean="0">
                <a:latin typeface="Arial Narrow" pitchFamily="34" charset="0"/>
              </a:rPr>
              <a:t>социокультурной</a:t>
            </a:r>
            <a:r>
              <a:rPr lang="ru-RU" b="1" dirty="0" smtClean="0">
                <a:latin typeface="Arial Narrow" pitchFamily="34" charset="0"/>
              </a:rPr>
              <a:t> среде, в духовном и культурном наследии. 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07704" y="548680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7704" y="2780928"/>
            <a:ext cx="792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07704" y="5229200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endParaRPr lang="ru-RU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8913" y="260648"/>
            <a:ext cx="6415087" cy="555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5" descr="C:\Users\1\Desktop\насаждения\b_39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5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332656"/>
            <a:ext cx="345638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Пион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:\Users\1\Desktop\идеи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0808" y="1"/>
            <a:ext cx="6273191" cy="44371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483768" y="188640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 smtClean="0">
                <a:ln/>
                <a:solidFill>
                  <a:schemeClr val="accent3"/>
                </a:solidFill>
              </a:rPr>
              <a:t>Идеи, </a:t>
            </a:r>
            <a:r>
              <a:rPr lang="ru-RU" sz="2800" b="1" dirty="0" smtClean="0">
                <a:ln/>
                <a:solidFill>
                  <a:schemeClr val="accent3"/>
                </a:solidFill>
              </a:rPr>
              <a:t>не вошедшие в проект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3794" name="Picture 2" descr="C:\Users\1\Desktop\идеи\4101b799f444fd82f1b6e2747a39dac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2987824" cy="4288731"/>
          </a:xfrm>
          <a:prstGeom prst="rect">
            <a:avLst/>
          </a:prstGeom>
          <a:noFill/>
        </p:spPr>
      </p:pic>
      <p:pic>
        <p:nvPicPr>
          <p:cNvPr id="33797" name="Picture 5" descr="C:\Users\1\Desktop\идеи\шрзо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479290"/>
            <a:ext cx="4788024" cy="3378710"/>
          </a:xfrm>
          <a:prstGeom prst="rect">
            <a:avLst/>
          </a:prstGeom>
          <a:noFill/>
        </p:spPr>
      </p:pic>
      <p:pic>
        <p:nvPicPr>
          <p:cNvPr id="33795" name="Picture 3" descr="C:\Users\1\Desktop\идеи\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38327"/>
            <a:ext cx="3610360" cy="2419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1\Desktop\идеи\5_a_a_a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268760"/>
            <a:ext cx="6516216" cy="5589240"/>
          </a:xfrm>
          <a:prstGeom prst="rect">
            <a:avLst/>
          </a:prstGeom>
          <a:noFill/>
        </p:spPr>
      </p:pic>
      <p:pic>
        <p:nvPicPr>
          <p:cNvPr id="34818" name="Picture 2" descr="C:\Users\1\Desktop\идеи\п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578"/>
            <a:ext cx="4139952" cy="587346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627784" y="404664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solidFill>
                  <a:schemeClr val="accent3"/>
                </a:solidFill>
              </a:rPr>
              <a:t>Идеи, </a:t>
            </a:r>
            <a:r>
              <a:rPr lang="ru-RU" sz="2400" b="1" dirty="0" smtClean="0">
                <a:ln/>
                <a:solidFill>
                  <a:schemeClr val="accent3"/>
                </a:solidFill>
              </a:rPr>
              <a:t>не вошедшие в проект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671864">
            <a:off x="2964948" y="530694"/>
            <a:ext cx="2969688" cy="587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75048" y="2852936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              Спасибо за внимание!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8118">
            <a:off x="4070284" y="3882229"/>
            <a:ext cx="480792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 descr="C:\Users\1\Desktop\sm_f_4ed2cad47af6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 flipV="1">
            <a:off x="-252536" y="-243408"/>
            <a:ext cx="4283968" cy="3190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54868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solidFill>
                  <a:schemeClr val="accent3"/>
                </a:solidFill>
              </a:rPr>
              <a:t>Парк ,вид  в настоящее время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2050" name="Picture 2" descr="C:\Users\иван\Desktop\Новая папка\Фото2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4322708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иван\Desktop\Новая папка\kkTzsmtDq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4314825" cy="575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\Desktop\идеи\qQYDipMQU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04181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 descr="C:\Users\1\Desktop\идеи\NCcZAaBkY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834935"/>
            <a:ext cx="5364087" cy="4023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246896">
            <a:off x="2525161" y="163393"/>
            <a:ext cx="3810362" cy="667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1560" y="27809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Материалы </a:t>
            </a:r>
            <a:r>
              <a:rPr lang="ru-RU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предпроектного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исследования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dirty="0"/>
          </a:p>
        </p:txBody>
      </p:sp>
      <p:pic>
        <p:nvPicPr>
          <p:cNvPr id="7" name="Picture 1" descr="C:\Users\1\Desktop\sm_f_4ed2cad47af6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328" y="2564904"/>
            <a:ext cx="6048672" cy="4504330"/>
          </a:xfrm>
          <a:prstGeom prst="rect">
            <a:avLst/>
          </a:prstGeom>
          <a:noFill/>
        </p:spPr>
      </p:pic>
      <p:pic>
        <p:nvPicPr>
          <p:cNvPr id="2049" name="Picture 1" descr="C:\Users\1\Desktop\sm_f_4ed2cad47af6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0" y="0"/>
            <a:ext cx="2411760" cy="19398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1\Desktop\sm_f_4ed2cad47af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1712" y="4831343"/>
            <a:ext cx="2592288" cy="2026657"/>
          </a:xfrm>
          <a:prstGeom prst="rect">
            <a:avLst/>
          </a:prstGeom>
          <a:noFill/>
        </p:spPr>
      </p:pic>
      <p:pic>
        <p:nvPicPr>
          <p:cNvPr id="1026" name="Picture 2" descr="C:\Users\иван\Desktop\Новая папка\но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698753"/>
            <a:ext cx="4392488" cy="6159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707904" y="260648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solidFill>
                  <a:schemeClr val="accent3"/>
                </a:solidFill>
              </a:rPr>
              <a:t>План парка</a:t>
            </a:r>
            <a:endParaRPr lang="ru-RU" sz="2400" b="1" dirty="0">
              <a:ln/>
              <a:solidFill>
                <a:schemeClr val="accent3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60032" y="3861048"/>
            <a:ext cx="504056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004048" y="3429000"/>
            <a:ext cx="504056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5" name="Picture 1" descr="C:\Users\1\Desktop\sm_f_4ed2cad47af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0" y="0"/>
            <a:ext cx="2481266" cy="1847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95536" y="1340768"/>
          <a:ext cx="8388424" cy="5013173"/>
        </p:xfrm>
        <a:graphic>
          <a:graphicData uri="http://schemas.openxmlformats.org/drawingml/2006/table">
            <a:tbl>
              <a:tblPr/>
              <a:tblGrid>
                <a:gridCol w="716116"/>
                <a:gridCol w="3602391"/>
                <a:gridCol w="2112589"/>
                <a:gridCol w="1957328"/>
              </a:tblGrid>
              <a:tr h="1370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ПРЕДЛАГАЕМЫЕ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ЭЛЕМЕНТЫ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КОЛ </a:t>
                      </a:r>
                      <a:r>
                        <a:rPr lang="ru-RU" sz="110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-во </a:t>
                      </a:r>
                      <a:r>
                        <a:rPr lang="ru-RU" sz="11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ПРЕДЛОЖЕНИЙ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% ОТ ЧИСЛА РЕСПОНДЕНТОВ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329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БЕСЕДКА</a:t>
                      </a:r>
                    </a:p>
                  </a:txBody>
                  <a:tcPr marL="68459" marR="684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Times New Roman"/>
                          <a:cs typeface="Times New Roman"/>
                        </a:rPr>
                        <a:t>12,5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29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Times New Roman"/>
                          <a:cs typeface="Times New Roman"/>
                        </a:rPr>
                        <a:t>ДЕРЕВЬЯ, КУСТАРНИКИ</a:t>
                      </a:r>
                    </a:p>
                  </a:txBody>
                  <a:tcPr marL="68459" marR="684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Times New Roman"/>
                          <a:cs typeface="Times New Roman"/>
                        </a:rPr>
                        <a:t>87,5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151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СКУЛЬПТУРА</a:t>
                      </a:r>
                    </a:p>
                  </a:txBody>
                  <a:tcPr marL="68459" marR="684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Times New Roman"/>
                          <a:cs typeface="Times New Roman"/>
                        </a:rPr>
                        <a:t>87,5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29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ФОНТАН</a:t>
                      </a:r>
                    </a:p>
                  </a:txBody>
                  <a:tcPr marL="68459" marR="684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Times New Roman"/>
                          <a:cs typeface="Times New Roman"/>
                        </a:rPr>
                        <a:t>87,5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151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СКАМЬЯ </a:t>
                      </a:r>
                    </a:p>
                  </a:txBody>
                  <a:tcPr marL="68459" marR="684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Times New Roman"/>
                          <a:cs typeface="Times New Roman"/>
                        </a:rPr>
                        <a:t>87,5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29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ЦВЕТЫ ,  КЛУМБЫ</a:t>
                      </a:r>
                    </a:p>
                  </a:txBody>
                  <a:tcPr marL="68459" marR="684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38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ДОСКА ПОЧЕТА</a:t>
                      </a:r>
                    </a:p>
                  </a:txBody>
                  <a:tcPr marL="68459" marR="684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12,5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38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ВЫСТАВКИ</a:t>
                      </a:r>
                    </a:p>
                  </a:txBody>
                  <a:tcPr marL="68459" marR="684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12,5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38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ПАРКОВКА</a:t>
                      </a:r>
                    </a:p>
                  </a:txBody>
                  <a:tcPr marL="68459" marR="684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12,5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38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ЭМБЛЕМА ГОРОДА</a:t>
                      </a:r>
                    </a:p>
                  </a:txBody>
                  <a:tcPr marL="68459" marR="684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Times New Roman"/>
                          <a:cs typeface="Times New Roman"/>
                        </a:rPr>
                        <a:t>12,5</a:t>
                      </a: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38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459" marR="684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4" y="209545"/>
            <a:ext cx="831022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Социологический опрос  педагогов ,студентов колледжа, ветеранов педагогического труда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Проведенный   25.9.2012 г.</a:t>
            </a:r>
            <a:endParaRPr kumimoji="0" lang="ru-RU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87518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43808" y="8367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опросе участвовало 30 человек.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0" y="1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18864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63688" y="5301208"/>
            <a:ext cx="594116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Диаграмма малых архитектурных 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форм,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составленная 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по опросу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1\Desktop\sm_f_4ed2cad47af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708920"/>
            <a:ext cx="5244759" cy="414908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2492896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000" b="1" dirty="0" smtClean="0">
                <a:ln/>
                <a:solidFill>
                  <a:schemeClr val="accent3"/>
                </a:solidFill>
              </a:rPr>
              <a:t>Архитектурно-ландшафтный </a:t>
            </a:r>
            <a:r>
              <a:rPr lang="ru-RU" sz="4000" b="1" dirty="0" smtClean="0">
                <a:ln/>
                <a:solidFill>
                  <a:schemeClr val="accent3"/>
                </a:solidFill>
              </a:rPr>
              <a:t>проект</a:t>
            </a:r>
            <a:endParaRPr lang="ru-RU" sz="4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6" y="3356992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Малые архитектурные формы</a:t>
            </a:r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721" name="Picture 1" descr="C:\Users\1\Desktop\sm_f_4ed2cad47af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3287680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</TotalTime>
  <Words>267</Words>
  <Application>Microsoft Office PowerPoint</Application>
  <PresentationFormat>Экран (4:3)</PresentationFormat>
  <Paragraphs>98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«Парк учителей»</vt:lpstr>
      <vt:lpstr>Слайд 2</vt:lpstr>
      <vt:lpstr>Слайд 3</vt:lpstr>
      <vt:lpstr>Слайд 4</vt:lpstr>
      <vt:lpstr>Материалы предпроектного исследования  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«парк учителей»</dc:title>
  <dc:creator>иван</dc:creator>
  <cp:lastModifiedBy>Секретарь</cp:lastModifiedBy>
  <cp:revision>56</cp:revision>
  <dcterms:created xsi:type="dcterms:W3CDTF">2012-10-11T13:23:43Z</dcterms:created>
  <dcterms:modified xsi:type="dcterms:W3CDTF">2013-04-02T09:38:07Z</dcterms:modified>
</cp:coreProperties>
</file>