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69" r:id="rId6"/>
    <p:sldId id="267" r:id="rId7"/>
    <p:sldId id="265" r:id="rId8"/>
    <p:sldId id="264" r:id="rId9"/>
    <p:sldId id="263" r:id="rId10"/>
    <p:sldId id="262" r:id="rId11"/>
    <p:sldId id="273" r:id="rId12"/>
    <p:sldId id="266" r:id="rId13"/>
    <p:sldId id="258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чаева Мария Владимировна" initials="НМВ" lastIdx="1" clrIdx="0">
    <p:extLst>
      <p:ext uri="{19B8F6BF-5375-455C-9EA6-DF929625EA0E}">
        <p15:presenceInfo xmlns:p15="http://schemas.microsoft.com/office/powerpoint/2012/main" userId="S-1-5-21-1099231768-2056325863-2854717957-1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9F70-5DC9-41CA-8E80-D614E6002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869259-8E37-42FE-A919-F9F227D90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F40C0-6707-4CF7-9301-C2AD9D9F9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951AF0-D810-4F94-8890-4205B5EE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00922-6505-4C40-A692-496E92A57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17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C333E-3080-4C1B-BE81-AE93E57B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3676E-29D0-4397-8BE1-8A7853AB4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0E0239-8DCA-4444-88D0-3E386F49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CFAF98-8CCF-463A-8DDE-0D5F176B4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E07EA0-FEAC-4DA5-911C-58E40411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E5E4611-3ABB-4B51-9CB9-4B54D53060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E2C157B-F562-434B-97CE-614498729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8996C-2077-4FF5-9B54-94F61B82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C1D1E-1B08-4CEF-A0E9-29E8DCC1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C84FCA-E10B-4F86-AA68-FBF581ED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3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C25E8-010C-47B1-B612-C38428C1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3DBC6-6DF0-480F-9204-25CA13E0E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15AE7-D08A-40F4-88E1-FB921D8B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3E94F-050E-4C5C-A78C-6A9CEA831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472328-EEB8-4FDC-9183-D775D3F9C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870DE-5CEB-42E9-8A5B-18BBD391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8DF556-57F4-46FA-AB97-AA76B0362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11610-1806-4058-A442-C5C52A8E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0F759B-C25B-48A3-9BC6-237A0A21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ECB39-6731-4255-9B0A-34C4263D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162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CD1FF-F653-46B0-AC3C-2D2B1F823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0D34B-6702-4D0B-812A-DF39C9A561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71CA4-D3DE-4A91-987D-C6E38FEB8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522BAF-9F74-46E5-9969-1468809A7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781971-45CA-40EC-A04B-7DCE25B0C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7BA802-2540-4DB2-A83D-368FDAD4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50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B1D52-606E-4814-9B05-17A1D4B84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835493-DD7A-4CDE-AA26-E10FBA3D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6CA065-7BE8-4EE3-B1AE-6B0D7CEC3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744670-871D-4A7F-A903-1205209FD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F36CE2-9E28-4022-A17E-5D231D60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B92286-11C6-4064-BC12-93ED102C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813C9E-0345-4DC7-A9AC-1A542BD16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5FBD0C-9B3D-4540-84CA-3402D730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2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62EB8-DDC3-4EA5-92A2-5C04294AA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16943F-D0A0-4ED2-BDF0-C7837BDA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77DB90-CDCD-4952-A5CC-9058555B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C3A6AC-752E-4F4C-8752-26DE94A26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19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F539CD-9A6D-4FAE-A1F3-00E2150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209A8B-646B-40E5-98EE-33843F1C5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D04AD3-ECBE-4AF4-97A4-B85D4E13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0BFF2-7570-4521-B425-1839E925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9C3207-2F82-4CF6-8AAA-FF6F9F8B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6815E0-4ABD-4354-B1E7-C344FFBA4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934F9A-E748-4202-9CAA-6354F9EE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80F331-4AA2-44D1-A7B7-2D273442E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8E648-6980-40EE-8B93-17D40A3C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60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F5D18-3435-42E4-94DA-69875376B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26EF58-5221-4683-BFAE-71D34796B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C2FD29-254A-4075-A892-A4CA8139C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1D8819-F4EC-4097-B72C-C18B98240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30022E-5D2C-4CAC-8DEB-C47A28BF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BD6D48-C12A-4405-8745-24F5CD8C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95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FD603-D462-4019-954E-2F4401DD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D79CC9-7201-4366-AC81-82522B12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8F8077-3CC7-4AA7-BAEE-FAE7E3C74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5A06-EFF3-4686-9ADA-E9A82AAB858D}" type="datetimeFigureOut">
              <a:rPr lang="ru-RU" smtClean="0"/>
              <a:t>11.12.2019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3D0077-5810-45F9-BC32-BF8503F87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BA3E9E-81FE-4330-867F-C3CD3AD6A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976F0-CD73-4F47-A9B2-930CFD7014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6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pt.ru/" TargetMode="External"/><Relationship Id="rId7" Type="http://schemas.openxmlformats.org/officeDocument/2006/relationships/hyperlink" Target="https://support.crpt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&#1083;&#1077;&#1082;&#1094;&#1080;&#1080;.&#1095;&#1077;&#1089;&#1090;&#1085;&#1099;&#1081;&#1079;&#1085;&#1072;&#1082;.&#1088;&#1092;/" TargetMode="External"/><Relationship Id="rId5" Type="http://schemas.openxmlformats.org/officeDocument/2006/relationships/hyperlink" Target="https://&#1095;&#1077;&#1089;&#1090;&#1085;&#1099;&#1081;&#1079;&#1085;&#1072;&#1082;.&#1088;&#1092;/business/" TargetMode="External"/><Relationship Id="rId4" Type="http://schemas.openxmlformats.org/officeDocument/2006/relationships/hyperlink" Target="https://&#1095;&#1077;&#1089;&#1090;&#1085;&#1099;&#1081;&#1079;&#1085;&#1072;&#1082;.&#1088;&#1092;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88D115-2B85-41D4-B122-EF0464FD9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" y="0"/>
            <a:ext cx="1218739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65DFE-D1FE-41C2-9C4D-E14283E98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578" y="2851484"/>
            <a:ext cx="5053263" cy="2001869"/>
          </a:xfrm>
        </p:spPr>
        <p:txBody>
          <a:bodyPr anchor="ctr"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Маркировка товаров средствами идентификации и прослеживаемости товаров</a:t>
            </a:r>
            <a:endParaRPr lang="ru-RU" sz="2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3B7B0C-875E-42BD-923F-976E2450B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3538" y="5033108"/>
            <a:ext cx="4415693" cy="140676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Нечаева М.В., начальник отдела экспертизы продовольственных товаров</a:t>
            </a:r>
          </a:p>
        </p:txBody>
      </p:sp>
    </p:spTree>
    <p:extLst>
      <p:ext uri="{BB962C8B-B14F-4D97-AF65-F5344CB8AC3E}">
        <p14:creationId xmlns:p14="http://schemas.microsoft.com/office/powerpoint/2010/main" val="117653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информационная система маркировки товаров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8" y="1137871"/>
            <a:ext cx="9978292" cy="50390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— это нанесение на упаковку товара уникальных идентификаторов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488-ФЗ вступил в силу 1 января 2019 года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31.12.2017 № 487-ФЗ вступил в силу 1 января 2019 года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 от 28 апреля 2018 № 792-р   - утвержден  перечень товаров, подлежащих обязательной маркировке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Добровольной основе: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 1433 от 27 ноября 2017 года - маркировка табачных изделий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 62 от 24 января 2017 года - лекарственных препаратов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№ 620 от 30 мая 2018 года - обувь</a:t>
            </a:r>
          </a:p>
          <a:p>
            <a:endParaRPr lang="ru-RU" dirty="0"/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9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информационная система маркировки товаров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8" y="1137871"/>
            <a:ext cx="9978292" cy="503909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маркировка: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Постановление № 224 от 28 февраля 2019 года -  табачная продукция с 01.03.2019 (утверждены правила маркировки табачной продукции средствами идентификации и особенности внедрения государственной информационной системы мониторинга за оборотом товаров)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-Постановление №792-р от 28 апреля 2018 года -  обувь с 01.07.2019г.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-Постановление № 1557 от 14 декабря 2018 года - лекарственные препараты из перечня высокозатратных нозологий с 01.10.2019г.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-Постановление № 62 от 24 января 2017 года - лекарственные препараты с 01.01.2020г.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Распоряжением Правительства Российской Федерации от 03.04.2019 № 620-р - назначен оператор  государственной информационной системы мониторинга за оборотом товаров, подлежащих обязательной маркировке назначен Оператор-ЦРПТ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14 марта 2019 года № 270 - с 1 июня 2019 года информационная система маркировки меховых изделий перейдет в единую систему маркировки и прослеживания товаров.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39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0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ССЫЛКИ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8" y="1137871"/>
            <a:ext cx="9978292" cy="5039092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сайт Центра развития перспективных технологий – Оператора  Единой национальной системы цифровой маркировки и прослеживаемости товаров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https://crpt.ru/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 Национальной системы цифровой маркировки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https://ЧестныйЗНАК.рф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подробная информация о ходе экспериментов по маркировке товаров представлена в разделе «Бизнесу» по ссылке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https://ЧестныйЗНАК.рф/business/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и видеоархив с открытыми лекциями и вебинарами для бизнеса по внедрению обязательной маркировки по ссылке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https://Лекции.ЧестныйЗНАК.рф/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поддержки участников экспериментов по маркировке товаров 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https://support.crpt.ru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3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37C492-EDA4-40F5-8E04-20882ABAD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"/>
            <a:ext cx="12192000" cy="68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16" y="0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Маркировка :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8" y="1137871"/>
            <a:ext cx="9978292" cy="503909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маркировка пищевой продукции - информация о пищевой продукции, нанесенная в виде надписей, рисунков, знаков, символов, иных обозначений и (или) их комбинаций на потребительскую упаковку, транспортную упаковку или на иной вид носителя информации, прикрепленного к потребительской упаковке и (или) к транспортной упаковке, или помещенного в них либо прилагаемого к ним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этикетка - носитель информации, на которую наносится маркировка и которая прикрепляется к потребительской упаковке и (или) транспортной упаковке, в том числе путем наклеивания</a:t>
            </a:r>
            <a:b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листок-вкладыш - носитель информации, на который наносится маркировка и который помещается в потребительскую упаковку и (или) транспортную упаковку либо прилагается к потребительской упаковке и (или) к транспортной упаковке</a:t>
            </a: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1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16" y="0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технические регламенты: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8" y="1137871"/>
            <a:ext cx="9978292" cy="5039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br>
              <a:rPr lang="ru-RU" sz="1200" b="1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 ТС 021/2011 «О безопасности пищевой продукции»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 ТС 022/2011 «Пищевая продукция в части ее маркировки»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 ТС 029/2012 «Требования к безопасности пищевых добавок ароматизаторов и технологических вспомогательных средств»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 ТС 005/2011 «О безопасности упаковки»</a:t>
            </a:r>
          </a:p>
        </p:txBody>
      </p:sp>
    </p:spTree>
    <p:extLst>
      <p:ext uri="{BB962C8B-B14F-4D97-AF65-F5344CB8AC3E}">
        <p14:creationId xmlns:p14="http://schemas.microsoft.com/office/powerpoint/2010/main" val="393371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16" y="0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ТР ТС 022/2011: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8" y="1137871"/>
            <a:ext cx="9978292" cy="5039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ГМО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легко читаемости и понятности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расположению придуманного названия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текстовое описание в маркировке</a:t>
            </a:r>
          </a:p>
          <a:p>
            <a:pPr marL="0" indent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07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0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изменения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 в  ТР ТС 029/2012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7" y="1137871"/>
            <a:ext cx="10061317" cy="5039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•Изменены термины и дополнен терминологический аппарат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•Дополнены требования к ароматизаторам, технологически вспомогательным средствам, ферментным препаратам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•Уточнены требования к маркировке пищевых добавок, оценке их соответствия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•Изменены гигиенические нормативы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применения пищевых добавок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787C8-28CD-4357-BA2F-E86C458CF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48" y="4198619"/>
            <a:ext cx="2328365" cy="184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1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0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изменения No1 в ТР ТС 021/2011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8" y="1137871"/>
            <a:ext cx="9978292" cy="5039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•Исключено приложение 5, требования перенесены с корректировками в текст регламента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•Скорректированы показатели безопасности мукомольно-крупяных и хлебобулочных изделий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•Скорректирована норма по левомицетину (0,0003), «раскрыта» тетрациклиновая группа (тетрациклин,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окситетрациклин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хлортетрациклин)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•Актуализирован перечень запрещённых растений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6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0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изменения Перечней стандартов к ТР ТС 034/2013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3322" y="1142978"/>
            <a:ext cx="9978292" cy="5039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Одновременно с актуализацией стандартов внесены МУК, МВИ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Определен перечень названий защищенных п. 107 регламента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 ГОСТ 23670-2019«Изделия колбасные  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вареные мясные. Технические условия»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(отменяет ГОСТ Р 52196-2011 и ГОСТ Р 52196-2017)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74F7FB-1A1D-457B-85D4-C3970D2B3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5" y="3725670"/>
            <a:ext cx="3370997" cy="230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49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rmAutofit/>
          </a:bodyPr>
          <a:lstStyle/>
          <a:p>
            <a:pPr marL="0" indent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индикация на маркировке  пищевой продукции (МР 2.3.0122-18)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5508" y="1137871"/>
            <a:ext cx="9978292" cy="50390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с 2018г. применяется на добровольной основе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F5695C-39F6-40D0-8914-43DDE36FD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30" y="2629099"/>
            <a:ext cx="4417324" cy="35478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A812F3-032F-44F4-974E-E2FE27620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322" y="3009874"/>
            <a:ext cx="5117114" cy="2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2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6F5311-A436-42C1-839A-ECDE80B2E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61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5BFD81-D024-48C3-A6B5-93B502566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2" y="234463"/>
            <a:ext cx="10425723" cy="50799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в КоАП</a:t>
            </a:r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AEBC5349-2EFC-4DE7-A1A7-33F5176E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416" y="1137871"/>
            <a:ext cx="515816" cy="40176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id="{4771A692-3FEC-46FA-B37B-2E21BA13A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431" y="976925"/>
            <a:ext cx="10659980" cy="546481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ст. 14.43.2 «Нарушение изготовителем, исполнителем (лицом, выполняющим функции иностранного изготовителя) требований технических регламентов, предъявляемых к пищевой продукции»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•Должностные лица –15-25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•Юр. лица –50-300 тыс. руб.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повлекшие причинение вреда жизни и здоровью....: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•Должностные лица –50-100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•Юр. лица –200-400 тыс. руб. с конфискацией предметов правонарушения или приостановление деятельности до 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нарушение ч.1: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•Должностные лица –75-125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•Юр. лица –700 тыс-1 млн. руб., с конфискацией предметов или приостановление деятельности до 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нарушение ч.2: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•Должностные лица –100-150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тысруб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конфискацией предметов административного правонарушения и оборудования или иных предметов, использованных для производства пищевой продукции, или без таковой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•Юр. лица –800 тыс-1 млн. 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475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549</Words>
  <Application>Microsoft Office PowerPoint</Application>
  <PresentationFormat>Широкоэкранный</PresentationFormat>
  <Paragraphs>96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Маркировка товаров средствами идентификации и прослеживаемости товаров</vt:lpstr>
      <vt:lpstr>Маркировка :</vt:lpstr>
      <vt:lpstr>Основные технические регламенты:</vt:lpstr>
      <vt:lpstr>Изменения в ТР ТС 022/2011:</vt:lpstr>
      <vt:lpstr>Проект изменения No 2  в  ТР ТС 029/2012</vt:lpstr>
      <vt:lpstr>Проект изменения No1 в ТР ТС 021/2011</vt:lpstr>
      <vt:lpstr>Проект изменения Перечней стандартов к ТР ТС 034/2013</vt:lpstr>
      <vt:lpstr>Цветовая индикация на маркировке  пищевой продукции (МР 2.3.0122-18)</vt:lpstr>
      <vt:lpstr>Изменение в КоАП</vt:lpstr>
      <vt:lpstr>Единая информационная система маркировки товаров</vt:lpstr>
      <vt:lpstr>Единая информационная система маркировки товаров</vt:lpstr>
      <vt:lpstr>ПОЛЕЗНЫЕ ССЫЛКИ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Бубновская Анастасия Сергеевна</dc:creator>
  <cp:lastModifiedBy>Нечаева Мария Владимировна</cp:lastModifiedBy>
  <cp:revision>55</cp:revision>
  <cp:lastPrinted>2019-12-11T04:53:02Z</cp:lastPrinted>
  <dcterms:created xsi:type="dcterms:W3CDTF">2018-01-11T06:43:44Z</dcterms:created>
  <dcterms:modified xsi:type="dcterms:W3CDTF">2019-12-11T06:24:32Z</dcterms:modified>
</cp:coreProperties>
</file>